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90" r:id="rId11"/>
    <p:sldId id="291" r:id="rId12"/>
    <p:sldId id="292" r:id="rId13"/>
    <p:sldId id="293" r:id="rId14"/>
    <p:sldId id="294" r:id="rId15"/>
    <p:sldId id="264" r:id="rId16"/>
    <p:sldId id="265" r:id="rId17"/>
    <p:sldId id="267" r:id="rId18"/>
    <p:sldId id="268" r:id="rId19"/>
    <p:sldId id="269" r:id="rId20"/>
    <p:sldId id="270" r:id="rId21"/>
    <p:sldId id="266" r:id="rId22"/>
    <p:sldId id="272" r:id="rId23"/>
    <p:sldId id="273" r:id="rId24"/>
    <p:sldId id="275" r:id="rId25"/>
    <p:sldId id="276" r:id="rId26"/>
    <p:sldId id="277" r:id="rId27"/>
    <p:sldId id="278" r:id="rId28"/>
    <p:sldId id="274" r:id="rId29"/>
    <p:sldId id="289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5" r:id="rId41"/>
    <p:sldId id="298" r:id="rId42"/>
    <p:sldId id="297" r:id="rId43"/>
    <p:sldId id="296" r:id="rId44"/>
    <p:sldId id="299" r:id="rId45"/>
    <p:sldId id="300" r:id="rId46"/>
    <p:sldId id="303" r:id="rId47"/>
    <p:sldId id="301" r:id="rId48"/>
    <p:sldId id="30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1" autoAdjust="0"/>
    <p:restoredTop sz="86429" autoAdjust="0"/>
  </p:normalViewPr>
  <p:slideViewPr>
    <p:cSldViewPr showGuides="1">
      <p:cViewPr varScale="1">
        <p:scale>
          <a:sx n="101" d="100"/>
          <a:sy n="101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2F84-F0C3-44F7-B89D-BA9AD2B1800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898C7-636F-4D31-9783-AF32676114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RuntimeException.html" TargetMode="External"/><Relationship Id="rId7" Type="http://schemas.openxmlformats.org/officeDocument/2006/relationships/hyperlink" Target="http://docs.oracle.com/javase/7/docs/api/java/lang/Exception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ocs.oracle.com/javase/7/docs/api/java/lang/IllegalStateException.html" TargetMode="External"/><Relationship Id="rId5" Type="http://schemas.openxmlformats.org/officeDocument/2006/relationships/hyperlink" Target="http://docs.oracle.com/javase/7/docs/api/java/lang/NullPointerException.html" TargetMode="External"/><Relationship Id="rId4" Type="http://schemas.openxmlformats.org/officeDocument/2006/relationships/hyperlink" Target="http://docs.oracle.com/javase/7/docs/api/java/lang/IllegalArgumentException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Unchecked exceptions: represent defects in the program (bugs) - often invalid arguments passed to a non-private method. To quote from </a:t>
            </a:r>
            <a:r>
              <a:rPr lang="en-US" i="1" dirty="0" smtClean="0"/>
              <a:t>The Java Programming Language</a:t>
            </a:r>
            <a:r>
              <a:rPr lang="en-US" dirty="0" smtClean="0"/>
              <a:t>, by Gosling, Arnold, and Holmes: "Unchecked runtime exceptions represent conditions that, generally speaking, reflect errors in your program's logic and cannot be reasonably recovered from at run time." </a:t>
            </a:r>
          </a:p>
          <a:p>
            <a:r>
              <a:rPr lang="en-US" dirty="0" smtClean="0"/>
              <a:t>are subclasses of </a:t>
            </a:r>
            <a:r>
              <a:rPr lang="en-US" dirty="0" err="1" smtClean="0">
                <a:hlinkClick r:id="rId3"/>
              </a:rPr>
              <a:t>RuntimeException</a:t>
            </a:r>
            <a:r>
              <a:rPr lang="en-US" dirty="0" smtClean="0"/>
              <a:t>, and are usually implemented using </a:t>
            </a:r>
            <a:r>
              <a:rPr lang="en-US" dirty="0" err="1" smtClean="0">
                <a:hlinkClick r:id="rId4"/>
              </a:rPr>
              <a:t>IllegalArgumentException</a:t>
            </a:r>
            <a:r>
              <a:rPr lang="en-US" dirty="0" smtClean="0"/>
              <a:t>, </a:t>
            </a:r>
            <a:r>
              <a:rPr lang="en-US" dirty="0" err="1" smtClean="0">
                <a:hlinkClick r:id="rId5"/>
              </a:rPr>
              <a:t>NullPointerException</a:t>
            </a:r>
            <a:r>
              <a:rPr lang="en-US" dirty="0" smtClean="0"/>
              <a:t>, or </a:t>
            </a:r>
            <a:r>
              <a:rPr lang="en-US" dirty="0" err="1" smtClean="0">
                <a:hlinkClick r:id="rId6"/>
              </a:rPr>
              <a:t>IllegalStateException</a:t>
            </a:r>
            <a:endParaRPr lang="en-US" dirty="0" smtClean="0"/>
          </a:p>
          <a:p>
            <a:r>
              <a:rPr lang="en-US" dirty="0" smtClean="0"/>
              <a:t>a method is </a:t>
            </a:r>
            <a:r>
              <a:rPr lang="en-US" i="1" dirty="0" smtClean="0"/>
              <a:t>not</a:t>
            </a:r>
            <a:r>
              <a:rPr lang="en-US" dirty="0" smtClean="0"/>
              <a:t> obliged to establish a policy for the unchecked exceptions thrown by its implementation (and they almost always do not do so)</a:t>
            </a:r>
          </a:p>
          <a:p>
            <a:r>
              <a:rPr lang="en-US" dirty="0" smtClean="0"/>
              <a:t>Checked exceptions: represent invalid conditions in areas outside the immediate control of the program (invalid user input, database problems, network outages, absent files)</a:t>
            </a:r>
          </a:p>
          <a:p>
            <a:r>
              <a:rPr lang="en-US" dirty="0" smtClean="0"/>
              <a:t>are subclasses of </a:t>
            </a:r>
            <a:r>
              <a:rPr lang="en-US" dirty="0" smtClean="0">
                <a:hlinkClick r:id="rId7"/>
              </a:rPr>
              <a:t>Exception</a:t>
            </a:r>
            <a:endParaRPr lang="en-US" dirty="0" smtClean="0"/>
          </a:p>
          <a:p>
            <a:r>
              <a:rPr lang="en-US" dirty="0" smtClean="0"/>
              <a:t>a method is </a:t>
            </a:r>
            <a:r>
              <a:rPr lang="en-US" i="1" dirty="0" smtClean="0"/>
              <a:t>obliged</a:t>
            </a:r>
            <a:r>
              <a:rPr lang="en-US" dirty="0" smtClean="0"/>
              <a:t> to establish a policy for all checked exceptions thrown by its implementation (either pass the checked exception further up the stack, or handle it somehow)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specs/jls/se8/html/jls-3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@Indonesia Reinsurance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9619"/>
            <a:ext cx="6624736" cy="57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Variabel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574754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7"/>
            <a:ext cx="2304256" cy="363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095625"/>
            <a:ext cx="43529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4005064"/>
            <a:ext cx="38671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1700808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Identifier</a:t>
            </a:r>
            <a:r>
              <a:rPr lang="en-US" dirty="0" smtClean="0"/>
              <a:t>:</a:t>
            </a:r>
          </a:p>
          <a:p>
            <a:r>
              <a:rPr lang="en-US" dirty="0" err="1" smtClean="0">
                <a:hlinkClick r:id="rId2" tooltip="IdentifierChars"/>
              </a:rPr>
              <a:t>IdentifierChars</a:t>
            </a:r>
            <a:r>
              <a:rPr lang="en-US" dirty="0" smtClean="0"/>
              <a:t> but not a </a:t>
            </a:r>
            <a:r>
              <a:rPr lang="en-US" dirty="0" smtClean="0">
                <a:hlinkClick r:id="rId2" tooltip="Keyword"/>
              </a:rPr>
              <a:t>Keyword</a:t>
            </a:r>
            <a:r>
              <a:rPr lang="en-US" dirty="0" smtClean="0"/>
              <a:t> or </a:t>
            </a:r>
            <a:r>
              <a:rPr lang="en-US" dirty="0" err="1" smtClean="0">
                <a:hlinkClick r:id="rId2" tooltip="BooleanLiteral"/>
              </a:rPr>
              <a:t>BooleanLiteral</a:t>
            </a:r>
            <a:r>
              <a:rPr lang="en-US" dirty="0" smtClean="0"/>
              <a:t> or </a:t>
            </a:r>
            <a:r>
              <a:rPr lang="en-US" dirty="0" err="1" smtClean="0">
                <a:hlinkClick r:id="rId2" tooltip="NullLiteral"/>
              </a:rPr>
              <a:t>NullLiteral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IdentifierChars</a:t>
            </a:r>
            <a:r>
              <a:rPr lang="en-US" dirty="0" smtClean="0"/>
              <a:t>:</a:t>
            </a:r>
          </a:p>
          <a:p>
            <a:r>
              <a:rPr lang="en-US" dirty="0" err="1" smtClean="0">
                <a:hlinkClick r:id="rId2" tooltip="JavaLetter"/>
              </a:rPr>
              <a:t>JavaLetter</a:t>
            </a:r>
            <a:r>
              <a:rPr lang="en-US" dirty="0" smtClean="0"/>
              <a:t> {</a:t>
            </a:r>
            <a:r>
              <a:rPr lang="en-US" dirty="0" err="1" smtClean="0">
                <a:hlinkClick r:id="rId2" tooltip="JavaLetterOrDigit"/>
              </a:rPr>
              <a:t>JavaLetterOrDigit</a:t>
            </a:r>
            <a:r>
              <a:rPr lang="en-US" dirty="0" smtClean="0"/>
              <a:t>} </a:t>
            </a:r>
          </a:p>
          <a:p>
            <a:r>
              <a:rPr lang="en-US" b="1" dirty="0" err="1" smtClean="0"/>
              <a:t>JavaLetter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any Unicode character that is a "Java letter" </a:t>
            </a:r>
          </a:p>
          <a:p>
            <a:r>
              <a:rPr lang="en-US" b="1" dirty="0" err="1" smtClean="0"/>
              <a:t>JavaLetterOrDigit</a:t>
            </a:r>
            <a:r>
              <a:rPr lang="en-US" dirty="0" smtClean="0"/>
              <a:t>:</a:t>
            </a:r>
          </a:p>
          <a:p>
            <a:r>
              <a:rPr lang="en-US" dirty="0" smtClean="0"/>
              <a:t>any Unicode character that is a "Java letter-or-digit" </a:t>
            </a:r>
          </a:p>
          <a:p>
            <a:r>
              <a:rPr lang="en-US" b="1" dirty="0" err="1" smtClean="0"/>
              <a:t>BooleanLiteral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(one of) </a:t>
            </a:r>
            <a:br>
              <a:rPr lang="en-US" dirty="0" smtClean="0"/>
            </a:br>
            <a:r>
              <a:rPr lang="en-US" dirty="0" smtClean="0"/>
              <a:t>true false </a:t>
            </a:r>
          </a:p>
          <a:p>
            <a:r>
              <a:rPr lang="en-US" b="1" dirty="0" err="1" smtClean="0"/>
              <a:t>NullLiteral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null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IntegerLiteral</a:t>
            </a:r>
            <a:endParaRPr lang="en-US" dirty="0" smtClean="0"/>
          </a:p>
          <a:p>
            <a:r>
              <a:rPr lang="en-US" dirty="0" err="1" smtClean="0"/>
              <a:t>FloatingPointLiteral</a:t>
            </a:r>
            <a:endParaRPr lang="en-US" dirty="0" smtClean="0"/>
          </a:p>
          <a:p>
            <a:r>
              <a:rPr lang="en-US" dirty="0" err="1" smtClean="0"/>
              <a:t>BooleanLiteral</a:t>
            </a:r>
            <a:endParaRPr lang="en-US" dirty="0" smtClean="0"/>
          </a:p>
          <a:p>
            <a:r>
              <a:rPr lang="en-US" dirty="0" err="1" smtClean="0"/>
              <a:t>CharacterLiteral</a:t>
            </a:r>
            <a:endParaRPr lang="en-US" dirty="0" smtClean="0"/>
          </a:p>
          <a:p>
            <a:r>
              <a:rPr lang="en-US" dirty="0" err="1" smtClean="0"/>
              <a:t>StringLiteral</a:t>
            </a:r>
            <a:endParaRPr lang="en-US" dirty="0" smtClean="0"/>
          </a:p>
          <a:p>
            <a:r>
              <a:rPr lang="en-US" dirty="0" err="1" smtClean="0"/>
              <a:t>NullLiteral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Ekpresi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62050"/>
            <a:ext cx="5343103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r>
              <a:rPr lang="en-US" dirty="0" smtClean="0"/>
              <a:t>Argument</a:t>
            </a:r>
          </a:p>
          <a:p>
            <a:r>
              <a:rPr lang="en-US" dirty="0" smtClean="0"/>
              <a:t>Return Type</a:t>
            </a:r>
          </a:p>
          <a:p>
            <a:r>
              <a:rPr lang="en-US" dirty="0" smtClean="0"/>
              <a:t>Operation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/>
              <a:t>b</a:t>
            </a:r>
            <a:r>
              <a:rPr lang="en-US" dirty="0" err="1" smtClean="0"/>
              <a:t>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keyword/reserved word</a:t>
            </a:r>
          </a:p>
          <a:p>
            <a:r>
              <a:rPr lang="en-US" dirty="0" smtClean="0"/>
              <a:t>Pass by value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final.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</a:t>
            </a:r>
            <a:r>
              <a:rPr lang="en-US" dirty="0" err="1" smtClean="0"/>
              <a:t>kapasitas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63" y="1484784"/>
            <a:ext cx="8178874" cy="508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Type (</a:t>
            </a:r>
            <a:r>
              <a:rPr lang="en-US" baseline="0" dirty="0" err="1" smtClean="0"/>
              <a:t>konversi</a:t>
            </a:r>
            <a:r>
              <a:rPr lang="en-US" baseline="0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716" y="1289068"/>
            <a:ext cx="7214567" cy="42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59632" y="6093296"/>
            <a:ext cx="637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,  C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Dikonvesi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endParaRPr lang="en-US" dirty="0" smtClean="0"/>
          </a:p>
          <a:p>
            <a:r>
              <a:rPr lang="en-US" dirty="0" smtClean="0"/>
              <a:t>Y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Peluasan</a:t>
            </a:r>
            <a:r>
              <a:rPr lang="en-US" dirty="0" smtClean="0"/>
              <a:t>, *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byte b = (byte)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down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(</a:t>
            </a:r>
            <a:r>
              <a:rPr lang="en-US" dirty="0" err="1" smtClean="0"/>
              <a:t>implisit</a:t>
            </a:r>
            <a:r>
              <a:rPr lang="en-US" dirty="0" smtClean="0"/>
              <a:t>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data/</a:t>
            </a:r>
            <a:r>
              <a:rPr lang="en-US" dirty="0" err="1" smtClean="0"/>
              <a:t>presisi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Up Casting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yte b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(byte) b; 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up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implisit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(wrapper)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primitive type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padanan</a:t>
            </a:r>
            <a:r>
              <a:rPr lang="en-US" dirty="0" smtClean="0"/>
              <a:t> Reference Type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fitur2 </a:t>
            </a:r>
            <a:r>
              <a:rPr lang="en-US" dirty="0" err="1" smtClean="0"/>
              <a:t>tambahan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Boolean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yte </a:t>
            </a:r>
            <a:r>
              <a:rPr lang="en-US" dirty="0" smtClean="0">
                <a:sym typeface="Wingdings" pitchFamily="2" charset="2"/>
              </a:rPr>
              <a:t> Byte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short  Short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char  Character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Integer</a:t>
            </a:r>
          </a:p>
          <a:p>
            <a:pPr lvl="1"/>
            <a:r>
              <a:rPr lang="en-US" dirty="0" smtClean="0"/>
              <a:t>long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Long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smtClean="0">
                <a:sym typeface="Wingdings" pitchFamily="2" charset="2"/>
              </a:rPr>
              <a:t> Float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double  Double</a:t>
            </a:r>
          </a:p>
          <a:p>
            <a:r>
              <a:rPr lang="en-US" dirty="0" smtClean="0"/>
              <a:t>Boxing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primitive </a:t>
            </a:r>
            <a:r>
              <a:rPr lang="en-US" dirty="0" err="1" smtClean="0"/>
              <a:t>ke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r>
              <a:rPr lang="en-US" dirty="0" err="1" smtClean="0"/>
              <a:t>Unboxing</a:t>
            </a:r>
            <a:r>
              <a:rPr lang="en-US" dirty="0" smtClean="0"/>
              <a:t>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 err="1" smtClean="0"/>
              <a:t>ke</a:t>
            </a:r>
            <a:r>
              <a:rPr lang="en-US" dirty="0" smtClean="0"/>
              <a:t> primitive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dentifier java</a:t>
            </a:r>
          </a:p>
          <a:p>
            <a:r>
              <a:rPr lang="en-US" dirty="0" smtClean="0"/>
              <a:t>Pass By Reference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definisikan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3518" y="1196752"/>
          <a:ext cx="8676964" cy="54078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92321"/>
                <a:gridCol w="4207013"/>
                <a:gridCol w="1577630"/>
              </a:tblGrid>
              <a:tr h="246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Associativity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/>
                        <a:t>Postfix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   []   .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/>
                        <a:t>dot operator)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 dirty="0"/>
                        <a:t>Unary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++    </a:t>
                      </a:r>
                      <a:r>
                        <a:rPr lang="en-US" sz="1800" dirty="0"/>
                        <a:t>- - </a:t>
                      </a:r>
                      <a:r>
                        <a:rPr lang="en-US" sz="1800" dirty="0" smtClean="0"/>
                        <a:t>  !   </a:t>
                      </a:r>
                      <a:r>
                        <a:rPr lang="en-US" sz="1800" dirty="0"/>
                        <a:t>~ 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Multiplicative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   </a:t>
                      </a:r>
                      <a:r>
                        <a:rPr lang="en-US" sz="1800" dirty="0"/>
                        <a:t>/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Additive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   </a:t>
                      </a:r>
                      <a:r>
                        <a:rPr lang="en-US" sz="1800" dirty="0"/>
                        <a:t>-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Shift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&gt;&gt;     &gt;&gt;&gt;     </a:t>
                      </a:r>
                      <a:r>
                        <a:rPr lang="en-US" sz="1800" dirty="0"/>
                        <a:t>&lt;&lt;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Relational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    &gt;=     </a:t>
                      </a:r>
                      <a:r>
                        <a:rPr lang="en-US" sz="1800" dirty="0"/>
                        <a:t>&lt; </a:t>
                      </a:r>
                      <a:r>
                        <a:rPr lang="en-US" sz="1800" dirty="0" smtClean="0"/>
                        <a:t>&lt;   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Equality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==               !=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XOR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^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Conditional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?: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    +=       -=   </a:t>
                      </a:r>
                      <a:r>
                        <a:rPr lang="en-US" sz="1800" dirty="0"/>
                        <a:t>*=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/=   </a:t>
                      </a:r>
                      <a:r>
                        <a:rPr lang="en-US" sz="1800" dirty="0"/>
                        <a:t>%= </a:t>
                      </a:r>
                      <a:r>
                        <a:rPr lang="en-US" sz="1800" dirty="0" smtClean="0"/>
                        <a:t>  &gt;&gt;=   &gt;&gt;&gt;= &lt;&lt;=    &amp;=   ^=   |= 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</a:t>
            </a:r>
            <a:r>
              <a:rPr lang="en-US" baseline="0" dirty="0" smtClean="0"/>
              <a:t> (</a:t>
            </a:r>
            <a:r>
              <a:rPr lang="en-US" dirty="0" smtClean="0"/>
              <a:t>Arithmetic-</a:t>
            </a:r>
            <a:r>
              <a:rPr lang="en-US" baseline="0" dirty="0" smtClean="0"/>
              <a:t>Integer Operation)</a:t>
            </a:r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122" y="1988840"/>
            <a:ext cx="72977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(Bitwise)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8840"/>
            <a:ext cx="9144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Perbandingan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823" y="1556792"/>
            <a:ext cx="793835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Logika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1" y="3212976"/>
            <a:ext cx="8875398" cy="13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(Inc/Dec)</a:t>
            </a:r>
            <a:endParaRPr lang="en-US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090" y="1988840"/>
            <a:ext cx="67978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(Floating Point)</a:t>
            </a:r>
            <a:endParaRPr lang="en-US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235" y="1988840"/>
            <a:ext cx="8770765" cy="402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(If-Else)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68760"/>
            <a:ext cx="4962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03548" y="594928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Expression must have type </a:t>
            </a:r>
            <a:r>
              <a:rPr lang="en-US" dirty="0" err="1" smtClean="0"/>
              <a:t>boolean</a:t>
            </a:r>
            <a:r>
              <a:rPr lang="en-US" dirty="0" smtClean="0"/>
              <a:t> or Boolean, or a compile-time error occurs. </a:t>
            </a:r>
            <a:endParaRPr lang="en-US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3960440" cy="406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988840"/>
            <a:ext cx="3593304" cy="394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(…If-Else)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76337"/>
            <a:ext cx="8465991" cy="549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</a:t>
            </a:r>
            <a:r>
              <a:rPr lang="en-US" dirty="0" err="1" smtClean="0"/>
              <a:t>Perulangan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638" y="1556792"/>
            <a:ext cx="767472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(Label</a:t>
            </a:r>
            <a:r>
              <a:rPr lang="en-US" baseline="0" dirty="0" smtClean="0"/>
              <a:t> Block)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738" y="1484784"/>
            <a:ext cx="5940524" cy="491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Flow (…Label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Block)</a:t>
            </a:r>
            <a:endParaRPr 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100" y="1700808"/>
            <a:ext cx="74978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(…Label Block)</a:t>
            </a:r>
            <a:endParaRPr lang="en-US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76872"/>
            <a:ext cx="446722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" y="2276872"/>
            <a:ext cx="452437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(Exception Handling)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punya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(</a:t>
            </a:r>
            <a:r>
              <a:rPr lang="en-US" dirty="0" err="1" smtClean="0"/>
              <a:t>Throwable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Error,  </a:t>
            </a:r>
            <a:r>
              <a:rPr lang="en-US" dirty="0" err="1" smtClean="0"/>
              <a:t>kesalahan</a:t>
            </a:r>
            <a:r>
              <a:rPr lang="en-US" dirty="0" smtClean="0"/>
              <a:t> fatal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menanggulangi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Exception,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ditanggulangi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membagi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Exception </a:t>
            </a:r>
          </a:p>
          <a:p>
            <a:pPr lvl="1"/>
            <a:r>
              <a:rPr lang="en-US" dirty="0" smtClean="0"/>
              <a:t>Run Time Exception (</a:t>
            </a:r>
            <a:r>
              <a:rPr lang="en-US" dirty="0" err="1" smtClean="0"/>
              <a:t>java.lang.RuntimeException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Compile Time/Checked </a:t>
            </a:r>
            <a:r>
              <a:rPr lang="en-US" dirty="0" err="1" smtClean="0"/>
              <a:t>Excepition</a:t>
            </a:r>
            <a:r>
              <a:rPr lang="en-US" dirty="0" smtClean="0"/>
              <a:t>( non - </a:t>
            </a:r>
            <a:r>
              <a:rPr lang="en-US" dirty="0" err="1" smtClean="0"/>
              <a:t>java.lang.RuntimeException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exception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/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(Checked Exception)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642781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40968"/>
            <a:ext cx="897457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010" y="4941168"/>
            <a:ext cx="762197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(Runtime Exception)</a:t>
            </a:r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407" y="1340768"/>
            <a:ext cx="707118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433" y="3212976"/>
            <a:ext cx="8891134" cy="134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020" y="4941168"/>
            <a:ext cx="827996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r>
              <a:rPr lang="en-US" baseline="0" dirty="0" smtClean="0"/>
              <a:t> (switch-case)</a:t>
            </a:r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995" y="1772816"/>
            <a:ext cx="662800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baseline="0" dirty="0" smtClean="0"/>
              <a:t> Type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paradigma</a:t>
            </a:r>
            <a:r>
              <a:rPr lang="en-US" dirty="0" smtClean="0"/>
              <a:t> Object-Oriented Programming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(class)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reference type,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singkatnya</a:t>
            </a:r>
            <a:r>
              <a:rPr lang="en-US" dirty="0" smtClean="0"/>
              <a:t> type.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“</a:t>
            </a:r>
            <a:r>
              <a:rPr lang="en-US" dirty="0" err="1" smtClean="0"/>
              <a:t>cetak-biru</a:t>
            </a:r>
            <a:r>
              <a:rPr lang="en-US" dirty="0" smtClean="0"/>
              <a:t>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object.</a:t>
            </a:r>
          </a:p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java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interface, variable </a:t>
            </a:r>
            <a:r>
              <a:rPr lang="en-US" dirty="0" err="1" smtClean="0"/>
              <a:t>dan</a:t>
            </a:r>
            <a:r>
              <a:rPr lang="en-US" dirty="0" smtClean="0"/>
              <a:t> array.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istimewa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Object, Array,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dkk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723" y="1844824"/>
            <a:ext cx="333855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16" y="3212976"/>
            <a:ext cx="87129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797152"/>
            <a:ext cx="67627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Deklarasi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830" y="1556792"/>
            <a:ext cx="612834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915" y="3429000"/>
            <a:ext cx="4210170" cy="24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endParaRPr lang="en-US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893" y="1700808"/>
            <a:ext cx="553021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851" y="3140968"/>
            <a:ext cx="5492297" cy="8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0051" y="4437112"/>
            <a:ext cx="502389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750" y="1772816"/>
            <a:ext cx="858449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861048"/>
            <a:ext cx="288116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861048"/>
            <a:ext cx="378571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r>
              <a:rPr lang="en-US" baseline="0" dirty="0" smtClean="0"/>
              <a:t> Field Declaration</a:t>
            </a: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953" y="1844824"/>
            <a:ext cx="609809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Method Declaration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5832648" cy="432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</a:t>
            </a:r>
            <a:r>
              <a:rPr lang="en-US" baseline="0" smtClean="0"/>
              <a:t>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bedakan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parameternya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28800"/>
            <a:ext cx="48965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Compilation Unit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700808"/>
            <a:ext cx="7753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20888"/>
            <a:ext cx="2190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54" y="3284984"/>
            <a:ext cx="874809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403648" y="1988840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75656" y="1988840"/>
            <a:ext cx="33123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475656" y="2564904"/>
            <a:ext cx="41044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331640" y="2564904"/>
            <a:ext cx="20882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99592" y="1988840"/>
            <a:ext cx="612068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5184"/>
            <a:ext cx="51149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7" y="2052637"/>
            <a:ext cx="8429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Program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95476"/>
            <a:ext cx="7277650" cy="166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818</Words>
  <Application>Microsoft Office PowerPoint</Application>
  <PresentationFormat>On-screen Show (4:3)</PresentationFormat>
  <Paragraphs>170</Paragraphs>
  <Slides>48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Dasar-Dasar Pemograman Java</vt:lpstr>
      <vt:lpstr>Java?</vt:lpstr>
      <vt:lpstr>JVM</vt:lpstr>
      <vt:lpstr>Java Compiler</vt:lpstr>
      <vt:lpstr>Java Documentation</vt:lpstr>
      <vt:lpstr>Java Tools</vt:lpstr>
      <vt:lpstr>Java Compilation Unit</vt:lpstr>
      <vt:lpstr>Java Keywords</vt:lpstr>
      <vt:lpstr>Simple Java Program</vt:lpstr>
      <vt:lpstr>Statement</vt:lpstr>
      <vt:lpstr>Deklarasi Variabel</vt:lpstr>
      <vt:lpstr>Identifier</vt:lpstr>
      <vt:lpstr>Literal</vt:lpstr>
      <vt:lpstr>Ekpresi</vt:lpstr>
      <vt:lpstr>Type?</vt:lpstr>
      <vt:lpstr>Primitive Type</vt:lpstr>
      <vt:lpstr>Primitive Type (kapasitas)</vt:lpstr>
      <vt:lpstr>Primitive Type (konversi)</vt:lpstr>
      <vt:lpstr>Primitive Type (casting)</vt:lpstr>
      <vt:lpstr>Primitive Type (wrapper)</vt:lpstr>
      <vt:lpstr>Reference Type</vt:lpstr>
      <vt:lpstr>Operator</vt:lpstr>
      <vt:lpstr>Operator (Arithmetic-Integer Operation)</vt:lpstr>
      <vt:lpstr>Operator (Bitwise)</vt:lpstr>
      <vt:lpstr>Operator (Perbandingan)</vt:lpstr>
      <vt:lpstr>Operator (Logika)</vt:lpstr>
      <vt:lpstr>Operator (Inc/Dec)</vt:lpstr>
      <vt:lpstr>Operator (Floating Point)</vt:lpstr>
      <vt:lpstr>Control Flow (If-Else)</vt:lpstr>
      <vt:lpstr>Control Flow (…If-Else)</vt:lpstr>
      <vt:lpstr>Control Flow (Perulangan)</vt:lpstr>
      <vt:lpstr>Control Flow (Label Block)</vt:lpstr>
      <vt:lpstr>Control Flow (…Label Block)</vt:lpstr>
      <vt:lpstr>Control Flow (…Label Block)</vt:lpstr>
      <vt:lpstr>Control Flow (Exception Handling)</vt:lpstr>
      <vt:lpstr>Control Flow (Checked Exception)</vt:lpstr>
      <vt:lpstr>Control Flow (Runtime Exception)</vt:lpstr>
      <vt:lpstr>Control Flow (switch-case)</vt:lpstr>
      <vt:lpstr>Reference Type </vt:lpstr>
      <vt:lpstr>Deklarasi Kelas</vt:lpstr>
      <vt:lpstr>…Deklarasi Kelas</vt:lpstr>
      <vt:lpstr>Deklarasi Variabel Kelas</vt:lpstr>
      <vt:lpstr>Deklarasi Metode Kelas</vt:lpstr>
      <vt:lpstr>Sample Field Declaration</vt:lpstr>
      <vt:lpstr>Sample Method Declaration</vt:lpstr>
      <vt:lpstr>Method Overloading</vt:lpstr>
      <vt:lpstr>Static</vt:lpstr>
      <vt:lpstr>Slide 48</vt:lpstr>
    </vt:vector>
  </TitlesOfParts>
  <Company>www.codencare.com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Pemograman Java</dc:title>
  <dc:creator>Iman Lukmanul Hakim</dc:creator>
  <cp:lastModifiedBy>Iman Lukmanul Hakim</cp:lastModifiedBy>
  <cp:revision>114</cp:revision>
  <dcterms:created xsi:type="dcterms:W3CDTF">2016-10-22T10:10:01Z</dcterms:created>
  <dcterms:modified xsi:type="dcterms:W3CDTF">2016-10-23T09:37:07Z</dcterms:modified>
</cp:coreProperties>
</file>