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48"/>
  </p:notesMasterIdLst>
  <p:sldIdLst>
    <p:sldId id="256" r:id="rId3"/>
    <p:sldId id="290" r:id="rId4"/>
    <p:sldId id="257" r:id="rId5"/>
    <p:sldId id="260" r:id="rId6"/>
    <p:sldId id="261" r:id="rId7"/>
    <p:sldId id="272" r:id="rId8"/>
    <p:sldId id="273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7" r:id="rId18"/>
    <p:sldId id="276" r:id="rId19"/>
    <p:sldId id="275" r:id="rId20"/>
    <p:sldId id="271" r:id="rId21"/>
    <p:sldId id="278" r:id="rId22"/>
    <p:sldId id="279" r:id="rId23"/>
    <p:sldId id="274" r:id="rId24"/>
    <p:sldId id="285" r:id="rId25"/>
    <p:sldId id="280" r:id="rId26"/>
    <p:sldId id="281" r:id="rId27"/>
    <p:sldId id="283" r:id="rId28"/>
    <p:sldId id="292" r:id="rId29"/>
    <p:sldId id="291" r:id="rId30"/>
    <p:sldId id="287" r:id="rId31"/>
    <p:sldId id="301" r:id="rId32"/>
    <p:sldId id="293" r:id="rId33"/>
    <p:sldId id="289" r:id="rId34"/>
    <p:sldId id="295" r:id="rId35"/>
    <p:sldId id="296" r:id="rId36"/>
    <p:sldId id="297" r:id="rId37"/>
    <p:sldId id="298" r:id="rId38"/>
    <p:sldId id="299" r:id="rId39"/>
    <p:sldId id="300" r:id="rId40"/>
    <p:sldId id="302" r:id="rId41"/>
    <p:sldId id="303" r:id="rId42"/>
    <p:sldId id="304" r:id="rId43"/>
    <p:sldId id="305" r:id="rId44"/>
    <p:sldId id="306" r:id="rId45"/>
    <p:sldId id="294" r:id="rId46"/>
    <p:sldId id="288" r:id="rId4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047382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8973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6716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7657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8035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7084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486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4039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63172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40419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91883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72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89733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14958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2485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53815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2185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4724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7556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8053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89733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89733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068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67141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0680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0680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0680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0680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0680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0680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0680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0680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0680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068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01751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0680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06800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0680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89733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0680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068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7109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078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0494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035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2384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e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2.png"/><Relationship Id="rId10" Type="http://schemas.openxmlformats.org/officeDocument/2006/relationships/image" Target="../media/image9.jpe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g"/><Relationship Id="rId3" Type="http://schemas.openxmlformats.org/officeDocument/2006/relationships/image" Target="../media/image3.png"/><Relationship Id="rId7" Type="http://schemas.openxmlformats.org/officeDocument/2006/relationships/image" Target="../media/image4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e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e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e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e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e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jp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hape 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9144000" cy="502005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1979712" y="3920775"/>
            <a:ext cx="6696744" cy="109927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en-US" b="0" dirty="0" smtClean="0">
                <a:solidFill>
                  <a:srgbClr val="003366"/>
                </a:solidFill>
              </a:rPr>
              <a:t>Project – </a:t>
            </a:r>
            <a:br>
              <a:rPr lang="en-US" b="0" dirty="0" smtClean="0">
                <a:solidFill>
                  <a:srgbClr val="003366"/>
                </a:solidFill>
              </a:rPr>
            </a:br>
            <a:r>
              <a:rPr lang="en-US" b="0" dirty="0" smtClean="0">
                <a:solidFill>
                  <a:srgbClr val="003366"/>
                </a:solidFill>
              </a:rPr>
              <a:t>Final Presentation</a:t>
            </a:r>
            <a:endParaRPr b="0" dirty="0">
              <a:solidFill>
                <a:srgbClr val="003366"/>
              </a:solidFill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2771800" y="4869160"/>
            <a:ext cx="5692800" cy="77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003366"/>
                </a:solidFill>
              </a:rPr>
              <a:t>Jovanovic</a:t>
            </a:r>
            <a:r>
              <a:rPr lang="en-US" sz="2400" dirty="0" smtClean="0">
                <a:solidFill>
                  <a:srgbClr val="003366"/>
                </a:solidFill>
              </a:rPr>
              <a:t> </a:t>
            </a:r>
            <a:r>
              <a:rPr lang="en-US" sz="2400" dirty="0" err="1" smtClean="0">
                <a:solidFill>
                  <a:srgbClr val="003366"/>
                </a:solidFill>
              </a:rPr>
              <a:t>Milica</a:t>
            </a:r>
            <a:r>
              <a:rPr lang="en-US" sz="2400" dirty="0" smtClean="0">
                <a:solidFill>
                  <a:srgbClr val="003366"/>
                </a:solidFill>
              </a:rPr>
              <a:t> 835953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003366"/>
                </a:solidFill>
              </a:rPr>
              <a:t>Vidanovic</a:t>
            </a:r>
            <a:r>
              <a:rPr lang="en-US" sz="2400" dirty="0" smtClean="0">
                <a:solidFill>
                  <a:srgbClr val="003366"/>
                </a:solidFill>
              </a:rPr>
              <a:t> </a:t>
            </a:r>
            <a:r>
              <a:rPr lang="en-US" sz="2400" dirty="0" err="1" smtClean="0">
                <a:solidFill>
                  <a:srgbClr val="003366"/>
                </a:solidFill>
              </a:rPr>
              <a:t>Pavle</a:t>
            </a:r>
            <a:r>
              <a:rPr lang="en-US" sz="2400" dirty="0" smtClean="0">
                <a:solidFill>
                  <a:srgbClr val="003366"/>
                </a:solidFill>
              </a:rPr>
              <a:t> 854472</a:t>
            </a:r>
            <a:endParaRPr sz="2400" dirty="0">
              <a:solidFill>
                <a:srgbClr val="003366"/>
              </a:solidFill>
            </a:endParaRPr>
          </a:p>
        </p:txBody>
      </p:sp>
      <p:sp>
        <p:nvSpPr>
          <p:cNvPr id="26" name="Shape 2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27" name="Shape 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>
            <a:spLocks noGrp="1"/>
          </p:cNvSpPr>
          <p:nvPr>
            <p:ph type="ctrTitle" idx="2"/>
          </p:nvPr>
        </p:nvSpPr>
        <p:spPr>
          <a:xfrm>
            <a:off x="17940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 dirty="0">
              <a:solidFill>
                <a:srgbClr val="00336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34907" y="48027"/>
            <a:ext cx="3528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Software Engineering 2 – A.Y. 2015/2016 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>
                <a:solidFill>
                  <a:srgbClr val="003366"/>
                </a:solidFill>
              </a:rPr>
              <a:t>Specific requirements -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Mockups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pic>
        <p:nvPicPr>
          <p:cNvPr id="4099" name="Picture 3" descr="D:\FAX\SW2\SW2015\Mockups\5 Reques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836712"/>
            <a:ext cx="2644752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FAX\SW2\SW2015\Mockups\6 Reservati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836712"/>
            <a:ext cx="2644752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886984" y="6074394"/>
            <a:ext cx="2254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Passenger Request page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39058" y="6074393"/>
            <a:ext cx="2542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Passenger Reservation page </a:t>
            </a:r>
          </a:p>
        </p:txBody>
      </p:sp>
      <p:sp>
        <p:nvSpPr>
          <p:cNvPr id="14" name="Down Arrow 13"/>
          <p:cNvSpPr/>
          <p:nvPr/>
        </p:nvSpPr>
        <p:spPr>
          <a:xfrm rot="5400000">
            <a:off x="6919381" y="2191615"/>
            <a:ext cx="531075" cy="495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596336" y="1700808"/>
            <a:ext cx="1378014" cy="1477328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002060"/>
                </a:solidFill>
              </a:rPr>
              <a:t>User specify location either by typing address or by choosing it on the map</a:t>
            </a:r>
            <a:endParaRPr lang="en-US" sz="1500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450" y="3178136"/>
            <a:ext cx="1466608" cy="1015663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002060"/>
                </a:solidFill>
              </a:rPr>
              <a:t>User specifies address by clicking on the map</a:t>
            </a:r>
            <a:endParaRPr lang="en-US" sz="1500" dirty="0">
              <a:solidFill>
                <a:srgbClr val="002060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 rot="16200000">
            <a:off x="1621447" y="3421436"/>
            <a:ext cx="531075" cy="495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040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>
                <a:solidFill>
                  <a:srgbClr val="003366"/>
                </a:solidFill>
              </a:rPr>
              <a:t>Specific requirements -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Mockups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pic>
        <p:nvPicPr>
          <p:cNvPr id="5123" name="Picture 3" descr="D:\FAX\SW2\SW2015\Mockups\11 Notification Scree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48" y="908720"/>
            <a:ext cx="2644752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:\FAX\SW2\SW2015\Mockups\12 Reservation detail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048" y="908720"/>
            <a:ext cx="2644752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465595" y="6073665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Notification page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77818" y="6073665"/>
            <a:ext cx="1757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Reservation details </a:t>
            </a:r>
          </a:p>
        </p:txBody>
      </p:sp>
      <p:sp>
        <p:nvSpPr>
          <p:cNvPr id="14" name="Down Arrow 13"/>
          <p:cNvSpPr/>
          <p:nvPr/>
        </p:nvSpPr>
        <p:spPr>
          <a:xfrm rot="5400000">
            <a:off x="7107938" y="2523852"/>
            <a:ext cx="504056" cy="471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12372" y="2367056"/>
            <a:ext cx="1261977" cy="784830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002060"/>
                </a:solidFill>
              </a:rPr>
              <a:t>Reservation Details page with data</a:t>
            </a:r>
            <a:endParaRPr lang="en-US" sz="1500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9156" y="2367057"/>
            <a:ext cx="1456044" cy="1015663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2060"/>
                </a:solidFill>
              </a:rPr>
              <a:t>U</a:t>
            </a:r>
            <a:r>
              <a:rPr lang="en-US" sz="1500" dirty="0" smtClean="0">
                <a:solidFill>
                  <a:srgbClr val="002060"/>
                </a:solidFill>
              </a:rPr>
              <a:t>ser rides with an option of canceling active ones</a:t>
            </a:r>
            <a:endParaRPr lang="en-US" sz="1500" dirty="0">
              <a:solidFill>
                <a:srgbClr val="002060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 rot="16200000">
            <a:off x="1728407" y="2674287"/>
            <a:ext cx="504056" cy="4511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040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>
                <a:solidFill>
                  <a:srgbClr val="003366"/>
                </a:solidFill>
              </a:rPr>
              <a:t>Specific requirements -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Mockups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5736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400" dirty="0"/>
              <a:t>Admin home page 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6146" name="Picture 2" descr="D:\FAX\SW2\SW2015\Mockups\Web Mockups\14 Admin list report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51" y="912764"/>
            <a:ext cx="5968866" cy="512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Down Arrow 11"/>
          <p:cNvSpPr/>
          <p:nvPr/>
        </p:nvSpPr>
        <p:spPr>
          <a:xfrm rot="5400000">
            <a:off x="6516216" y="2826524"/>
            <a:ext cx="504056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274344" y="2695222"/>
            <a:ext cx="1666901" cy="1077218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Show details action brings Admin to Report details page</a:t>
            </a:r>
            <a:endParaRPr 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1040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>
                <a:solidFill>
                  <a:srgbClr val="003366"/>
                </a:solidFill>
              </a:rPr>
              <a:t>Specific requirements -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Mockups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1772451" y="6500849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400" dirty="0"/>
              <a:t>Admin report details page 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7170" name="Picture 2" descr="D:\FAX\SW2\SW2015\Mockups\Web Mockups\15 Admin report details pag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958657"/>
            <a:ext cx="6146769" cy="527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own Arrow 10"/>
          <p:cNvSpPr/>
          <p:nvPr/>
        </p:nvSpPr>
        <p:spPr>
          <a:xfrm rot="16200000">
            <a:off x="2278693" y="2473910"/>
            <a:ext cx="504056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21996" y="2496037"/>
            <a:ext cx="1664812" cy="1077218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Information about the user that made the repot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 rot="8992821">
            <a:off x="7350616" y="2921300"/>
            <a:ext cx="504056" cy="1112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250894" y="4221088"/>
            <a:ext cx="1664812" cy="83099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Bans reported user from the system</a:t>
            </a:r>
            <a:endParaRPr 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1040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 smtClean="0">
                <a:solidFill>
                  <a:srgbClr val="003366"/>
                </a:solidFill>
              </a:rPr>
              <a:t>Specific requirements - </a:t>
            </a:r>
            <a:r>
              <a:rPr lang="en-US" sz="3000" dirty="0">
                <a:solidFill>
                  <a:srgbClr val="003366"/>
                </a:solidFill>
              </a:rPr>
              <a:t>Use </a:t>
            </a:r>
            <a:r>
              <a:rPr lang="en-US" sz="3000" dirty="0" smtClean="0">
                <a:solidFill>
                  <a:srgbClr val="003366"/>
                </a:solidFill>
              </a:rPr>
              <a:t>cases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339752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400" dirty="0"/>
              <a:t>Sign Up use </a:t>
            </a:r>
            <a:r>
              <a:rPr lang="en-US" sz="1400" dirty="0" smtClean="0"/>
              <a:t>case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5"/>
            <a:ext cx="9144000" cy="5069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21040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>
                <a:solidFill>
                  <a:srgbClr val="003366"/>
                </a:solidFill>
              </a:rPr>
              <a:t>Specific requirements - Use cases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016496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400" dirty="0"/>
              <a:t>Manage profile use </a:t>
            </a:r>
            <a:r>
              <a:rPr lang="en-US" sz="1400" dirty="0" smtClean="0"/>
              <a:t>case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5237" y="980728"/>
            <a:ext cx="9422977" cy="5056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21040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>
                <a:solidFill>
                  <a:srgbClr val="003366"/>
                </a:solidFill>
              </a:rPr>
              <a:t>Specific requirements - Use cases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1204439" y="6531000"/>
            <a:ext cx="3753122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400" dirty="0" smtClean="0"/>
              <a:t>Request / Reserve a taxi </a:t>
            </a:r>
            <a:r>
              <a:rPr lang="en-US" sz="1400" dirty="0"/>
              <a:t>use </a:t>
            </a:r>
            <a:r>
              <a:rPr lang="en-US" sz="1400" dirty="0" smtClean="0"/>
              <a:t>case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765280"/>
            <a:ext cx="6805385" cy="2404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66917"/>
            <a:ext cx="7736156" cy="3616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83331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>
                <a:solidFill>
                  <a:srgbClr val="003366"/>
                </a:solidFill>
              </a:rPr>
              <a:t>Specific requirements - Use cases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547350" y="980728"/>
            <a:ext cx="7913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068" y="771416"/>
            <a:ext cx="7772420" cy="2541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74" y="3433834"/>
            <a:ext cx="8855348" cy="277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hape 40"/>
          <p:cNvSpPr txBox="1">
            <a:spLocks/>
          </p:cNvSpPr>
          <p:nvPr/>
        </p:nvSpPr>
        <p:spPr>
          <a:xfrm>
            <a:off x="1772451" y="6490690"/>
            <a:ext cx="3238799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300" dirty="0">
              <a:solidFill>
                <a:srgbClr val="00336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22574" y="2727885"/>
            <a:ext cx="1873740" cy="58477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Cancel ride use </a:t>
            </a:r>
            <a:r>
              <a:rPr lang="en-US" sz="1600" dirty="0" smtClean="0">
                <a:solidFill>
                  <a:srgbClr val="002060"/>
                </a:solidFill>
              </a:rPr>
              <a:t>case (passenger)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27038" y="5906834"/>
            <a:ext cx="1664812" cy="58477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Confirm/Decline </a:t>
            </a:r>
            <a:r>
              <a:rPr lang="en-US" sz="1600" dirty="0">
                <a:solidFill>
                  <a:srgbClr val="002060"/>
                </a:solidFill>
              </a:rPr>
              <a:t>a ride use </a:t>
            </a:r>
            <a:r>
              <a:rPr lang="en-US" sz="1600" dirty="0" smtClean="0">
                <a:solidFill>
                  <a:srgbClr val="002060"/>
                </a:solidFill>
              </a:rPr>
              <a:t>case</a:t>
            </a:r>
            <a:endParaRPr 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1637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>
                <a:solidFill>
                  <a:srgbClr val="003366"/>
                </a:solidFill>
              </a:rPr>
              <a:t>Specific requirements - Use cases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339752" y="66459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400" dirty="0"/>
              <a:t>Report use case</a:t>
            </a:r>
            <a:br>
              <a:rPr lang="en-US" sz="1400" dirty="0"/>
            </a:b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028" y="920459"/>
            <a:ext cx="9241028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354527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1772451" y="6500849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400" dirty="0"/>
              <a:t>Sign Up sequence </a:t>
            </a:r>
            <a:r>
              <a:rPr lang="en-US" sz="1400" dirty="0" smtClean="0"/>
              <a:t>diagram</a:t>
            </a:r>
            <a:endParaRPr sz="1300" dirty="0">
              <a:solidFill>
                <a:srgbClr val="00336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99124" y="1124744"/>
            <a:ext cx="1584176" cy="124649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rgbClr val="002060"/>
                </a:solidFill>
              </a:rPr>
              <a:t>Sign Up sequence diagram</a:t>
            </a:r>
            <a:endParaRPr lang="en-US" sz="2500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6" y="125"/>
            <a:ext cx="5943600" cy="653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1040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hape 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9144000" cy="502005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1952750" y="3920775"/>
            <a:ext cx="6034499" cy="818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en-US" b="0" dirty="0" smtClean="0">
                <a:solidFill>
                  <a:srgbClr val="003366"/>
                </a:solidFill>
              </a:rPr>
              <a:t>RASD</a:t>
            </a:r>
            <a:endParaRPr b="0" dirty="0">
              <a:solidFill>
                <a:srgbClr val="003366"/>
              </a:solidFill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2806200" y="4501050"/>
            <a:ext cx="5692800" cy="77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sz="2400" dirty="0">
              <a:solidFill>
                <a:srgbClr val="003366"/>
              </a:solidFill>
            </a:endParaRPr>
          </a:p>
        </p:txBody>
      </p:sp>
      <p:sp>
        <p:nvSpPr>
          <p:cNvPr id="26" name="Shape 2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27" name="Shape 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>
            <a:spLocks noGrp="1"/>
          </p:cNvSpPr>
          <p:nvPr>
            <p:ph type="ctrTitle" idx="4294967295"/>
          </p:nvPr>
        </p:nvSpPr>
        <p:spPr>
          <a:xfrm>
            <a:off x="17940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34907" y="48027"/>
            <a:ext cx="3528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Software Engineering 2 – A.Y. 2015/2016 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6654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1443381" y="6531000"/>
            <a:ext cx="3896938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92"/>
            <a:ext cx="7641212" cy="68211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088754" y="1412776"/>
            <a:ext cx="1989092" cy="1631216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003366"/>
                </a:solidFill>
              </a:rPr>
              <a:t>Request a taxi sequence diagram</a:t>
            </a:r>
            <a:endParaRPr lang="en-US" sz="25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3378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3" y="125"/>
            <a:ext cx="7256359" cy="70292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175795" y="1124744"/>
            <a:ext cx="1989092" cy="1631216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003366"/>
                </a:solidFill>
              </a:rPr>
              <a:t>Reserve a taxi sequence diagram</a:t>
            </a:r>
            <a:endParaRPr lang="en-US" sz="25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8993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 smtClean="0">
                <a:solidFill>
                  <a:srgbClr val="003366"/>
                </a:solidFill>
              </a:rPr>
              <a:t>Specific requirements – Class diagram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1026" name="Picture 2" descr="ClassDiagram9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50" y="630538"/>
            <a:ext cx="8402160" cy="6244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0458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800" dirty="0" smtClean="0">
                <a:solidFill>
                  <a:srgbClr val="003366"/>
                </a:solidFill>
              </a:rPr>
              <a:t>Specific requirements – State Chart diagrams</a:t>
            </a:r>
            <a:endParaRPr sz="28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555776" y="6500849"/>
            <a:ext cx="3383687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300" dirty="0" smtClean="0">
                <a:solidFill>
                  <a:srgbClr val="003366"/>
                </a:solidFill>
              </a:rPr>
              <a:t>Request lifecycle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433" y="782041"/>
            <a:ext cx="2996933" cy="569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0414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91549" y="131950"/>
            <a:ext cx="8452451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500" dirty="0" smtClean="0">
                <a:solidFill>
                  <a:srgbClr val="003366"/>
                </a:solidFill>
              </a:rPr>
              <a:t>Specific requirements – Non functional requirements</a:t>
            </a:r>
            <a:endParaRPr sz="25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sp>
        <p:nvSpPr>
          <p:cNvPr id="10" name="Shape 34"/>
          <p:cNvSpPr txBox="1">
            <a:spLocks noGrp="1"/>
          </p:cNvSpPr>
          <p:nvPr>
            <p:ph type="body" idx="1"/>
          </p:nvPr>
        </p:nvSpPr>
        <p:spPr>
          <a:xfrm>
            <a:off x="82450" y="908720"/>
            <a:ext cx="9033737" cy="515554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Availability</a:t>
            </a:r>
          </a:p>
          <a:p>
            <a:pPr marL="722313" lvl="1">
              <a:buNone/>
            </a:pPr>
            <a:r>
              <a:rPr lang="en-US" sz="1800" dirty="0" smtClean="0"/>
              <a:t>-Application </a:t>
            </a:r>
            <a:r>
              <a:rPr lang="en-US" sz="1800" dirty="0"/>
              <a:t>should be available to handle user's request at all times using </a:t>
            </a:r>
            <a:r>
              <a:rPr lang="en-US" sz="1800" dirty="0" smtClean="0"/>
              <a:t>any </a:t>
            </a:r>
            <a:r>
              <a:rPr lang="en-US" sz="1800" dirty="0"/>
              <a:t>device with an installed web </a:t>
            </a:r>
            <a:r>
              <a:rPr lang="en-US" sz="1800" dirty="0" smtClean="0"/>
              <a:t>browser</a:t>
            </a:r>
            <a:endParaRPr lang="en-US" sz="1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 Maintainability</a:t>
            </a:r>
            <a:r>
              <a:rPr lang="en-US" sz="2400" i="1" dirty="0" smtClean="0"/>
              <a:t> </a:t>
            </a:r>
            <a:endParaRPr lang="en-US" sz="2400" dirty="0" smtClean="0"/>
          </a:p>
          <a:p>
            <a:pPr marL="722313" lvl="1" defTabSz="722313">
              <a:buNone/>
            </a:pPr>
            <a:r>
              <a:rPr lang="en-US" sz="1800" dirty="0" smtClean="0"/>
              <a:t>- The software system provide specific API for enabling future developers with option to add more services or fix bugs in the system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Portability</a:t>
            </a:r>
            <a:endParaRPr lang="en-US" sz="2400" dirty="0"/>
          </a:p>
          <a:p>
            <a:pPr marL="722313" indent="-279400">
              <a:buNone/>
            </a:pPr>
            <a:r>
              <a:rPr lang="en-US" sz="1800" dirty="0" smtClean="0"/>
              <a:t>	- Application </a:t>
            </a:r>
            <a:r>
              <a:rPr lang="en-US" sz="1800" dirty="0"/>
              <a:t>could be run on device with any OS that has access to Internet and has a web </a:t>
            </a:r>
            <a:r>
              <a:rPr lang="en-US" sz="1800" dirty="0" smtClean="0"/>
              <a:t>browser</a:t>
            </a:r>
            <a:endParaRPr lang="en-US" sz="1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User </a:t>
            </a:r>
            <a:r>
              <a:rPr lang="en-US" sz="2400" dirty="0" smtClean="0"/>
              <a:t>Interface</a:t>
            </a:r>
            <a:endParaRPr lang="en-US" sz="2400" dirty="0"/>
          </a:p>
          <a:p>
            <a:pPr marL="722313" indent="-354013">
              <a:buNone/>
            </a:pPr>
            <a:r>
              <a:rPr lang="en-US" sz="1800" dirty="0" smtClean="0"/>
              <a:t>	- Web </a:t>
            </a:r>
            <a:r>
              <a:rPr lang="en-US" sz="1800" dirty="0"/>
              <a:t>application should be intuitive so even the nontechnical users can use the system as simply and efficiently as </a:t>
            </a:r>
            <a:r>
              <a:rPr lang="en-US" sz="1800" dirty="0" smtClean="0"/>
              <a:t>possible</a:t>
            </a:r>
            <a:endParaRPr lang="en-US" sz="1800" dirty="0"/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49753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30539"/>
            <a:ext cx="9144000" cy="6227462"/>
          </a:xfrm>
          <a:prstGeom prst="rect">
            <a:avLst/>
          </a:prstGeom>
        </p:spPr>
      </p:pic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2800" dirty="0" smtClean="0">
                <a:solidFill>
                  <a:srgbClr val="003366"/>
                </a:solidFill>
              </a:rPr>
              <a:t>Alloy- World generated by Alloy analyzer</a:t>
            </a:r>
            <a:r>
              <a:rPr lang="en-US" sz="2800" dirty="0" smtClean="0"/>
              <a:t> </a:t>
            </a:r>
            <a:endParaRPr sz="28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</p:spTree>
    <p:extLst>
      <p:ext uri="{BB962C8B-B14F-4D97-AF65-F5344CB8AC3E}">
        <p14:creationId xmlns:p14="http://schemas.microsoft.com/office/powerpoint/2010/main" val="168393161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800" dirty="0" smtClean="0">
                <a:solidFill>
                  <a:srgbClr val="003366"/>
                </a:solidFill>
              </a:rPr>
              <a:t>Alloy- Prove the model’s consistency </a:t>
            </a:r>
            <a:endParaRPr sz="28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0" y="786274"/>
            <a:ext cx="3452238" cy="57045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400" y="786274"/>
            <a:ext cx="56959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80765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hape 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9144000" cy="502005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1952750" y="3920775"/>
            <a:ext cx="6034499" cy="818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en-US" b="0" dirty="0" smtClean="0">
                <a:solidFill>
                  <a:srgbClr val="003366"/>
                </a:solidFill>
              </a:rPr>
              <a:t>Design Document</a:t>
            </a:r>
            <a:endParaRPr b="0" dirty="0">
              <a:solidFill>
                <a:srgbClr val="003366"/>
              </a:solidFill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2806200" y="4501050"/>
            <a:ext cx="5692800" cy="77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PAVLE OVDE IDE DD </a:t>
            </a:r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sz="2400" dirty="0">
              <a:solidFill>
                <a:srgbClr val="FF0000"/>
              </a:solidFill>
            </a:endParaRPr>
          </a:p>
        </p:txBody>
      </p:sp>
      <p:sp>
        <p:nvSpPr>
          <p:cNvPr id="26" name="Shape 2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27" name="Shape 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>
            <a:spLocks noGrp="1"/>
          </p:cNvSpPr>
          <p:nvPr>
            <p:ph type="ctrTitle" idx="4294967295"/>
          </p:nvPr>
        </p:nvSpPr>
        <p:spPr>
          <a:xfrm>
            <a:off x="17940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 dirty="0">
              <a:solidFill>
                <a:srgbClr val="00336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34907" y="48027"/>
            <a:ext cx="3528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Software Engineering 2 – A.Y. 2015/2016 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07595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hape 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9144000" cy="502005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1952750" y="3920775"/>
            <a:ext cx="6034499" cy="109927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en-US" b="0" dirty="0" smtClean="0">
                <a:solidFill>
                  <a:srgbClr val="003366"/>
                </a:solidFill>
              </a:rPr>
              <a:t>Integration Test Plan</a:t>
            </a:r>
            <a:endParaRPr b="0" dirty="0">
              <a:solidFill>
                <a:srgbClr val="003366"/>
              </a:solidFill>
            </a:endParaRPr>
          </a:p>
        </p:txBody>
      </p:sp>
      <p:sp>
        <p:nvSpPr>
          <p:cNvPr id="26" name="Shape 2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27" name="Shape 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>
            <a:spLocks noGrp="1"/>
          </p:cNvSpPr>
          <p:nvPr>
            <p:ph type="ctrTitle" idx="4294967295"/>
          </p:nvPr>
        </p:nvSpPr>
        <p:spPr>
          <a:xfrm>
            <a:off x="17940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 dirty="0">
              <a:solidFill>
                <a:srgbClr val="00336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34907" y="48027"/>
            <a:ext cx="3528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Software Engineering 2 – A.Y. 2015/2016 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6709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800" dirty="0" smtClean="0">
                <a:solidFill>
                  <a:srgbClr val="003366"/>
                </a:solidFill>
              </a:rPr>
              <a:t>System Components - Overview </a:t>
            </a:r>
            <a:endParaRPr sz="28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pic>
        <p:nvPicPr>
          <p:cNvPr id="3073" name="Picture 1" descr="ComponentDiagram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5" y="1268761"/>
            <a:ext cx="9034644" cy="4689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693699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err="1" smtClean="0">
                <a:solidFill>
                  <a:srgbClr val="003366"/>
                </a:solidFill>
              </a:rPr>
              <a:t>myTaxiService</a:t>
            </a:r>
            <a:r>
              <a:rPr lang="en-US" sz="3000" dirty="0" smtClean="0">
                <a:solidFill>
                  <a:srgbClr val="003366"/>
                </a:solidFill>
              </a:rPr>
              <a:t> software application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/>
            <a:r>
              <a:rPr lang="en-US" sz="2400" dirty="0"/>
              <a:t>A</a:t>
            </a:r>
            <a:r>
              <a:rPr lang="en-US" sz="2400" dirty="0" smtClean="0"/>
              <a:t>pplication </a:t>
            </a:r>
            <a:r>
              <a:rPr lang="en-US" sz="2400" dirty="0"/>
              <a:t>similar to Uber, which makes the process of assigning an available taxi vehicle to possible passengers </a:t>
            </a:r>
            <a:endParaRPr lang="en-US" sz="2400" dirty="0" smtClean="0"/>
          </a:p>
          <a:p>
            <a:pPr>
              <a:buNone/>
            </a:pP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2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pic>
        <p:nvPicPr>
          <p:cNvPr id="1026" name="Picture 2" descr="C:\Users\Milica\Desktop\881017364304704761KUbUM83c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98" y="2348879"/>
            <a:ext cx="3598783" cy="308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ilica\Desktop\cartoon-man-007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444" y="1628800"/>
            <a:ext cx="1216025" cy="169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Arrow 3"/>
          <p:cNvSpPr/>
          <p:nvPr/>
        </p:nvSpPr>
        <p:spPr>
          <a:xfrm rot="3940846">
            <a:off x="4522060" y="1827260"/>
            <a:ext cx="504056" cy="1296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333590" y="2376984"/>
            <a:ext cx="2016224" cy="1889770"/>
          </a:xfrm>
          <a:prstGeom prst="ellipse">
            <a:avLst/>
          </a:prstGeom>
          <a:solidFill>
            <a:schemeClr val="accent6">
              <a:lumMod val="60000"/>
              <a:lumOff val="40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:\Users\Milica\Desktop\023-taxi_0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516" y="3789040"/>
            <a:ext cx="2184127" cy="218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Down Arrow 16"/>
          <p:cNvSpPr/>
          <p:nvPr/>
        </p:nvSpPr>
        <p:spPr>
          <a:xfrm rot="7481024">
            <a:off x="4319972" y="3827190"/>
            <a:ext cx="504056" cy="1296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 descr="C:\Users\Milica\Desktop\moto_morrison_sketch_003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469" y="1775351"/>
            <a:ext cx="1641509" cy="119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Milica\Desktop\rough-sketch-mobile-phone-hand-drawn-54386437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574" y="4160560"/>
            <a:ext cx="1564898" cy="167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959558" y="5656825"/>
            <a:ext cx="200493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 rot="21425908">
            <a:off x="7639383" y="3079046"/>
            <a:ext cx="421346" cy="902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954462" y="3928493"/>
            <a:ext cx="3658476" cy="204467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248329" y="1624801"/>
            <a:ext cx="3158785" cy="1857814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800" dirty="0" smtClean="0">
                <a:solidFill>
                  <a:srgbClr val="003366"/>
                </a:solidFill>
              </a:rPr>
              <a:t>Functions that have to pass unit testing 1/2</a:t>
            </a:r>
            <a:endParaRPr sz="28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047274"/>
              </p:ext>
            </p:extLst>
          </p:nvPr>
        </p:nvGraphicFramePr>
        <p:xfrm>
          <a:off x="1259632" y="908720"/>
          <a:ext cx="7056786" cy="5472609"/>
        </p:xfrm>
        <a:graphic>
          <a:graphicData uri="http://schemas.openxmlformats.org/drawingml/2006/table">
            <a:tbl>
              <a:tblPr firstRow="1" firstCol="1" bandRow="1"/>
              <a:tblGrid>
                <a:gridCol w="2255261"/>
                <a:gridCol w="4801525"/>
              </a:tblGrid>
              <a:tr h="273631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Component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29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29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9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Functions to be unit tested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29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29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9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</a:tr>
              <a:tr h="547260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108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Guest Manager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29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29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9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signUp()</a:t>
                      </a:r>
                    </a:p>
                    <a:p>
                      <a:pPr marL="342900" lvl="0" indent="-342900" algn="jus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1080"/>
                        </a:spcAft>
                        <a:buFont typeface="Symbol"/>
                        <a:buChar char=""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signIn()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29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29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9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BF0"/>
                    </a:solidFill>
                  </a:tcPr>
                </a:tc>
              </a:tr>
              <a:tr h="1915413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108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User Manager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29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29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9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makeRequest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()</a:t>
                      </a:r>
                    </a:p>
                    <a:p>
                      <a:pPr marL="342900" lvl="0" indent="-342900" algn="jus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makeReservation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()</a:t>
                      </a:r>
                    </a:p>
                    <a:p>
                      <a:pPr marL="342900" lvl="0" indent="-342900" algn="jus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report()</a:t>
                      </a:r>
                    </a:p>
                    <a:p>
                      <a:pPr marL="342900" lvl="0" indent="-342900" algn="jus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manageProfile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()</a:t>
                      </a:r>
                    </a:p>
                    <a:p>
                      <a:pPr marL="342900" lvl="0" indent="-342900" algn="jus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checkTaxisAvailable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()</a:t>
                      </a:r>
                    </a:p>
                    <a:p>
                      <a:pPr marL="342900" lvl="0" indent="-342900" algn="jus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checkReservation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()</a:t>
                      </a:r>
                    </a:p>
                    <a:p>
                      <a:pPr marL="342900" lvl="0" indent="-342900" algn="jus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1080"/>
                        </a:spcAft>
                        <a:buFont typeface="Symbol"/>
                        <a:buChar char=""/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cancelRide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()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29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29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9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1782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108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TaxiDriver Manager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29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29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9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confirmDeclineRide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()</a:t>
                      </a:r>
                    </a:p>
                    <a:p>
                      <a:pPr marL="342900" lvl="0" indent="-342900" algn="jus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setAvailable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()</a:t>
                      </a:r>
                    </a:p>
                    <a:p>
                      <a:pPr marL="342900" lvl="0" indent="-342900" algn="jus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manageProfile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()</a:t>
                      </a:r>
                    </a:p>
                    <a:p>
                      <a:pPr marL="342900" lvl="0" indent="-342900" algn="jus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report()</a:t>
                      </a:r>
                    </a:p>
                    <a:p>
                      <a:pPr marL="342900" lvl="0" indent="-342900" algn="jus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cancelRide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()</a:t>
                      </a:r>
                    </a:p>
                    <a:p>
                      <a:pPr marL="342900" lvl="0" indent="-342900" algn="jus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1080"/>
                        </a:spcAft>
                        <a:buFont typeface="Symbol"/>
                        <a:buChar char=""/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checkRides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()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29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29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9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BF0"/>
                    </a:solidFill>
                  </a:tcPr>
                </a:tc>
              </a:tr>
              <a:tr h="820892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108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Admin Manager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29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29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9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banUser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()</a:t>
                      </a:r>
                    </a:p>
                    <a:p>
                      <a:pPr marL="342900" lvl="0" indent="-342900" algn="jus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viewReports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()</a:t>
                      </a:r>
                    </a:p>
                    <a:p>
                      <a:pPr marL="342900" lvl="0" indent="-342900" algn="jus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1080"/>
                        </a:spcAft>
                        <a:buFont typeface="Symbol"/>
                        <a:buChar char=""/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signIn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()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29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29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9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631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108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Scheduler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29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29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9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pPr marL="272415" indent="0" algn="jus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108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29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29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9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B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34234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800" dirty="0" smtClean="0">
                <a:solidFill>
                  <a:srgbClr val="003366"/>
                </a:solidFill>
              </a:rPr>
              <a:t>Functions that have to pass unit testing 2/2</a:t>
            </a:r>
            <a:endParaRPr sz="28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11447"/>
              </p:ext>
            </p:extLst>
          </p:nvPr>
        </p:nvGraphicFramePr>
        <p:xfrm>
          <a:off x="1259632" y="908720"/>
          <a:ext cx="7056784" cy="5410277"/>
        </p:xfrm>
        <a:graphic>
          <a:graphicData uri="http://schemas.openxmlformats.org/drawingml/2006/table">
            <a:tbl>
              <a:tblPr firstRow="1" firstCol="1" bandRow="1"/>
              <a:tblGrid>
                <a:gridCol w="2255260"/>
                <a:gridCol w="4801524"/>
              </a:tblGrid>
              <a:tr h="262084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Component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29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29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9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Functions to be unit tested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29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29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9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</a:tr>
              <a:tr h="1659423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108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Request Manager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29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29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9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createRequest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()</a:t>
                      </a:r>
                    </a:p>
                    <a:p>
                      <a:pPr marL="342900" lvl="0" indent="-342900" algn="jus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provideTaxi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()</a:t>
                      </a:r>
                    </a:p>
                    <a:p>
                      <a:pPr marL="342900" lvl="0" indent="-342900" algn="jus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calculateETA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()</a:t>
                      </a:r>
                    </a:p>
                    <a:p>
                      <a:pPr marL="342900" lvl="0" indent="-342900" algn="jus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sendConfirmation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()</a:t>
                      </a:r>
                    </a:p>
                    <a:p>
                      <a:pPr marL="342900" lvl="0" indent="-342900" algn="jus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findZone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()</a:t>
                      </a:r>
                    </a:p>
                    <a:p>
                      <a:pPr marL="342900" lvl="0" indent="-342900" algn="jus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findDriver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()</a:t>
                      </a:r>
                    </a:p>
                    <a:p>
                      <a:pPr marL="342900" lvl="0" indent="-342900" algn="jus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1080"/>
                        </a:spcAft>
                        <a:buFont typeface="Symbol"/>
                        <a:buChar char=""/>
                      </a:pP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rideProposal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()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29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29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9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BF0"/>
                    </a:solidFill>
                  </a:tcPr>
                </a:tc>
              </a:tr>
              <a:tr h="1834585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108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Reservation Manager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29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29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9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createReservation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()</a:t>
                      </a:r>
                    </a:p>
                    <a:p>
                      <a:pPr marL="342900" lvl="0" indent="-342900" algn="jus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findDriver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()</a:t>
                      </a:r>
                    </a:p>
                    <a:p>
                      <a:pPr marL="342900" lvl="0" indent="-342900" algn="jus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findZone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()</a:t>
                      </a:r>
                    </a:p>
                    <a:p>
                      <a:pPr marL="342900" lvl="0" indent="-342900" algn="jus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sendConfirmation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()</a:t>
                      </a:r>
                    </a:p>
                    <a:p>
                      <a:pPr marL="342900" lvl="0" indent="-342900" algn="jus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reservationConfirmation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()</a:t>
                      </a:r>
                    </a:p>
                    <a:p>
                      <a:pPr marL="342900" lvl="0" indent="-342900" algn="jus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1080"/>
                        </a:spcAft>
                        <a:buFont typeface="Symbol"/>
                        <a:buChar char=""/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rideProposal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()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29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29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9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2501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108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Zone Manager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29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29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9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determineZone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() //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getZone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  <a:p>
                      <a:pPr marL="342900" lvl="0" indent="-342900" algn="jus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findAvailableDriver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()</a:t>
                      </a:r>
                    </a:p>
                    <a:p>
                      <a:pPr marL="342900" lvl="0" indent="-342900" algn="jus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enqueDriver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()</a:t>
                      </a:r>
                    </a:p>
                    <a:p>
                      <a:pPr marL="342900" lvl="0" indent="-342900" algn="jus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dequeueDriver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()</a:t>
                      </a:r>
                    </a:p>
                    <a:p>
                      <a:pPr marL="342900" lvl="0" indent="-342900" algn="jus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1080"/>
                        </a:spcAft>
                        <a:buFont typeface="Symbol"/>
                        <a:buChar char=""/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peekDriverOnQueue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()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29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29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9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B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0032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800" dirty="0" smtClean="0">
                <a:solidFill>
                  <a:srgbClr val="003366"/>
                </a:solidFill>
              </a:rPr>
              <a:t>Elements to be integrated 1/3</a:t>
            </a:r>
            <a:endParaRPr sz="28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pic>
        <p:nvPicPr>
          <p:cNvPr id="4098" name="Picture 2" descr="Integration testing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468" y="2862914"/>
            <a:ext cx="4527993" cy="129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Integration testi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0" y="980728"/>
            <a:ext cx="4527993" cy="129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544" y="4815325"/>
            <a:ext cx="4196273" cy="12899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88824" y="2339694"/>
            <a:ext cx="1915244" cy="338554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Admin Component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53896" y="4160797"/>
            <a:ext cx="1836205" cy="338554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Guest Component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06312" y="6095683"/>
            <a:ext cx="2280736" cy="338554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Taxi </a:t>
            </a:r>
            <a:r>
              <a:rPr lang="en-US" sz="1600" dirty="0" smtClean="0">
                <a:solidFill>
                  <a:srgbClr val="002060"/>
                </a:solidFill>
              </a:rPr>
              <a:t>Driver</a:t>
            </a:r>
            <a:r>
              <a:rPr lang="en-US" sz="1600" dirty="0" smtClean="0"/>
              <a:t> Component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9593316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800" dirty="0" smtClean="0">
                <a:solidFill>
                  <a:srgbClr val="003366"/>
                </a:solidFill>
              </a:rPr>
              <a:t>Elements to be integrated 2/3</a:t>
            </a:r>
            <a:endParaRPr sz="28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37871" y="5229200"/>
            <a:ext cx="2268254" cy="338554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Scheduler Component</a:t>
            </a:r>
            <a:endParaRPr lang="en-US" sz="1600" dirty="0"/>
          </a:p>
        </p:txBody>
      </p:sp>
      <p:pic>
        <p:nvPicPr>
          <p:cNvPr id="5122" name="Picture 2" descr="Scheadul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09" y="1052736"/>
            <a:ext cx="8549779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70874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800" dirty="0" smtClean="0">
                <a:solidFill>
                  <a:srgbClr val="003366"/>
                </a:solidFill>
              </a:rPr>
              <a:t>Elements to be integrated 3/3</a:t>
            </a:r>
            <a:endParaRPr sz="28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08890" y="5252219"/>
            <a:ext cx="1926217" cy="338554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User Component</a:t>
            </a:r>
            <a:endParaRPr lang="en-US" sz="1600" dirty="0"/>
          </a:p>
        </p:txBody>
      </p:sp>
      <p:pic>
        <p:nvPicPr>
          <p:cNvPr id="6146" name="Picture 2" descr="UserManag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486" y="923907"/>
            <a:ext cx="4860032" cy="407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644720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800" dirty="0" smtClean="0">
                <a:solidFill>
                  <a:srgbClr val="003366"/>
                </a:solidFill>
              </a:rPr>
              <a:t>Integration Strategy – Bottom up</a:t>
            </a:r>
            <a:endParaRPr sz="28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pic>
        <p:nvPicPr>
          <p:cNvPr id="7170" name="Picture 2" descr="Bottomu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00" y="2492896"/>
            <a:ext cx="4608512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076056" y="1052736"/>
            <a:ext cx="3672408" cy="258532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bottom-up </a:t>
            </a:r>
            <a:r>
              <a:rPr lang="en-US" sz="1800" dirty="0" smtClean="0"/>
              <a:t>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start </a:t>
            </a:r>
            <a:r>
              <a:rPr lang="en-US" sz="1800" dirty="0"/>
              <a:t>from the lowest levels of the system (functions) that have passed the unit </a:t>
            </a:r>
            <a:r>
              <a:rPr lang="en-US" sz="1800" dirty="0" smtClean="0"/>
              <a:t>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good </a:t>
            </a:r>
            <a:r>
              <a:rPr lang="en-US" sz="1800" dirty="0"/>
              <a:t>overview of how far have we gone with the integration </a:t>
            </a:r>
            <a:r>
              <a:rPr lang="en-US" sz="1800" dirty="0" smtClean="0"/>
              <a:t>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spot </a:t>
            </a:r>
            <a:r>
              <a:rPr lang="en-US" sz="1800" dirty="0"/>
              <a:t>the problems in lower </a:t>
            </a:r>
            <a:r>
              <a:rPr lang="en-US" sz="1800" dirty="0" smtClean="0"/>
              <a:t>levels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175696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800" dirty="0" smtClean="0">
                <a:solidFill>
                  <a:srgbClr val="003366"/>
                </a:solidFill>
              </a:rPr>
              <a:t>Software Integration Strategy 1/2</a:t>
            </a:r>
            <a:endParaRPr sz="28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0471751"/>
                  </p:ext>
                </p:extLst>
              </p:nvPr>
            </p:nvGraphicFramePr>
            <p:xfrm>
              <a:off x="547350" y="1196752"/>
              <a:ext cx="5296535" cy="55956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875030"/>
                    <a:gridCol w="4421505"/>
                  </a:tblGrid>
                  <a:tr h="0">
                    <a:tc>
                      <a:txBody>
                        <a:bodyPr/>
                        <a:lstStyle/>
                        <a:p>
                          <a:pPr marL="0" indent="0" algn="just">
                            <a:lnSpc>
                              <a:spcPct val="102000"/>
                            </a:lnSpc>
                            <a:spcBef>
                              <a:spcPts val="0"/>
                            </a:spcBef>
                            <a:spcAft>
                              <a:spcPts val="1080"/>
                            </a:spcAft>
                          </a:pPr>
                          <a:r>
                            <a:rPr lang="en-US" sz="1800" b="1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ID</a:t>
                          </a: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  <a:cs typeface="Calibri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just">
                            <a:lnSpc>
                              <a:spcPct val="102000"/>
                            </a:lnSpc>
                            <a:spcBef>
                              <a:spcPts val="0"/>
                            </a:spcBef>
                            <a:spcAft>
                              <a:spcPts val="1080"/>
                            </a:spcAf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Integration Test</a:t>
                          </a:r>
                          <a:endParaRPr lang="en-US" sz="180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  <a:cs typeface="Calibri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marL="0" indent="0" algn="just">
                            <a:lnSpc>
                              <a:spcPct val="102000"/>
                            </a:lnSpc>
                            <a:spcBef>
                              <a:spcPts val="0"/>
                            </a:spcBef>
                            <a:spcAft>
                              <a:spcPts val="1080"/>
                            </a:spcAft>
                          </a:pPr>
                          <a:r>
                            <a:rPr lang="en-US" sz="1800" b="1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I1</a:t>
                          </a: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  <a:cs typeface="Calibri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6E6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just">
                            <a:lnSpc>
                              <a:spcPct val="102000"/>
                            </a:lnSpc>
                            <a:spcBef>
                              <a:spcPts val="0"/>
                            </a:spcBef>
                            <a:spcAft>
                              <a:spcPts val="1080"/>
                            </a:spcAft>
                          </a:pPr>
                          <a:r>
                            <a:rPr lang="en-US" sz="18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DataLayer</a:t>
                          </a: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Calibri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Guest Manager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6E6F4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0471751"/>
                  </p:ext>
                </p:extLst>
              </p:nvPr>
            </p:nvGraphicFramePr>
            <p:xfrm>
              <a:off x="547350" y="1196752"/>
              <a:ext cx="5296535" cy="54038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875030"/>
                    <a:gridCol w="4421505"/>
                  </a:tblGrid>
                  <a:tr h="270193">
                    <a:tc>
                      <a:txBody>
                        <a:bodyPr/>
                        <a:lstStyle/>
                        <a:p>
                          <a:pPr marL="0" indent="0" algn="just">
                            <a:lnSpc>
                              <a:spcPct val="102000"/>
                            </a:lnSpc>
                            <a:spcBef>
                              <a:spcPts val="0"/>
                            </a:spcBef>
                            <a:spcAft>
                              <a:spcPts val="1080"/>
                            </a:spcAft>
                          </a:pPr>
                          <a:r>
                            <a:rPr lang="en-US" sz="1800" b="1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ID</a:t>
                          </a: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  <a:cs typeface="Calibri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just">
                            <a:lnSpc>
                              <a:spcPct val="102000"/>
                            </a:lnSpc>
                            <a:spcBef>
                              <a:spcPts val="0"/>
                            </a:spcBef>
                            <a:spcAft>
                              <a:spcPts val="1080"/>
                            </a:spcAf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Integration Test</a:t>
                          </a:r>
                          <a:endParaRPr lang="en-US" sz="180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  <a:cs typeface="Calibri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</a:tr>
                  <a:tr h="270193">
                    <a:tc>
                      <a:txBody>
                        <a:bodyPr/>
                        <a:lstStyle/>
                        <a:p>
                          <a:pPr marL="0" indent="0" algn="just">
                            <a:lnSpc>
                              <a:spcPct val="102000"/>
                            </a:lnSpc>
                            <a:spcBef>
                              <a:spcPts val="0"/>
                            </a:spcBef>
                            <a:spcAft>
                              <a:spcPts val="1080"/>
                            </a:spcAft>
                          </a:pPr>
                          <a:r>
                            <a:rPr lang="en-US" sz="1800" b="1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I1</a:t>
                          </a: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  <a:cs typeface="Calibri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6E6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6"/>
                          <a:stretch>
                            <a:fillRect l="-20000" t="-131818" b="-5227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64089"/>
                  </p:ext>
                </p:extLst>
              </p:nvPr>
            </p:nvGraphicFramePr>
            <p:xfrm>
              <a:off x="547350" y="2060848"/>
              <a:ext cx="5329946" cy="55956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812727"/>
                    <a:gridCol w="4517219"/>
                  </a:tblGrid>
                  <a:tr h="0">
                    <a:tc>
                      <a:txBody>
                        <a:bodyPr/>
                        <a:lstStyle/>
                        <a:p>
                          <a:pPr marL="0" indent="0" algn="just">
                            <a:lnSpc>
                              <a:spcPct val="102000"/>
                            </a:lnSpc>
                            <a:spcBef>
                              <a:spcPts val="0"/>
                            </a:spcBef>
                            <a:spcAft>
                              <a:spcPts val="1080"/>
                            </a:spcAft>
                          </a:pPr>
                          <a:r>
                            <a:rPr lang="en-US" sz="1800" b="1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ID</a:t>
                          </a: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  <a:cs typeface="Calibri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just">
                            <a:lnSpc>
                              <a:spcPct val="102000"/>
                            </a:lnSpc>
                            <a:spcBef>
                              <a:spcPts val="0"/>
                            </a:spcBef>
                            <a:spcAft>
                              <a:spcPts val="1080"/>
                            </a:spcAft>
                          </a:pPr>
                          <a:r>
                            <a:rPr lang="en-US" sz="1800" b="1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Integration Test</a:t>
                          </a: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  <a:cs typeface="Calibri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marL="0" indent="0" algn="just">
                            <a:lnSpc>
                              <a:spcPct val="102000"/>
                            </a:lnSpc>
                            <a:spcBef>
                              <a:spcPts val="0"/>
                            </a:spcBef>
                            <a:spcAft>
                              <a:spcPts val="1080"/>
                            </a:spcAft>
                          </a:pPr>
                          <a:r>
                            <a:rPr lang="en-US" sz="1800" b="1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I2</a:t>
                          </a: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  <a:cs typeface="Calibri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6E6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just">
                            <a:lnSpc>
                              <a:spcPct val="102000"/>
                            </a:lnSpc>
                            <a:spcBef>
                              <a:spcPts val="0"/>
                            </a:spcBef>
                            <a:spcAft>
                              <a:spcPts val="1080"/>
                            </a:spcAft>
                          </a:pPr>
                          <a:r>
                            <a:rPr lang="en-US" sz="18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DataLayer</a:t>
                          </a: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Calibri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Admin Manager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6E6F4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64089"/>
                  </p:ext>
                </p:extLst>
              </p:nvPr>
            </p:nvGraphicFramePr>
            <p:xfrm>
              <a:off x="547350" y="2060848"/>
              <a:ext cx="5329946" cy="55956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812727"/>
                    <a:gridCol w="4517219"/>
                  </a:tblGrid>
                  <a:tr h="279781">
                    <a:tc>
                      <a:txBody>
                        <a:bodyPr/>
                        <a:lstStyle/>
                        <a:p>
                          <a:pPr marL="0" indent="0" algn="just">
                            <a:lnSpc>
                              <a:spcPct val="102000"/>
                            </a:lnSpc>
                            <a:spcBef>
                              <a:spcPts val="0"/>
                            </a:spcBef>
                            <a:spcAft>
                              <a:spcPts val="1080"/>
                            </a:spcAft>
                          </a:pPr>
                          <a:r>
                            <a:rPr lang="en-US" sz="1800" b="1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ID</a:t>
                          </a: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  <a:cs typeface="Calibri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just">
                            <a:lnSpc>
                              <a:spcPct val="102000"/>
                            </a:lnSpc>
                            <a:spcBef>
                              <a:spcPts val="0"/>
                            </a:spcBef>
                            <a:spcAft>
                              <a:spcPts val="1080"/>
                            </a:spcAft>
                          </a:pPr>
                          <a:r>
                            <a:rPr lang="en-US" sz="1800" b="1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Integration Test</a:t>
                          </a: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  <a:cs typeface="Calibri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</a:tr>
                  <a:tr h="279781">
                    <a:tc>
                      <a:txBody>
                        <a:bodyPr/>
                        <a:lstStyle/>
                        <a:p>
                          <a:pPr marL="0" indent="0" algn="just">
                            <a:lnSpc>
                              <a:spcPct val="102000"/>
                            </a:lnSpc>
                            <a:spcBef>
                              <a:spcPts val="0"/>
                            </a:spcBef>
                            <a:spcAft>
                              <a:spcPts val="1080"/>
                            </a:spcAft>
                          </a:pPr>
                          <a:r>
                            <a:rPr lang="en-US" sz="1800" b="1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I2</a:t>
                          </a: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  <a:cs typeface="Calibri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6E6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7"/>
                          <a:stretch>
                            <a:fillRect l="-18084" t="-128261" r="-135" b="-4565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968343"/>
                  </p:ext>
                </p:extLst>
              </p:nvPr>
            </p:nvGraphicFramePr>
            <p:xfrm>
              <a:off x="547350" y="2924944"/>
              <a:ext cx="5320794" cy="55956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729962"/>
                    <a:gridCol w="4590832"/>
                  </a:tblGrid>
                  <a:tr h="0">
                    <a:tc>
                      <a:txBody>
                        <a:bodyPr/>
                        <a:lstStyle/>
                        <a:p>
                          <a:pPr marL="0" indent="0" algn="just">
                            <a:lnSpc>
                              <a:spcPct val="102000"/>
                            </a:lnSpc>
                            <a:spcBef>
                              <a:spcPts val="0"/>
                            </a:spcBef>
                            <a:spcAft>
                              <a:spcPts val="1080"/>
                            </a:spcAft>
                          </a:pPr>
                          <a:r>
                            <a:rPr lang="en-US" sz="1800" b="1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ID</a:t>
                          </a: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  <a:cs typeface="Calibri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just">
                            <a:lnSpc>
                              <a:spcPct val="102000"/>
                            </a:lnSpc>
                            <a:spcBef>
                              <a:spcPts val="0"/>
                            </a:spcBef>
                            <a:spcAft>
                              <a:spcPts val="1080"/>
                            </a:spcAft>
                          </a:pPr>
                          <a:r>
                            <a:rPr lang="en-US" sz="1800" b="1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Integration Test</a:t>
                          </a: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  <a:cs typeface="Calibri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marL="0" indent="0" algn="just">
                            <a:lnSpc>
                              <a:spcPct val="102000"/>
                            </a:lnSpc>
                            <a:spcBef>
                              <a:spcPts val="0"/>
                            </a:spcBef>
                            <a:spcAft>
                              <a:spcPts val="1080"/>
                            </a:spcAf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I3</a:t>
                          </a:r>
                          <a:endParaRPr lang="en-US" sz="180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  <a:cs typeface="Calibri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6E6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just">
                            <a:lnSpc>
                              <a:spcPct val="102000"/>
                            </a:lnSpc>
                            <a:spcBef>
                              <a:spcPts val="0"/>
                            </a:spcBef>
                            <a:spcAft>
                              <a:spcPts val="1080"/>
                            </a:spcAft>
                          </a:pPr>
                          <a:r>
                            <a:rPr lang="en-US" sz="18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DataLayer</a:t>
                          </a: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Calibri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</a:t>
                          </a:r>
                          <a:r>
                            <a:rPr lang="en-US" sz="18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TaxiDriver</a:t>
                          </a: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Manager 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6E6F4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968343"/>
                  </p:ext>
                </p:extLst>
              </p:nvPr>
            </p:nvGraphicFramePr>
            <p:xfrm>
              <a:off x="547350" y="2924944"/>
              <a:ext cx="5320794" cy="55956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729962"/>
                    <a:gridCol w="4590832"/>
                  </a:tblGrid>
                  <a:tr h="279781">
                    <a:tc>
                      <a:txBody>
                        <a:bodyPr/>
                        <a:lstStyle/>
                        <a:p>
                          <a:pPr marL="0" indent="0" algn="just">
                            <a:lnSpc>
                              <a:spcPct val="102000"/>
                            </a:lnSpc>
                            <a:spcBef>
                              <a:spcPts val="0"/>
                            </a:spcBef>
                            <a:spcAft>
                              <a:spcPts val="1080"/>
                            </a:spcAft>
                          </a:pPr>
                          <a:r>
                            <a:rPr lang="en-US" sz="1800" b="1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ID</a:t>
                          </a: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  <a:cs typeface="Calibri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just">
                            <a:lnSpc>
                              <a:spcPct val="102000"/>
                            </a:lnSpc>
                            <a:spcBef>
                              <a:spcPts val="0"/>
                            </a:spcBef>
                            <a:spcAft>
                              <a:spcPts val="1080"/>
                            </a:spcAft>
                          </a:pPr>
                          <a:r>
                            <a:rPr lang="en-US" sz="1800" b="1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Integration Test</a:t>
                          </a: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  <a:cs typeface="Calibri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</a:tr>
                  <a:tr h="279781">
                    <a:tc>
                      <a:txBody>
                        <a:bodyPr/>
                        <a:lstStyle/>
                        <a:p>
                          <a:pPr marL="0" indent="0" algn="just">
                            <a:lnSpc>
                              <a:spcPct val="102000"/>
                            </a:lnSpc>
                            <a:spcBef>
                              <a:spcPts val="0"/>
                            </a:spcBef>
                            <a:spcAft>
                              <a:spcPts val="1080"/>
                            </a:spcAf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I3</a:t>
                          </a:r>
                          <a:endParaRPr lang="en-US" sz="180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  <a:cs typeface="Calibri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6E6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8"/>
                          <a:stretch>
                            <a:fillRect l="-16069" t="-130435" b="-4565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TextBox 14"/>
          <p:cNvSpPr txBox="1"/>
          <p:nvPr/>
        </p:nvSpPr>
        <p:spPr>
          <a:xfrm>
            <a:off x="4947536" y="4005064"/>
            <a:ext cx="3672408" cy="1477328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Integration Test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Guest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Admin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/>
              <a:t>TaxiDriver</a:t>
            </a:r>
            <a:r>
              <a:rPr lang="en-US" sz="1800" dirty="0" smtClean="0"/>
              <a:t> Component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67321166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800" dirty="0" smtClean="0">
                <a:solidFill>
                  <a:srgbClr val="003366"/>
                </a:solidFill>
              </a:rPr>
              <a:t>Software Integration Strategy 2/2</a:t>
            </a:r>
            <a:endParaRPr sz="28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81586" y="3266400"/>
            <a:ext cx="3672408" cy="92333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Integration Test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Scheduler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User Component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3250941"/>
                  </p:ext>
                </p:extLst>
              </p:nvPr>
            </p:nvGraphicFramePr>
            <p:xfrm>
              <a:off x="314900" y="1052736"/>
              <a:ext cx="8433564" cy="792861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440676"/>
                    <a:gridCol w="7992888"/>
                  </a:tblGrid>
                  <a:tr h="0">
                    <a:tc>
                      <a:txBody>
                        <a:bodyPr/>
                        <a:lstStyle/>
                        <a:p>
                          <a:pPr marL="0" indent="0" algn="just">
                            <a:lnSpc>
                              <a:spcPct val="102000"/>
                            </a:lnSpc>
                            <a:spcBef>
                              <a:spcPts val="0"/>
                            </a:spcBef>
                            <a:spcAft>
                              <a:spcPts val="1080"/>
                            </a:spcAft>
                          </a:pPr>
                          <a:r>
                            <a:rPr lang="en-US" sz="1700" b="1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ID</a:t>
                          </a:r>
                          <a:endParaRPr lang="en-US" sz="17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  <a:cs typeface="Calibri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just">
                            <a:lnSpc>
                              <a:spcPct val="102000"/>
                            </a:lnSpc>
                            <a:spcBef>
                              <a:spcPts val="0"/>
                            </a:spcBef>
                            <a:spcAft>
                              <a:spcPts val="1080"/>
                            </a:spcAft>
                          </a:pPr>
                          <a:r>
                            <a:rPr lang="en-US" sz="1700" b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Integration Test</a:t>
                          </a:r>
                          <a:endParaRPr lang="en-US" sz="170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  <a:cs typeface="Calibri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marL="0" indent="0" algn="just">
                            <a:lnSpc>
                              <a:spcPct val="102000"/>
                            </a:lnSpc>
                            <a:spcBef>
                              <a:spcPts val="0"/>
                            </a:spcBef>
                            <a:spcAft>
                              <a:spcPts val="1080"/>
                            </a:spcAft>
                          </a:pPr>
                          <a:r>
                            <a:rPr lang="en-US" sz="1700" b="1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I4</a:t>
                          </a:r>
                          <a:endParaRPr lang="en-US" sz="17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  <a:cs typeface="Calibri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6E6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just">
                            <a:lnSpc>
                              <a:spcPct val="102000"/>
                            </a:lnSpc>
                            <a:spcBef>
                              <a:spcPts val="0"/>
                            </a:spcBef>
                            <a:spcAft>
                              <a:spcPts val="1080"/>
                            </a:spcAft>
                          </a:pPr>
                          <a:r>
                            <a:rPr lang="en-US" sz="17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Zone Manager </a:t>
                          </a:r>
                          <a14:m>
                            <m:oMath xmlns:m="http://schemas.openxmlformats.org/officeDocument/2006/math">
                              <m:r>
                                <a:rPr lang="en-US" sz="17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Calibri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7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Request Manager, Reservation Manager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6E6F4"/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marL="0" indent="0" algn="just">
                            <a:lnSpc>
                              <a:spcPct val="102000"/>
                            </a:lnSpc>
                            <a:spcBef>
                              <a:spcPts val="0"/>
                            </a:spcBef>
                            <a:spcAft>
                              <a:spcPts val="1080"/>
                            </a:spcAft>
                          </a:pPr>
                          <a:r>
                            <a:rPr lang="en-US" sz="1700" b="1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I5</a:t>
                          </a:r>
                          <a:endParaRPr lang="en-US" sz="17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  <a:cs typeface="Calibri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just">
                            <a:lnSpc>
                              <a:spcPct val="102000"/>
                            </a:lnSpc>
                            <a:spcBef>
                              <a:spcPts val="0"/>
                            </a:spcBef>
                            <a:spcAft>
                              <a:spcPts val="1080"/>
                            </a:spcAft>
                          </a:pPr>
                          <a:r>
                            <a:rPr lang="en-US" sz="17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Request Manager, Reservation Manager, </a:t>
                          </a:r>
                          <a:r>
                            <a:rPr lang="en-US" sz="17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TaxiDriver</a:t>
                          </a:r>
                          <a:r>
                            <a:rPr lang="en-US" sz="17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Manager, </a:t>
                          </a:r>
                          <a:r>
                            <a:rPr lang="en-US" sz="17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DataLayer</a:t>
                          </a:r>
                          <a:r>
                            <a:rPr lang="en-US" sz="17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7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Calibri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7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Scheduler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3250941"/>
                  </p:ext>
                </p:extLst>
              </p:nvPr>
            </p:nvGraphicFramePr>
            <p:xfrm>
              <a:off x="314900" y="1052736"/>
              <a:ext cx="8433564" cy="76581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440676"/>
                    <a:gridCol w="7992888"/>
                  </a:tblGrid>
                  <a:tr h="255270">
                    <a:tc>
                      <a:txBody>
                        <a:bodyPr/>
                        <a:lstStyle/>
                        <a:p>
                          <a:pPr marL="0" indent="0" algn="just">
                            <a:lnSpc>
                              <a:spcPct val="102000"/>
                            </a:lnSpc>
                            <a:spcBef>
                              <a:spcPts val="0"/>
                            </a:spcBef>
                            <a:spcAft>
                              <a:spcPts val="1080"/>
                            </a:spcAft>
                          </a:pPr>
                          <a:r>
                            <a:rPr lang="en-US" sz="1700" b="1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ID</a:t>
                          </a:r>
                          <a:endParaRPr lang="en-US" sz="17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  <a:cs typeface="Calibri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just">
                            <a:lnSpc>
                              <a:spcPct val="102000"/>
                            </a:lnSpc>
                            <a:spcBef>
                              <a:spcPts val="0"/>
                            </a:spcBef>
                            <a:spcAft>
                              <a:spcPts val="1080"/>
                            </a:spcAft>
                          </a:pPr>
                          <a:r>
                            <a:rPr lang="en-US" sz="1700" b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Integration Test</a:t>
                          </a:r>
                          <a:endParaRPr lang="en-US" sz="170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  <a:cs typeface="Calibri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</a:tr>
                  <a:tr h="255270">
                    <a:tc>
                      <a:txBody>
                        <a:bodyPr/>
                        <a:lstStyle/>
                        <a:p>
                          <a:pPr marL="0" indent="0" algn="just">
                            <a:lnSpc>
                              <a:spcPct val="102000"/>
                            </a:lnSpc>
                            <a:spcBef>
                              <a:spcPts val="0"/>
                            </a:spcBef>
                            <a:spcAft>
                              <a:spcPts val="1080"/>
                            </a:spcAft>
                          </a:pPr>
                          <a:r>
                            <a:rPr lang="en-US" sz="1700" b="1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I4</a:t>
                          </a:r>
                          <a:endParaRPr lang="en-US" sz="17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  <a:cs typeface="Calibri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6E6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6"/>
                          <a:stretch>
                            <a:fillRect l="-5568" t="-129268" r="-76" b="-156098"/>
                          </a:stretch>
                        </a:blipFill>
                      </a:tcPr>
                    </a:tc>
                  </a:tr>
                  <a:tr h="255270">
                    <a:tc>
                      <a:txBody>
                        <a:bodyPr/>
                        <a:lstStyle/>
                        <a:p>
                          <a:pPr marL="0" indent="0" algn="just">
                            <a:lnSpc>
                              <a:spcPct val="102000"/>
                            </a:lnSpc>
                            <a:spcBef>
                              <a:spcPts val="0"/>
                            </a:spcBef>
                            <a:spcAft>
                              <a:spcPts val="1080"/>
                            </a:spcAft>
                          </a:pPr>
                          <a:r>
                            <a:rPr lang="en-US" sz="1700" b="1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I5</a:t>
                          </a:r>
                          <a:endParaRPr lang="en-US" sz="17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  <a:cs typeface="Calibri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6"/>
                          <a:stretch>
                            <a:fillRect l="-5568" t="-223810" r="-76" b="-5238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0922761"/>
                  </p:ext>
                </p:extLst>
              </p:nvPr>
            </p:nvGraphicFramePr>
            <p:xfrm>
              <a:off x="314900" y="2132856"/>
              <a:ext cx="8433564" cy="528574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12684"/>
                    <a:gridCol w="7920880"/>
                  </a:tblGrid>
                  <a:tr h="0">
                    <a:tc>
                      <a:txBody>
                        <a:bodyPr/>
                        <a:lstStyle/>
                        <a:p>
                          <a:pPr marL="0" indent="0" algn="just">
                            <a:lnSpc>
                              <a:spcPct val="102000"/>
                            </a:lnSpc>
                            <a:spcBef>
                              <a:spcPts val="0"/>
                            </a:spcBef>
                            <a:spcAft>
                              <a:spcPts val="1080"/>
                            </a:spcAft>
                          </a:pPr>
                          <a:r>
                            <a:rPr lang="en-US" sz="1700" b="1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ID</a:t>
                          </a:r>
                          <a:endParaRPr lang="en-US" sz="17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  <a:cs typeface="Calibri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just">
                            <a:lnSpc>
                              <a:spcPct val="102000"/>
                            </a:lnSpc>
                            <a:spcBef>
                              <a:spcPts val="0"/>
                            </a:spcBef>
                            <a:spcAft>
                              <a:spcPts val="1080"/>
                            </a:spcAft>
                          </a:pPr>
                          <a:r>
                            <a:rPr lang="en-US" sz="1700" b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Integration Test</a:t>
                          </a:r>
                          <a:endParaRPr lang="en-US" sz="170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  <a:cs typeface="Calibri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marL="0" indent="0" algn="just">
                            <a:lnSpc>
                              <a:spcPct val="102000"/>
                            </a:lnSpc>
                            <a:spcBef>
                              <a:spcPts val="0"/>
                            </a:spcBef>
                            <a:spcAft>
                              <a:spcPts val="1080"/>
                            </a:spcAft>
                          </a:pPr>
                          <a:r>
                            <a:rPr lang="en-US" sz="1700" b="1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I6</a:t>
                          </a:r>
                          <a:endParaRPr lang="en-US" sz="17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  <a:cs typeface="Calibri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6E6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just">
                            <a:lnSpc>
                              <a:spcPct val="102000"/>
                            </a:lnSpc>
                            <a:spcBef>
                              <a:spcPts val="0"/>
                            </a:spcBef>
                            <a:spcAft>
                              <a:spcPts val="1080"/>
                            </a:spcAft>
                          </a:pPr>
                          <a:r>
                            <a:rPr lang="en-US" sz="17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DataLayer</a:t>
                          </a:r>
                          <a:r>
                            <a:rPr lang="en-US" sz="17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 Scheduler </a:t>
                          </a:r>
                          <a14:m>
                            <m:oMath xmlns:m="http://schemas.openxmlformats.org/officeDocument/2006/math">
                              <m:r>
                                <a:rPr lang="en-US" sz="17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Calibri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7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User Manager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6E6F4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0922761"/>
                  </p:ext>
                </p:extLst>
              </p:nvPr>
            </p:nvGraphicFramePr>
            <p:xfrm>
              <a:off x="314900" y="2132856"/>
              <a:ext cx="8433564" cy="528574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12684"/>
                    <a:gridCol w="7920880"/>
                  </a:tblGrid>
                  <a:tr h="264287">
                    <a:tc>
                      <a:txBody>
                        <a:bodyPr/>
                        <a:lstStyle/>
                        <a:p>
                          <a:pPr marL="0" indent="0" algn="just">
                            <a:lnSpc>
                              <a:spcPct val="102000"/>
                            </a:lnSpc>
                            <a:spcBef>
                              <a:spcPts val="0"/>
                            </a:spcBef>
                            <a:spcAft>
                              <a:spcPts val="1080"/>
                            </a:spcAft>
                          </a:pPr>
                          <a:r>
                            <a:rPr lang="en-US" sz="1700" b="1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ID</a:t>
                          </a:r>
                          <a:endParaRPr lang="en-US" sz="17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  <a:cs typeface="Calibri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just">
                            <a:lnSpc>
                              <a:spcPct val="102000"/>
                            </a:lnSpc>
                            <a:spcBef>
                              <a:spcPts val="0"/>
                            </a:spcBef>
                            <a:spcAft>
                              <a:spcPts val="1080"/>
                            </a:spcAft>
                          </a:pPr>
                          <a:r>
                            <a:rPr lang="en-US" sz="1700" b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Integration Test</a:t>
                          </a:r>
                          <a:endParaRPr lang="en-US" sz="170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  <a:cs typeface="Calibri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</a:tr>
                  <a:tr h="264287">
                    <a:tc>
                      <a:txBody>
                        <a:bodyPr/>
                        <a:lstStyle/>
                        <a:p>
                          <a:pPr marL="0" indent="0" algn="just">
                            <a:lnSpc>
                              <a:spcPct val="102000"/>
                            </a:lnSpc>
                            <a:spcBef>
                              <a:spcPts val="0"/>
                            </a:spcBef>
                            <a:spcAft>
                              <a:spcPts val="1080"/>
                            </a:spcAft>
                          </a:pPr>
                          <a:r>
                            <a:rPr lang="en-US" sz="1700" b="1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I6</a:t>
                          </a:r>
                          <a:endParaRPr lang="en-US" sz="17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  <a:cs typeface="Calibri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6E6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7"/>
                          <a:stretch>
                            <a:fillRect l="-6543" t="-127907" r="-77" b="-4651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4069360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800" dirty="0" smtClean="0">
                <a:solidFill>
                  <a:srgbClr val="003366"/>
                </a:solidFill>
              </a:rPr>
              <a:t>Subsystem Integration</a:t>
            </a:r>
            <a:endParaRPr sz="28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pic>
        <p:nvPicPr>
          <p:cNvPr id="11266" name="Picture 2" descr="Subsystem integrati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45" y="1268760"/>
            <a:ext cx="7761508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6833988"/>
                  </p:ext>
                </p:extLst>
              </p:nvPr>
            </p:nvGraphicFramePr>
            <p:xfrm>
              <a:off x="314900" y="5445224"/>
              <a:ext cx="8577580" cy="55956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443725"/>
                    <a:gridCol w="8133855"/>
                  </a:tblGrid>
                  <a:tr h="0">
                    <a:tc>
                      <a:txBody>
                        <a:bodyPr/>
                        <a:lstStyle/>
                        <a:p>
                          <a:pPr marL="0" indent="0" algn="just">
                            <a:lnSpc>
                              <a:spcPct val="102000"/>
                            </a:lnSpc>
                            <a:spcBef>
                              <a:spcPts val="0"/>
                            </a:spcBef>
                            <a:spcAft>
                              <a:spcPts val="1080"/>
                            </a:spcAft>
                          </a:pPr>
                          <a:r>
                            <a:rPr lang="en-US" sz="1800" b="1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ID</a:t>
                          </a: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  <a:cs typeface="Calibri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just">
                            <a:lnSpc>
                              <a:spcPct val="102000"/>
                            </a:lnSpc>
                            <a:spcBef>
                              <a:spcPts val="0"/>
                            </a:spcBef>
                            <a:spcAft>
                              <a:spcPts val="1080"/>
                            </a:spcAf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Integration Test</a:t>
                          </a:r>
                          <a:endParaRPr lang="en-US" sz="180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  <a:cs typeface="Calibri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marL="0" indent="0" algn="just">
                            <a:lnSpc>
                              <a:spcPct val="102000"/>
                            </a:lnSpc>
                            <a:spcBef>
                              <a:spcPts val="0"/>
                            </a:spcBef>
                            <a:spcAft>
                              <a:spcPts val="1080"/>
                            </a:spcAft>
                          </a:pPr>
                          <a:r>
                            <a:rPr lang="en-US" sz="1800" b="1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I7</a:t>
                          </a: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  <a:cs typeface="Calibri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6E6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just">
                            <a:lnSpc>
                              <a:spcPct val="102000"/>
                            </a:lnSpc>
                            <a:spcBef>
                              <a:spcPts val="0"/>
                            </a:spcBef>
                            <a:spcAft>
                              <a:spcPts val="108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Guest Manager, Admin Manager, User Manager, Scheduler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Calibri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</a:t>
                          </a:r>
                          <a:r>
                            <a:rPr lang="en-US" sz="18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myTaxiSevice</a:t>
                          </a: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system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6E6F4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6833988"/>
                  </p:ext>
                </p:extLst>
              </p:nvPr>
            </p:nvGraphicFramePr>
            <p:xfrm>
              <a:off x="314900" y="5445224"/>
              <a:ext cx="8577580" cy="55956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443725"/>
                    <a:gridCol w="8133855"/>
                  </a:tblGrid>
                  <a:tr h="279781">
                    <a:tc>
                      <a:txBody>
                        <a:bodyPr/>
                        <a:lstStyle/>
                        <a:p>
                          <a:pPr marL="0" indent="0" algn="just">
                            <a:lnSpc>
                              <a:spcPct val="102000"/>
                            </a:lnSpc>
                            <a:spcBef>
                              <a:spcPts val="0"/>
                            </a:spcBef>
                            <a:spcAft>
                              <a:spcPts val="1080"/>
                            </a:spcAft>
                          </a:pPr>
                          <a:r>
                            <a:rPr lang="en-US" sz="1800" b="1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ID</a:t>
                          </a: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  <a:cs typeface="Calibri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just">
                            <a:lnSpc>
                              <a:spcPct val="102000"/>
                            </a:lnSpc>
                            <a:spcBef>
                              <a:spcPts val="0"/>
                            </a:spcBef>
                            <a:spcAft>
                              <a:spcPts val="1080"/>
                            </a:spcAf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Integration Test</a:t>
                          </a:r>
                          <a:endParaRPr lang="en-US" sz="180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  <a:cs typeface="Calibri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</a:tr>
                  <a:tr h="279781">
                    <a:tc>
                      <a:txBody>
                        <a:bodyPr/>
                        <a:lstStyle/>
                        <a:p>
                          <a:pPr marL="0" indent="0" algn="just">
                            <a:lnSpc>
                              <a:spcPct val="102000"/>
                            </a:lnSpc>
                            <a:spcBef>
                              <a:spcPts val="0"/>
                            </a:spcBef>
                            <a:spcAft>
                              <a:spcPts val="1080"/>
                            </a:spcAft>
                          </a:pPr>
                          <a:r>
                            <a:rPr lang="en-US" sz="1800" b="1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I7</a:t>
                          </a: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  <a:cs typeface="Calibri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6E6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84B3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7"/>
                          <a:stretch>
                            <a:fillRect l="-5547" t="-128261" b="-4782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256643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800" dirty="0" smtClean="0">
                <a:solidFill>
                  <a:srgbClr val="003366"/>
                </a:solidFill>
              </a:rPr>
              <a:t>Test Cases Specification</a:t>
            </a:r>
            <a:endParaRPr sz="28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71304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Overall description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sp>
        <p:nvSpPr>
          <p:cNvPr id="10" name="Shape 34"/>
          <p:cNvSpPr txBox="1">
            <a:spLocks noGrp="1"/>
          </p:cNvSpPr>
          <p:nvPr>
            <p:ph type="body" idx="1"/>
          </p:nvPr>
        </p:nvSpPr>
        <p:spPr>
          <a:xfrm>
            <a:off x="457198" y="836712"/>
            <a:ext cx="8579297" cy="56166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63525" indent="-263525"/>
            <a:r>
              <a:rPr lang="en-US" sz="2400" dirty="0"/>
              <a:t>Stakeholders:</a:t>
            </a:r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Company</a:t>
            </a:r>
          </a:p>
          <a:p>
            <a:pPr>
              <a:buNone/>
            </a:pPr>
            <a:r>
              <a:rPr lang="en-US" sz="1600" dirty="0" smtClean="0"/>
              <a:t>	- provided </a:t>
            </a:r>
            <a:r>
              <a:rPr lang="en-US" sz="1600" dirty="0"/>
              <a:t>project </a:t>
            </a:r>
            <a:r>
              <a:rPr lang="en-US" sz="1600" dirty="0" smtClean="0"/>
              <a:t>specification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smtClean="0"/>
              <a:t>- expect </a:t>
            </a:r>
            <a:r>
              <a:rPr lang="en-US" sz="1600" dirty="0"/>
              <a:t>it to be delivered in a way that satisfies given </a:t>
            </a:r>
            <a:r>
              <a:rPr lang="en-US" sz="1600" dirty="0" smtClean="0"/>
              <a:t>specification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smtClean="0"/>
              <a:t>- respecting </a:t>
            </a:r>
            <a:r>
              <a:rPr lang="en-US" sz="1600" dirty="0"/>
              <a:t>the set deadlines and budget </a:t>
            </a:r>
            <a:endParaRPr lang="en-US" sz="1200" dirty="0"/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Developer group</a:t>
            </a:r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Taxi </a:t>
            </a:r>
            <a:r>
              <a:rPr lang="en-US" sz="1800" dirty="0" smtClean="0"/>
              <a:t>driver</a:t>
            </a:r>
          </a:p>
          <a:p>
            <a:pPr marL="339725" lvl="3">
              <a:buNone/>
            </a:pPr>
            <a:r>
              <a:rPr lang="en-US" sz="1200" dirty="0" smtClean="0"/>
              <a:t>	</a:t>
            </a:r>
            <a:r>
              <a:rPr lang="en-US" sz="1600" dirty="0" smtClean="0"/>
              <a:t>- person </a:t>
            </a:r>
            <a:r>
              <a:rPr lang="en-US" sz="1600" dirty="0"/>
              <a:t>working for the company that ordered the software product</a:t>
            </a:r>
            <a:endParaRPr lang="en-US" sz="1200" dirty="0" smtClean="0"/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Passenger</a:t>
            </a:r>
          </a:p>
          <a:p>
            <a:pPr marL="339725" lvl="3">
              <a:buNone/>
            </a:pPr>
            <a:r>
              <a:rPr lang="en-US" dirty="0" smtClean="0"/>
              <a:t>	</a:t>
            </a:r>
            <a:r>
              <a:rPr lang="en-US" sz="1600" dirty="0"/>
              <a:t>- person who need a ride to specific location</a:t>
            </a:r>
            <a:endParaRPr lang="en-US" dirty="0" smtClean="0"/>
          </a:p>
          <a:p>
            <a:pPr marL="263525" indent="-263525">
              <a:tabLst>
                <a:tab pos="0" algn="l"/>
              </a:tabLst>
            </a:pPr>
            <a:r>
              <a:rPr lang="en-US" sz="2400" dirty="0" smtClean="0"/>
              <a:t>Actors</a:t>
            </a:r>
            <a:r>
              <a:rPr lang="en-US" sz="2400" dirty="0"/>
              <a:t>:</a:t>
            </a:r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Guest </a:t>
            </a:r>
            <a:r>
              <a:rPr lang="en-US" sz="1600" dirty="0" smtClean="0"/>
              <a:t>-</a:t>
            </a:r>
            <a:r>
              <a:rPr lang="en-US" sz="1800" dirty="0" smtClean="0"/>
              <a:t> </a:t>
            </a:r>
            <a:r>
              <a:rPr lang="en-US" sz="1600" dirty="0"/>
              <a:t>person accessing a system that has either never registered of hasn't logged in yet</a:t>
            </a:r>
            <a:endParaRPr lang="en-US" sz="1600" dirty="0" smtClean="0"/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User </a:t>
            </a:r>
            <a:r>
              <a:rPr lang="en-US" sz="1600" dirty="0"/>
              <a:t>- person already registered and logged into the system</a:t>
            </a:r>
            <a:endParaRPr lang="en-US" sz="1800" dirty="0"/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Taxi </a:t>
            </a:r>
            <a:r>
              <a:rPr lang="en-US" sz="1800" dirty="0" smtClean="0"/>
              <a:t>driver </a:t>
            </a:r>
            <a:r>
              <a:rPr lang="en-US" sz="1600" dirty="0" smtClean="0"/>
              <a:t>- same as User, but can access to all features offered by the driver application</a:t>
            </a:r>
            <a:endParaRPr lang="en-US" sz="1800" dirty="0"/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Admin </a:t>
            </a:r>
            <a:r>
              <a:rPr lang="en-US" sz="1600" dirty="0"/>
              <a:t>- person responsible for handling </a:t>
            </a:r>
            <a:r>
              <a:rPr lang="en-US" sz="1600" dirty="0" smtClean="0"/>
              <a:t>reports, can ban users or driver from system</a:t>
            </a:r>
            <a:endParaRPr lang="en-US" sz="16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2050" name="Picture 2" descr="C:\Users\Milica\Desktop\023-taxi_0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53" y="5589240"/>
            <a:ext cx="917258" cy="91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ilica\Desktop\cartoon-man-007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980728"/>
            <a:ext cx="1062211" cy="147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8744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800" dirty="0" smtClean="0">
                <a:solidFill>
                  <a:srgbClr val="003366"/>
                </a:solidFill>
              </a:rPr>
              <a:t>Test Procedures</a:t>
            </a:r>
            <a:endParaRPr sz="28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3470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800" dirty="0" smtClean="0">
                <a:solidFill>
                  <a:srgbClr val="003366"/>
                </a:solidFill>
              </a:rPr>
              <a:t>Tools and Test Equipment</a:t>
            </a:r>
            <a:endParaRPr sz="28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7350" y="1065510"/>
            <a:ext cx="805709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/>
              <a:t>Manual </a:t>
            </a:r>
            <a:r>
              <a:rPr lang="en-US" sz="2400" dirty="0" smtClean="0"/>
              <a:t>Test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Implementation is </a:t>
            </a:r>
            <a:r>
              <a:rPr lang="en-US" sz="2000" dirty="0" err="1" smtClean="0"/>
              <a:t>splitted</a:t>
            </a:r>
            <a:r>
              <a:rPr lang="en-US" sz="2000" dirty="0" smtClean="0"/>
              <a:t> by user stories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Integration testing is done manually by the same team member who has implemented it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Then </a:t>
            </a:r>
            <a:r>
              <a:rPr lang="en-US" sz="1800" dirty="0"/>
              <a:t>it is tested by other team member to ensure that all the requirements are </a:t>
            </a:r>
            <a:r>
              <a:rPr lang="en-US" sz="1800" dirty="0" smtClean="0"/>
              <a:t>met</a:t>
            </a:r>
            <a:endParaRPr lang="en-US" sz="1800" dirty="0"/>
          </a:p>
          <a:p>
            <a:pPr lvl="0"/>
            <a:r>
              <a:rPr lang="en-US" sz="2400" dirty="0" smtClean="0"/>
              <a:t>Automatic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save </a:t>
            </a:r>
            <a:r>
              <a:rPr lang="en-US" sz="1800" dirty="0"/>
              <a:t>time in long term: it can </a:t>
            </a:r>
            <a:r>
              <a:rPr lang="en-US" sz="1800" dirty="0" smtClean="0"/>
              <a:t>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run </a:t>
            </a:r>
            <a:r>
              <a:rPr lang="en-US" sz="1800" dirty="0"/>
              <a:t>in every </a:t>
            </a:r>
            <a:r>
              <a:rPr lang="en-US" sz="1800" dirty="0" smtClean="0"/>
              <a:t>moment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everybody </a:t>
            </a:r>
            <a:r>
              <a:rPr lang="en-US" sz="1800" dirty="0"/>
              <a:t>can check </a:t>
            </a:r>
            <a:r>
              <a:rPr lang="en-US" sz="1800" dirty="0" smtClean="0"/>
              <a:t>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“Cucumber”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“</a:t>
            </a:r>
            <a:r>
              <a:rPr lang="en-US" sz="1800" dirty="0" err="1"/>
              <a:t>Watir-Webdriver</a:t>
            </a:r>
            <a:r>
              <a:rPr lang="en-US" sz="1800" dirty="0" smtClean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Used programming language for writing the code for test cases is Ruby 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05061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800" dirty="0" smtClean="0">
                <a:solidFill>
                  <a:srgbClr val="003366"/>
                </a:solidFill>
              </a:rPr>
              <a:t>Program Stubs and Test Data Required</a:t>
            </a:r>
            <a:endParaRPr sz="28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7350" y="1065510"/>
            <a:ext cx="80570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/>
              <a:t>Manual </a:t>
            </a:r>
            <a:r>
              <a:rPr lang="en-US" sz="2400" dirty="0" smtClean="0"/>
              <a:t>Test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4692877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hape 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9144000" cy="502005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1952750" y="3920775"/>
            <a:ext cx="6034499" cy="109927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en-US" b="0" dirty="0" smtClean="0">
                <a:solidFill>
                  <a:srgbClr val="003366"/>
                </a:solidFill>
              </a:rPr>
              <a:t>Project Plan</a:t>
            </a:r>
            <a:br>
              <a:rPr lang="en-US" b="0" dirty="0" smtClean="0">
                <a:solidFill>
                  <a:srgbClr val="003366"/>
                </a:solidFill>
              </a:rPr>
            </a:br>
            <a:r>
              <a:rPr lang="en-US" b="0" dirty="0" smtClean="0">
                <a:solidFill>
                  <a:srgbClr val="FF0000"/>
                </a:solidFill>
              </a:rPr>
              <a:t>PAVLE</a:t>
            </a:r>
            <a:endParaRPr b="0" dirty="0">
              <a:solidFill>
                <a:srgbClr val="FF0000"/>
              </a:solidFill>
            </a:endParaRPr>
          </a:p>
        </p:txBody>
      </p:sp>
      <p:sp>
        <p:nvSpPr>
          <p:cNvPr id="26" name="Shape 2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27" name="Shape 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>
            <a:spLocks noGrp="1"/>
          </p:cNvSpPr>
          <p:nvPr>
            <p:ph type="ctrTitle" idx="4294967295"/>
          </p:nvPr>
        </p:nvSpPr>
        <p:spPr>
          <a:xfrm>
            <a:off x="17940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 dirty="0">
              <a:solidFill>
                <a:srgbClr val="00336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34907" y="48027"/>
            <a:ext cx="3528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Software Engineering 2 – A.Y. 2015/2016 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4457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800" dirty="0" smtClean="0">
                <a:solidFill>
                  <a:srgbClr val="003366"/>
                </a:solidFill>
              </a:rPr>
              <a:t>Future possible implementation</a:t>
            </a:r>
            <a:endParaRPr sz="28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sp>
        <p:nvSpPr>
          <p:cNvPr id="12" name="Shape 34"/>
          <p:cNvSpPr txBox="1">
            <a:spLocks noGrp="1"/>
          </p:cNvSpPr>
          <p:nvPr>
            <p:ph type="body" idx="1"/>
          </p:nvPr>
        </p:nvSpPr>
        <p:spPr>
          <a:xfrm>
            <a:off x="536890" y="1239728"/>
            <a:ext cx="8579297" cy="482453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Online payment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Option of rating the drivers</a:t>
            </a:r>
            <a:endParaRPr lang="en-US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Facebook authentication</a:t>
            </a:r>
            <a:endParaRPr lang="en-US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Taxi sharing options</a:t>
            </a:r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83932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indent="0"/>
            <a:r>
              <a:rPr lang="it-IT" sz="2800" dirty="0" smtClean="0">
                <a:solidFill>
                  <a:srgbClr val="002060"/>
                </a:solidFill>
              </a:rPr>
              <a:t>Questions?</a:t>
            </a:r>
            <a:endParaRPr lang="it-IT" sz="2800" dirty="0">
              <a:solidFill>
                <a:srgbClr val="002060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pic>
        <p:nvPicPr>
          <p:cNvPr id="11" name="Immagine 5" descr="omino_interrogativo-300x300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812" y="2037992"/>
            <a:ext cx="3384376" cy="3384376"/>
          </a:xfrm>
          <a:prstGeom prst="rect">
            <a:avLst/>
          </a:prstGeom>
        </p:spPr>
      </p:pic>
      <p:sp>
        <p:nvSpPr>
          <p:cNvPr id="13" name="Shape 33"/>
          <p:cNvSpPr txBox="1">
            <a:spLocks/>
          </p:cNvSpPr>
          <p:nvPr/>
        </p:nvSpPr>
        <p:spPr>
          <a:xfrm>
            <a:off x="1369639" y="1539393"/>
            <a:ext cx="6404721" cy="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dirty="0" smtClean="0">
                <a:solidFill>
                  <a:schemeClr val="accent1">
                    <a:lumMod val="75000"/>
                  </a:schemeClr>
                </a:solidFill>
              </a:rPr>
              <a:t>Thank you for your attention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52411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>
                <a:solidFill>
                  <a:srgbClr val="003366"/>
                </a:solidFill>
              </a:rPr>
              <a:t>Overall description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sp>
        <p:nvSpPr>
          <p:cNvPr id="11" name="Shape 34"/>
          <p:cNvSpPr txBox="1">
            <a:spLocks noGrp="1"/>
          </p:cNvSpPr>
          <p:nvPr>
            <p:ph type="body" idx="1"/>
          </p:nvPr>
        </p:nvSpPr>
        <p:spPr>
          <a:xfrm>
            <a:off x="457198" y="836712"/>
            <a:ext cx="8579297" cy="56166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363538"/>
            <a:r>
              <a:rPr lang="en-US" sz="2400" dirty="0"/>
              <a:t>Goals:</a:t>
            </a:r>
          </a:p>
          <a:p>
            <a:pPr marL="53657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[G1] registering new user </a:t>
            </a:r>
          </a:p>
          <a:p>
            <a:pPr marL="53657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[G2] login to existing user’s account </a:t>
            </a:r>
          </a:p>
          <a:p>
            <a:pPr marL="53657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[G3] managing user's profile </a:t>
            </a:r>
          </a:p>
          <a:p>
            <a:pPr marL="53657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[G4] requesting a taxi </a:t>
            </a:r>
          </a:p>
          <a:p>
            <a:pPr marL="53657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[G5] reserving a taxi </a:t>
            </a:r>
          </a:p>
          <a:p>
            <a:pPr marL="53657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[G6] canceling a ride </a:t>
            </a:r>
          </a:p>
          <a:p>
            <a:pPr marL="53657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[G7] checking taxi availability around user </a:t>
            </a:r>
          </a:p>
          <a:p>
            <a:pPr marL="53657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[G8] reporting a problem caused by passenger or taxi driver </a:t>
            </a:r>
          </a:p>
          <a:p>
            <a:pPr marL="53657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[G9] confirming/declining a ride(taxi driver)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58744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>
                <a:solidFill>
                  <a:srgbClr val="003366"/>
                </a:solidFill>
              </a:rPr>
              <a:t>Overall description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 dirty="0">
              <a:solidFill>
                <a:srgbClr val="003366"/>
              </a:solidFill>
            </a:endParaRPr>
          </a:p>
        </p:txBody>
      </p:sp>
      <p:sp>
        <p:nvSpPr>
          <p:cNvPr id="11" name="Shape 34"/>
          <p:cNvSpPr txBox="1">
            <a:spLocks noGrp="1"/>
          </p:cNvSpPr>
          <p:nvPr>
            <p:ph type="body" idx="1"/>
          </p:nvPr>
        </p:nvSpPr>
        <p:spPr>
          <a:xfrm>
            <a:off x="457198" y="836712"/>
            <a:ext cx="8579297" cy="56166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363538">
              <a:lnSpc>
                <a:spcPct val="150000"/>
              </a:lnSpc>
            </a:pPr>
            <a:r>
              <a:rPr lang="en-US" sz="2400" dirty="0"/>
              <a:t>Domain </a:t>
            </a:r>
            <a:r>
              <a:rPr lang="en-US" sz="2400" dirty="0" smtClean="0"/>
              <a:t>properties</a:t>
            </a:r>
            <a:r>
              <a:rPr lang="en-US" sz="2400" dirty="0"/>
              <a:t> </a:t>
            </a:r>
            <a:r>
              <a:rPr lang="en-US" sz="2400" dirty="0" smtClean="0"/>
              <a:t>- </a:t>
            </a:r>
            <a:r>
              <a:rPr lang="en-US" sz="2000" dirty="0" smtClean="0"/>
              <a:t>these </a:t>
            </a:r>
            <a:r>
              <a:rPr lang="en-US" sz="2000" dirty="0"/>
              <a:t>conditions hold in the analyzed world: </a:t>
            </a:r>
          </a:p>
          <a:p>
            <a:pPr marL="647700" lvl="8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passenger needs a ride to specific location </a:t>
            </a:r>
          </a:p>
          <a:p>
            <a:pPr marL="647700" lvl="8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details of the ride provided by the passenger are accurate </a:t>
            </a:r>
          </a:p>
          <a:p>
            <a:pPr marL="647700" lvl="8" indent="-285750">
              <a:buFont typeface="Arial" panose="020B0604020202020204" pitchFamily="34" charset="0"/>
              <a:buChar char="•"/>
            </a:pPr>
            <a:r>
              <a:rPr lang="en-US" dirty="0" smtClean="0"/>
              <a:t>money </a:t>
            </a:r>
            <a:r>
              <a:rPr lang="en-US" dirty="0"/>
              <a:t>exchange between the passenger and the taxi driver is made independently from the </a:t>
            </a:r>
            <a:r>
              <a:rPr lang="en-US" dirty="0" err="1"/>
              <a:t>myTaxiService</a:t>
            </a:r>
            <a:r>
              <a:rPr lang="en-US" dirty="0"/>
              <a:t> system </a:t>
            </a:r>
          </a:p>
          <a:p>
            <a:pPr marL="647700" lvl="8" indent="-285750">
              <a:buFont typeface="Arial" panose="020B0604020202020204" pitchFamily="34" charset="0"/>
              <a:buChar char="•"/>
            </a:pPr>
            <a:r>
              <a:rPr lang="en-US" dirty="0" smtClean="0"/>
              <a:t>distinction </a:t>
            </a:r>
            <a:r>
              <a:rPr lang="en-US" dirty="0"/>
              <a:t>between the zones are clearly defined </a:t>
            </a:r>
          </a:p>
        </p:txBody>
      </p:sp>
      <p:pic>
        <p:nvPicPr>
          <p:cNvPr id="3074" name="Picture 2" descr="C:\Users\Milica\Desktop\Globe-Australia-sketch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140968"/>
            <a:ext cx="3074191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Milica\Desktop\madrid-mental-map-blog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0" y="3446364"/>
            <a:ext cx="3205827" cy="226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Down Arrow 11"/>
          <p:cNvSpPr/>
          <p:nvPr/>
        </p:nvSpPr>
        <p:spPr>
          <a:xfrm rot="5400000">
            <a:off x="4319972" y="3932895"/>
            <a:ext cx="504056" cy="1296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423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>
                <a:solidFill>
                  <a:srgbClr val="003366"/>
                </a:solidFill>
              </a:rPr>
              <a:t>Overall description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sp>
        <p:nvSpPr>
          <p:cNvPr id="11" name="Shape 34"/>
          <p:cNvSpPr txBox="1">
            <a:spLocks noGrp="1"/>
          </p:cNvSpPr>
          <p:nvPr>
            <p:ph type="body" idx="1"/>
          </p:nvPr>
        </p:nvSpPr>
        <p:spPr>
          <a:xfrm>
            <a:off x="457198" y="836712"/>
            <a:ext cx="8579297" cy="56166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363538">
              <a:lnSpc>
                <a:spcPct val="150000"/>
              </a:lnSpc>
            </a:pPr>
            <a:r>
              <a:rPr lang="en-US" sz="2400" dirty="0" smtClean="0"/>
              <a:t>Constraints</a:t>
            </a:r>
          </a:p>
          <a:p>
            <a:pPr marL="649288" lvl="8" indent="-285750">
              <a:buFontTx/>
              <a:buChar char="-"/>
            </a:pPr>
            <a:r>
              <a:rPr lang="en-US" sz="1600" b="1" dirty="0" smtClean="0"/>
              <a:t>Regulatory </a:t>
            </a:r>
            <a:r>
              <a:rPr lang="en-US" sz="1600" b="1" dirty="0"/>
              <a:t>policies </a:t>
            </a:r>
            <a:r>
              <a:rPr lang="en-US" sz="1600" dirty="0" smtClean="0"/>
              <a:t>- will not </a:t>
            </a:r>
            <a:r>
              <a:rPr lang="en-US" sz="1600" dirty="0"/>
              <a:t>take advantage of users personal information and will respect the </a:t>
            </a:r>
            <a:r>
              <a:rPr lang="en-US" sz="1600" i="1" u="sng" dirty="0"/>
              <a:t>privacy policy </a:t>
            </a:r>
            <a:endParaRPr lang="en-US" sz="1600" i="1" u="sng" dirty="0" smtClean="0"/>
          </a:p>
          <a:p>
            <a:pPr marL="649288" lvl="8" indent="-285750">
              <a:buFontTx/>
              <a:buChar char="-"/>
            </a:pPr>
            <a:r>
              <a:rPr lang="en-US" sz="1600" b="1" dirty="0"/>
              <a:t>Hardware </a:t>
            </a:r>
            <a:r>
              <a:rPr lang="en-US" sz="1600" b="1" dirty="0" smtClean="0"/>
              <a:t>limitation</a:t>
            </a:r>
            <a:r>
              <a:rPr lang="en-US" sz="1600" dirty="0" smtClean="0"/>
              <a:t> - </a:t>
            </a:r>
            <a:r>
              <a:rPr lang="en-US" sz="1600" dirty="0"/>
              <a:t>access to </a:t>
            </a:r>
            <a:r>
              <a:rPr lang="en-US" sz="1600" i="1" u="sng" dirty="0"/>
              <a:t>Internet</a:t>
            </a:r>
            <a:r>
              <a:rPr lang="en-US" sz="1600" i="1" dirty="0"/>
              <a:t> </a:t>
            </a:r>
            <a:r>
              <a:rPr lang="en-US" sz="1600" dirty="0"/>
              <a:t>and own a device with a web browser and </a:t>
            </a:r>
            <a:r>
              <a:rPr lang="en-US" sz="1600" i="1" u="sng" dirty="0"/>
              <a:t>GPS </a:t>
            </a:r>
            <a:r>
              <a:rPr lang="en-US" sz="1600" i="1" u="sng" dirty="0" smtClean="0"/>
              <a:t>service</a:t>
            </a:r>
            <a:endParaRPr lang="en-US" sz="1600" i="1" u="sng" dirty="0"/>
          </a:p>
          <a:p>
            <a:pPr marL="649288" lvl="8" indent="-285750">
              <a:buFontTx/>
              <a:buChar char="-"/>
            </a:pPr>
            <a:r>
              <a:rPr lang="en-US" sz="1600" b="1" dirty="0"/>
              <a:t>Interfaces to other applications </a:t>
            </a:r>
            <a:r>
              <a:rPr lang="en-US" sz="1600" dirty="0" smtClean="0"/>
              <a:t>- </a:t>
            </a:r>
            <a:r>
              <a:rPr lang="en-US" sz="1600" dirty="0"/>
              <a:t>Google Maps </a:t>
            </a:r>
            <a:r>
              <a:rPr lang="en-US" sz="1600" dirty="0" smtClean="0"/>
              <a:t>API, </a:t>
            </a:r>
            <a:r>
              <a:rPr lang="en-US" sz="1600" dirty="0"/>
              <a:t>Google Places API </a:t>
            </a:r>
            <a:r>
              <a:rPr lang="en-US" sz="1600" dirty="0" smtClean="0"/>
              <a:t>and </a:t>
            </a:r>
            <a:r>
              <a:rPr lang="en-US" sz="1600" dirty="0"/>
              <a:t>email service in order to make authentication </a:t>
            </a:r>
            <a:endParaRPr lang="en-US" sz="1600" dirty="0" smtClean="0"/>
          </a:p>
          <a:p>
            <a:pPr marL="649288" lvl="8" indent="-285750">
              <a:buFontTx/>
              <a:buChar char="-"/>
            </a:pPr>
            <a:r>
              <a:rPr lang="en-US" sz="1600" b="1" dirty="0"/>
              <a:t>Parallel </a:t>
            </a:r>
            <a:r>
              <a:rPr lang="en-US" sz="1600" b="1" dirty="0" smtClean="0"/>
              <a:t>operation</a:t>
            </a:r>
            <a:r>
              <a:rPr lang="en-US" sz="1600" dirty="0" smtClean="0"/>
              <a:t> - </a:t>
            </a:r>
            <a:r>
              <a:rPr lang="en-US" sz="1600" dirty="0"/>
              <a:t>support parallel access to the applications database in a </a:t>
            </a:r>
            <a:r>
              <a:rPr lang="en-US" sz="1600" i="1" u="sng" dirty="0" smtClean="0"/>
              <a:t>transparent </a:t>
            </a:r>
            <a:r>
              <a:rPr lang="en-US" sz="1600" i="1" u="sng" dirty="0"/>
              <a:t>way </a:t>
            </a:r>
            <a:endParaRPr lang="en-US" sz="1600" i="1" u="sng" dirty="0" smtClean="0"/>
          </a:p>
          <a:p>
            <a:pPr marL="22225" lvl="8" indent="341313">
              <a:buFont typeface="Arial" panose="020B0604020202020204" pitchFamily="34" charset="0"/>
              <a:buChar char="•"/>
            </a:pPr>
            <a:r>
              <a:rPr lang="en-US" sz="2400" dirty="0" smtClean="0"/>
              <a:t>Assumptions</a:t>
            </a:r>
          </a:p>
          <a:p>
            <a:pPr marL="646113" lvl="8" indent="-285750">
              <a:buFont typeface="Arial" panose="020B0604020202020204" pitchFamily="34" charset="0"/>
              <a:buChar char="-"/>
              <a:tabLst>
                <a:tab pos="363538" algn="l"/>
              </a:tabLst>
            </a:pPr>
            <a:r>
              <a:rPr lang="en-US" sz="1600" dirty="0" smtClean="0"/>
              <a:t>user </a:t>
            </a:r>
            <a:r>
              <a:rPr lang="en-US" sz="1600" dirty="0"/>
              <a:t>have only </a:t>
            </a:r>
            <a:r>
              <a:rPr lang="en-US" sz="1600" i="1" u="sng" dirty="0"/>
              <a:t>one account</a:t>
            </a:r>
          </a:p>
          <a:p>
            <a:pPr marL="363538" lvl="8">
              <a:buNone/>
            </a:pPr>
            <a:r>
              <a:rPr lang="en-US" sz="1600" dirty="0" smtClean="0"/>
              <a:t>-    </a:t>
            </a:r>
            <a:r>
              <a:rPr lang="en-US" sz="1600" dirty="0"/>
              <a:t>user provides </a:t>
            </a:r>
            <a:r>
              <a:rPr lang="en-US" sz="1600" i="1" u="sng" dirty="0"/>
              <a:t>accurate information</a:t>
            </a:r>
          </a:p>
          <a:p>
            <a:pPr marL="363538" lvl="8">
              <a:buNone/>
            </a:pPr>
            <a:r>
              <a:rPr lang="en-US" sz="1600" dirty="0" smtClean="0"/>
              <a:t>-    if </a:t>
            </a:r>
            <a:r>
              <a:rPr lang="en-US" sz="1600" dirty="0"/>
              <a:t>users location is not available, the application will show a screen with an option of </a:t>
            </a:r>
            <a:r>
              <a:rPr lang="en-US" sz="1600" i="1" u="sng" dirty="0"/>
              <a:t>typing your current address</a:t>
            </a:r>
          </a:p>
          <a:p>
            <a:pPr marL="363538" lvl="8">
              <a:buNone/>
            </a:pPr>
            <a:r>
              <a:rPr lang="en-US" sz="1600" dirty="0" smtClean="0"/>
              <a:t>-    we </a:t>
            </a:r>
            <a:r>
              <a:rPr lang="en-US" sz="1600" dirty="0"/>
              <a:t>assume that Google Maps service will </a:t>
            </a:r>
            <a:r>
              <a:rPr lang="en-US" sz="1600" i="1" u="sng" dirty="0"/>
              <a:t>calculate location </a:t>
            </a:r>
            <a:r>
              <a:rPr lang="en-US" sz="1600" i="1" u="sng" dirty="0" smtClean="0"/>
              <a:t>accurately</a:t>
            </a:r>
            <a:endParaRPr lang="en-US" sz="1600" i="1" u="sng" dirty="0"/>
          </a:p>
          <a:p>
            <a:pPr marL="363538" lvl="8">
              <a:buNone/>
            </a:pPr>
            <a:r>
              <a:rPr lang="en-US" sz="1600" dirty="0" smtClean="0"/>
              <a:t>-    taxi </a:t>
            </a:r>
            <a:r>
              <a:rPr lang="en-US" sz="1600" dirty="0"/>
              <a:t>driver will </a:t>
            </a:r>
            <a:r>
              <a:rPr lang="en-US" sz="1600" i="1" u="sng" dirty="0"/>
              <a:t>respect the ETA</a:t>
            </a:r>
            <a:r>
              <a:rPr lang="en-US" sz="1600" dirty="0"/>
              <a:t>, otherwise they could be banned from the system</a:t>
            </a:r>
          </a:p>
          <a:p>
            <a:pPr marL="363538" lvl="8">
              <a:buNone/>
            </a:pPr>
            <a:r>
              <a:rPr lang="en-US" sz="1600" dirty="0" smtClean="0"/>
              <a:t>-    </a:t>
            </a:r>
            <a:r>
              <a:rPr lang="en-US" sz="1600" dirty="0"/>
              <a:t>if a taxi driver has an unexpected issue, the user will be automatically notified by the system and a new vehicle will be assigned to him with new ETA</a:t>
            </a:r>
          </a:p>
        </p:txBody>
      </p:sp>
    </p:spTree>
    <p:extLst>
      <p:ext uri="{BB962C8B-B14F-4D97-AF65-F5344CB8AC3E}">
        <p14:creationId xmlns:p14="http://schemas.microsoft.com/office/powerpoint/2010/main" val="109873989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 smtClean="0">
                <a:solidFill>
                  <a:srgbClr val="003366"/>
                </a:solidFill>
              </a:rPr>
              <a:t>Specific requirements -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Mockups</a:t>
            </a:r>
            <a:endParaRPr sz="3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pic>
        <p:nvPicPr>
          <p:cNvPr id="2051" name="Picture 3" descr="D:\FAX\SW2\SW2015\Mockups\1 Guest scree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80578"/>
            <a:ext cx="2266931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FAX\SW2\SW2015\Mockups\2 SignUp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980728"/>
            <a:ext cx="2266931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FAX\SW2\SW2015\Mockups\3 Sign I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501" y="1006063"/>
            <a:ext cx="2266931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51067" y="5499668"/>
            <a:ext cx="1107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Initial page 	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29301" y="5526902"/>
            <a:ext cx="936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 Up</a:t>
            </a:r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44442" y="5499668"/>
            <a:ext cx="7650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 In</a:t>
            </a:r>
            <a:r>
              <a:rPr lang="en-US" dirty="0"/>
              <a:t>	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4350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362339" y="1008318"/>
            <a:ext cx="5688632" cy="491367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Driver application</a:t>
            </a:r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185359" y="740031"/>
            <a:ext cx="3537020" cy="50928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 smtClean="0">
                <a:solidFill>
                  <a:srgbClr val="003366"/>
                </a:solidFill>
              </a:rPr>
              <a:t>Specific requirements</a:t>
            </a:r>
            <a:r>
              <a:rPr lang="en-US" sz="2800" dirty="0">
                <a:solidFill>
                  <a:srgbClr val="003366"/>
                </a:solidFill>
              </a:rPr>
              <a:t> -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Mockups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3074" name="Picture 2" descr="D:\FAX\SW2\SW2015\Mockups\4 Home scree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51" y="1080326"/>
            <a:ext cx="226693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FAX\SW2\SW2015\Mockups\7 HomeDriv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496" y="1080326"/>
            <a:ext cx="226693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:\FAX\SW2\SW2015\Mockups\8 Popup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675" y="1080326"/>
            <a:ext cx="226693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997813" y="5921996"/>
            <a:ext cx="2064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Passenger Home page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51621" y="5921996"/>
            <a:ext cx="1686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Driver Home page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31302" y="5921995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 up message </a:t>
            </a:r>
          </a:p>
        </p:txBody>
      </p:sp>
    </p:spTree>
    <p:extLst>
      <p:ext uri="{BB962C8B-B14F-4D97-AF65-F5344CB8AC3E}">
        <p14:creationId xmlns:p14="http://schemas.microsoft.com/office/powerpoint/2010/main" val="7621040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1980</TotalTime>
  <Words>1180</Words>
  <Application>Microsoft Office PowerPoint</Application>
  <PresentationFormat>On-screen Show (4:3)</PresentationFormat>
  <Paragraphs>289</Paragraphs>
  <Slides>45</Slides>
  <Notes>45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Custom Theme</vt:lpstr>
      <vt:lpstr>Custom Theme</vt:lpstr>
      <vt:lpstr>Project –  Final Presentation</vt:lpstr>
      <vt:lpstr>RASD</vt:lpstr>
      <vt:lpstr>myTaxiService software application</vt:lpstr>
      <vt:lpstr>Overall description</vt:lpstr>
      <vt:lpstr>Overall description</vt:lpstr>
      <vt:lpstr>Overall description</vt:lpstr>
      <vt:lpstr>Overall description</vt:lpstr>
      <vt:lpstr>Specific requirements - Mockups</vt:lpstr>
      <vt:lpstr>Specific requirements - Mockups</vt:lpstr>
      <vt:lpstr>Specific requirements - Mockups</vt:lpstr>
      <vt:lpstr>Specific requirements - Mockups</vt:lpstr>
      <vt:lpstr>Specific requirements - Mockups</vt:lpstr>
      <vt:lpstr>Specific requirements - Mockups</vt:lpstr>
      <vt:lpstr>Specific requirements - Use cases</vt:lpstr>
      <vt:lpstr>Specific requirements - Use cases</vt:lpstr>
      <vt:lpstr>Specific requirements - Use cases</vt:lpstr>
      <vt:lpstr>Specific requirements - Use cases</vt:lpstr>
      <vt:lpstr>Specific requirements - Use cases</vt:lpstr>
      <vt:lpstr>Sign Up sequence diagram</vt:lpstr>
      <vt:lpstr>PowerPoint Presentation</vt:lpstr>
      <vt:lpstr>PowerPoint Presentation</vt:lpstr>
      <vt:lpstr>Specific requirements – Class diagram</vt:lpstr>
      <vt:lpstr>Specific requirements – State Chart diagrams</vt:lpstr>
      <vt:lpstr>Specific requirements – Non functional requirements</vt:lpstr>
      <vt:lpstr>Alloy- World generated by Alloy analyzer </vt:lpstr>
      <vt:lpstr>Alloy- Prove the model’s consistency </vt:lpstr>
      <vt:lpstr>Design Document</vt:lpstr>
      <vt:lpstr>Integration Test Plan</vt:lpstr>
      <vt:lpstr>System Components - Overview </vt:lpstr>
      <vt:lpstr>Functions that have to pass unit testing 1/2</vt:lpstr>
      <vt:lpstr>Functions that have to pass unit testing 2/2</vt:lpstr>
      <vt:lpstr>Elements to be integrated 1/3</vt:lpstr>
      <vt:lpstr>Elements to be integrated 2/3</vt:lpstr>
      <vt:lpstr>Elements to be integrated 3/3</vt:lpstr>
      <vt:lpstr>Integration Strategy – Bottom up</vt:lpstr>
      <vt:lpstr>Software Integration Strategy 1/2</vt:lpstr>
      <vt:lpstr>Software Integration Strategy 2/2</vt:lpstr>
      <vt:lpstr>Subsystem Integration</vt:lpstr>
      <vt:lpstr>Test Cases Specification</vt:lpstr>
      <vt:lpstr>Test Procedures</vt:lpstr>
      <vt:lpstr>Tools and Test Equipment</vt:lpstr>
      <vt:lpstr>Program Stubs and Test Data Required</vt:lpstr>
      <vt:lpstr>Project Plan PAVLE</vt:lpstr>
      <vt:lpstr>Future possible implementation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RASD</dc:title>
  <dc:creator>Milica</dc:creator>
  <cp:lastModifiedBy>Milica</cp:lastModifiedBy>
  <cp:revision>47</cp:revision>
  <dcterms:modified xsi:type="dcterms:W3CDTF">2016-02-17T14:05:47Z</dcterms:modified>
</cp:coreProperties>
</file>