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2"/>
  </p:notesMasterIdLst>
  <p:sldIdLst>
    <p:sldId id="256" r:id="rId3"/>
    <p:sldId id="257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6" r:id="rId20"/>
    <p:sldId id="275" r:id="rId21"/>
    <p:sldId id="271" r:id="rId22"/>
    <p:sldId id="278" r:id="rId23"/>
    <p:sldId id="279" r:id="rId24"/>
    <p:sldId id="274" r:id="rId25"/>
    <p:sldId id="285" r:id="rId26"/>
    <p:sldId id="286" r:id="rId27"/>
    <p:sldId id="280" r:id="rId28"/>
    <p:sldId id="281" r:id="rId29"/>
    <p:sldId id="283" r:id="rId30"/>
    <p:sldId id="287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73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8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1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5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3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8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86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03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17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04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8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14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2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49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48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81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18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600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72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755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05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7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10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9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7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RASD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Jovanovic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Milica</a:t>
            </a:r>
            <a:r>
              <a:rPr lang="en-US" sz="2400" dirty="0" smtClean="0">
                <a:solidFill>
                  <a:srgbClr val="003366"/>
                </a:solidFill>
              </a:rPr>
              <a:t> 835953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Vidanovic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Pavle</a:t>
            </a:r>
            <a:r>
              <a:rPr lang="en-US" sz="2400" dirty="0" smtClean="0">
                <a:solidFill>
                  <a:srgbClr val="003366"/>
                </a:solidFill>
              </a:rPr>
              <a:t> 854472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2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</a:t>
            </a:r>
            <a:r>
              <a:rPr lang="en-US" dirty="0" smtClean="0">
                <a:solidFill>
                  <a:schemeClr val="accent1"/>
                </a:solidFill>
              </a:rPr>
              <a:t>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339" y="1008318"/>
            <a:ext cx="5688632" cy="49136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Driver application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5359" y="740031"/>
            <a:ext cx="3537020" cy="509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r>
              <a:rPr lang="en-US" sz="2800" dirty="0">
                <a:solidFill>
                  <a:srgbClr val="003366"/>
                </a:solidFill>
              </a:rPr>
              <a:t> -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 descr="D:\FAX\SW2\SW2015\Mockups\4 Home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AX\SW2\SW2015\Mockups\7 HomeDri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6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FAX\SW2\SW2015\Mockups\8 Popu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75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7813" y="5921996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Home page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1621" y="5921996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 Home page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302" y="592199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up message </a:t>
            </a: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4099" name="Picture 3" descr="D:\FAX\SW2\SW2015\Mockups\5 Requ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FAX\SW2\SW2015\Mockups\6 Reserv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86984" y="607439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Request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9058" y="6074393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Reservation page 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6919381" y="2191615"/>
            <a:ext cx="531075" cy="49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96336" y="1700808"/>
            <a:ext cx="1378014" cy="147732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User specify location either by typing address or by specifying it on th</a:t>
            </a:r>
            <a:r>
              <a:rPr lang="en-US" sz="1500" dirty="0" smtClean="0">
                <a:solidFill>
                  <a:srgbClr val="002060"/>
                </a:solidFill>
              </a:rPr>
              <a:t>e map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50" y="3178136"/>
            <a:ext cx="1466608" cy="101566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User specifies address by clicking on th</a:t>
            </a:r>
            <a:r>
              <a:rPr lang="en-US" sz="1500" dirty="0" smtClean="0">
                <a:solidFill>
                  <a:srgbClr val="002060"/>
                </a:solidFill>
              </a:rPr>
              <a:t>e map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1621447" y="3421436"/>
            <a:ext cx="531075" cy="49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5123" name="Picture 3" descr="D:\FAX\SW2\SW2015\Mockups\11 Notification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FAX\SW2\SW2015\Mockups\12 Reservation detai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65595" y="607366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7818" y="607366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 details 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7107938" y="2523852"/>
            <a:ext cx="504056" cy="471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2372" y="2367056"/>
            <a:ext cx="1261977" cy="7848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Reservation Details page with data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156" y="2367057"/>
            <a:ext cx="1456044" cy="101566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All user rides with an option of canceling active ones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1728407" y="2674287"/>
            <a:ext cx="504056" cy="451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5736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Admin home page 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6146" name="Picture 2" descr="D:\FAX\SW2\SW2015\Mockups\Web Mockups\14 Admin list repor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" y="912764"/>
            <a:ext cx="5968866" cy="51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6516216" y="2826524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4344" y="2695222"/>
            <a:ext cx="1666901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Show details action brings Admin to Report details page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772451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Admin report details page 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7170" name="Picture 2" descr="D:\FAX\SW2\SW2015\Mockups\Web Mockups\15 Admin report details 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58657"/>
            <a:ext cx="6146769" cy="52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6200000">
            <a:off x="2278693" y="2473910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996" y="2496037"/>
            <a:ext cx="1664812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Information about the user that made the repot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8992821">
            <a:off x="7350616" y="2921300"/>
            <a:ext cx="504056" cy="111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50894" y="4221088"/>
            <a:ext cx="1664812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Bans reported user from the system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- </a:t>
            </a:r>
            <a:r>
              <a:rPr lang="en-US" sz="3000" dirty="0">
                <a:solidFill>
                  <a:srgbClr val="003366"/>
                </a:solidFill>
              </a:rPr>
              <a:t>Use </a:t>
            </a:r>
            <a:r>
              <a:rPr lang="en-US" sz="3000" dirty="0" smtClean="0">
                <a:solidFill>
                  <a:srgbClr val="003366"/>
                </a:solidFill>
              </a:rPr>
              <a:t>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339752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Sign Up 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8" y="1052736"/>
            <a:ext cx="8042464" cy="44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016496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Manage profile 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65057"/>
            <a:ext cx="9143998" cy="490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204439" y="6531000"/>
            <a:ext cx="3753122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 smtClean="0"/>
              <a:t>Request / Reserve a taxi </a:t>
            </a:r>
            <a:r>
              <a:rPr lang="en-US" sz="1400" dirty="0"/>
              <a:t>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7" y="741694"/>
            <a:ext cx="6319889" cy="223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7" y="3027293"/>
            <a:ext cx="6806983" cy="31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33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3" y="961922"/>
            <a:ext cx="5476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6629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28534" y="1599671"/>
            <a:ext cx="209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ride </a:t>
            </a:r>
            <a:r>
              <a:rPr lang="en-US" dirty="0" smtClean="0"/>
              <a:t>use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4" name="Shape 40"/>
          <p:cNvSpPr txBox="1">
            <a:spLocks/>
          </p:cNvSpPr>
          <p:nvPr/>
        </p:nvSpPr>
        <p:spPr>
          <a:xfrm>
            <a:off x="1772451" y="649069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300" dirty="0">
              <a:solidFill>
                <a:srgbClr val="0033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900" y="4058169"/>
            <a:ext cx="209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Confirm/Decline a ride use case</a:t>
            </a:r>
            <a:endParaRPr lang="en-US"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63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339752" y="66459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Report use case</a:t>
            </a:r>
            <a:br>
              <a:rPr lang="en-US" sz="1400" dirty="0"/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6" y="1465123"/>
            <a:ext cx="8152109" cy="400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545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66"/>
                </a:solidFill>
              </a:rPr>
              <a:t>myTaxiService</a:t>
            </a:r>
            <a:r>
              <a:rPr lang="en-US" sz="3000" dirty="0" smtClean="0">
                <a:solidFill>
                  <a:srgbClr val="003366"/>
                </a:solidFill>
              </a:rPr>
              <a:t> software application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A</a:t>
            </a:r>
            <a:r>
              <a:rPr lang="en-US" sz="2400" dirty="0" smtClean="0"/>
              <a:t>pplication </a:t>
            </a:r>
            <a:r>
              <a:rPr lang="en-US" sz="2400" dirty="0"/>
              <a:t>similar to Uber, which makes the process of assigning an available taxi vehicle to possible passengers </a:t>
            </a:r>
            <a:endParaRPr lang="en-US" sz="2400" dirty="0" smtClean="0"/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C:\Users\Milica\Desktop\881017364304704761KUbUM83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8" y="2348879"/>
            <a:ext cx="3598783" cy="30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44" y="1628800"/>
            <a:ext cx="12160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3940846">
            <a:off x="4522060" y="182726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33590" y="2376984"/>
            <a:ext cx="2016224" cy="188977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ilica\Desktop\023-taxi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6" y="3789040"/>
            <a:ext cx="2184127" cy="21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7481024">
            <a:off x="4319972" y="382719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ilica\Desktop\moto_morrison_sketch_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69" y="1775351"/>
            <a:ext cx="1641509" cy="11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lica\Desktop\rough-sketch-mobile-phone-hand-drawn-5438643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74" y="4160560"/>
            <a:ext cx="1564898" cy="16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9558" y="5656825"/>
            <a:ext cx="200493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21425908">
            <a:off x="7639383" y="3079046"/>
            <a:ext cx="421346" cy="902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4462" y="3928493"/>
            <a:ext cx="3658476" cy="204467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8329" y="1624801"/>
            <a:ext cx="3158785" cy="185781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772451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Sign Up sequence </a:t>
            </a:r>
            <a:r>
              <a:rPr lang="en-US" sz="1400" dirty="0" smtClean="0"/>
              <a:t>diagram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79388"/>
            <a:ext cx="5307739" cy="56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443381" y="6531000"/>
            <a:ext cx="3896938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3366"/>
                </a:solidFill>
              </a:rPr>
              <a:t>Request a taxi sequence diagram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751806"/>
            <a:ext cx="6274074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37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331640" y="6500849"/>
            <a:ext cx="3383687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3366"/>
                </a:solidFill>
              </a:rPr>
              <a:t>Reserve a taxi sequence diagram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64008"/>
            <a:ext cx="5709675" cy="55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3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– Class diagram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67" y="811225"/>
            <a:ext cx="7540088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45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</a:t>
            </a:r>
            <a:r>
              <a:rPr lang="en-US" sz="2800" dirty="0" smtClean="0">
                <a:solidFill>
                  <a:srgbClr val="003366"/>
                </a:solidFill>
              </a:rPr>
              <a:t>State Chart </a:t>
            </a:r>
            <a:r>
              <a:rPr lang="en-US" sz="2800" dirty="0" smtClean="0">
                <a:solidFill>
                  <a:srgbClr val="003366"/>
                </a:solidFill>
              </a:rPr>
              <a:t>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555776" y="6500849"/>
            <a:ext cx="3383687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3366"/>
                </a:solidFill>
              </a:rPr>
              <a:t>Request lifecycle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3" y="782041"/>
            <a:ext cx="2996933" cy="56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4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</a:t>
            </a:r>
            <a:r>
              <a:rPr lang="en-US" sz="2800" dirty="0" smtClean="0">
                <a:solidFill>
                  <a:srgbClr val="003366"/>
                </a:solidFill>
              </a:rPr>
              <a:t>State Chart </a:t>
            </a:r>
            <a:r>
              <a:rPr lang="en-US" sz="2800" dirty="0" smtClean="0">
                <a:solidFill>
                  <a:srgbClr val="003366"/>
                </a:solidFill>
              </a:rPr>
              <a:t>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555776" y="6500849"/>
            <a:ext cx="3383687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3366"/>
                </a:solidFill>
              </a:rPr>
              <a:t>Guest lifecycle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795337"/>
            <a:ext cx="2859955" cy="5588534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</p:cNvPr>
          <p:cNvSpPr/>
          <p:nvPr/>
        </p:nvSpPr>
        <p:spPr>
          <a:xfrm>
            <a:off x="7437495" y="1378472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86962" y="2898904"/>
            <a:ext cx="338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Ovo </a:t>
            </a:r>
            <a:r>
              <a:rPr lang="en-US" sz="2000" dirty="0" err="1" smtClean="0">
                <a:solidFill>
                  <a:srgbClr val="C00000"/>
                </a:solidFill>
              </a:rPr>
              <a:t>nzm</a:t>
            </a:r>
            <a:r>
              <a:rPr lang="en-US" sz="2000" dirty="0" smtClean="0">
                <a:solidFill>
                  <a:srgbClr val="C00000"/>
                </a:solidFill>
              </a:rPr>
              <a:t> dal da </a:t>
            </a:r>
            <a:r>
              <a:rPr lang="en-US" sz="2000" dirty="0" err="1" smtClean="0">
                <a:solidFill>
                  <a:srgbClr val="C00000"/>
                </a:solidFill>
              </a:rPr>
              <a:t>ubacujemo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95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549" y="131950"/>
            <a:ext cx="8452451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500" dirty="0" smtClean="0">
                <a:solidFill>
                  <a:srgbClr val="003366"/>
                </a:solidFill>
              </a:rPr>
              <a:t>Specific requirements – Non functional requirements</a:t>
            </a:r>
            <a:endParaRPr sz="25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536890" y="1239728"/>
            <a:ext cx="8579297" cy="4824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 smtClean="0"/>
              <a:t>Availability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pplication </a:t>
            </a:r>
            <a:r>
              <a:rPr lang="en-US" sz="1800" dirty="0"/>
              <a:t>should be available to handle user's request at all times using </a:t>
            </a:r>
            <a:r>
              <a:rPr lang="en-US" sz="1800" dirty="0" smtClean="0"/>
              <a:t>any </a:t>
            </a:r>
            <a:r>
              <a:rPr lang="en-US" sz="1800" dirty="0"/>
              <a:t>device with an installed web </a:t>
            </a:r>
            <a:r>
              <a:rPr lang="en-US" sz="1800" dirty="0" smtClean="0"/>
              <a:t>browser</a:t>
            </a:r>
            <a:endParaRPr lang="en-US" sz="1800" dirty="0"/>
          </a:p>
          <a:p>
            <a:r>
              <a:rPr lang="en-US" sz="2400" dirty="0" smtClean="0"/>
              <a:t> Maintainability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software system provide specific API for enabling future developers with option to add more services or fix bugs in the system</a:t>
            </a:r>
          </a:p>
          <a:p>
            <a:r>
              <a:rPr lang="en-US" sz="2400" dirty="0" smtClean="0"/>
              <a:t>Portability</a:t>
            </a:r>
            <a:endParaRPr lang="en-US" sz="24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pplication </a:t>
            </a:r>
            <a:r>
              <a:rPr lang="en-US" sz="1800" dirty="0"/>
              <a:t>could be run on device with any OS that has access to Internet and has a web </a:t>
            </a:r>
            <a:r>
              <a:rPr lang="en-US" sz="1800" dirty="0" smtClean="0"/>
              <a:t>browser</a:t>
            </a:r>
            <a:endParaRPr lang="en-US" sz="1800" dirty="0"/>
          </a:p>
          <a:p>
            <a:r>
              <a:rPr lang="en-US" sz="2400" dirty="0" smtClean="0"/>
              <a:t> </a:t>
            </a:r>
            <a:r>
              <a:rPr lang="en-US" sz="2400" dirty="0"/>
              <a:t>User </a:t>
            </a:r>
            <a:r>
              <a:rPr lang="en-US" sz="2400" dirty="0" smtClean="0"/>
              <a:t>Interface</a:t>
            </a:r>
            <a:endParaRPr lang="en-US" sz="24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eb </a:t>
            </a:r>
            <a:r>
              <a:rPr lang="en-US" sz="1800" dirty="0"/>
              <a:t>application should be intuitive so even the nontechnical users can use the system as simply and efficiently as </a:t>
            </a:r>
            <a:r>
              <a:rPr lang="en-US" sz="1800" dirty="0" smtClean="0"/>
              <a:t>possible</a:t>
            </a:r>
            <a:endParaRPr lang="en-US" sz="18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97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>
                <a:solidFill>
                  <a:srgbClr val="003366"/>
                </a:solidFill>
              </a:rPr>
              <a:t>Alloy- World generated by Alloy analyzer</a:t>
            </a:r>
            <a:r>
              <a:rPr lang="en-US" sz="2800" dirty="0" smtClean="0"/>
              <a:t>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25752"/>
            <a:ext cx="9144000" cy="5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1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Alloy- Prove the model’s consistency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" y="826499"/>
            <a:ext cx="3452238" cy="5704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00" y="786274"/>
            <a:ext cx="5695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07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Future possible implementation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2" name="Shape 34"/>
          <p:cNvSpPr txBox="1">
            <a:spLocks noGrp="1"/>
          </p:cNvSpPr>
          <p:nvPr>
            <p:ph type="body" idx="1"/>
          </p:nvPr>
        </p:nvSpPr>
        <p:spPr>
          <a:xfrm>
            <a:off x="536890" y="1239728"/>
            <a:ext cx="8579297" cy="4824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 smtClean="0"/>
              <a:t>Online payment</a:t>
            </a:r>
          </a:p>
          <a:p>
            <a:endParaRPr lang="en-US" sz="1800" dirty="0"/>
          </a:p>
          <a:p>
            <a:r>
              <a:rPr lang="en-US" sz="2400" dirty="0" smtClean="0"/>
              <a:t> Option of rating the drivers</a:t>
            </a:r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Facebook authentication</a:t>
            </a:r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 Taxi sharing options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3" name="Action Button: Help 12">
            <a:hlinkClick r:id="" action="ppaction://noaction" highlightClick="1"/>
          </p:cNvPr>
          <p:cNvSpPr/>
          <p:nvPr/>
        </p:nvSpPr>
        <p:spPr>
          <a:xfrm>
            <a:off x="7437495" y="1378472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77333" y="2887624"/>
            <a:ext cx="3387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Isto</a:t>
            </a:r>
            <a:r>
              <a:rPr lang="en-US" sz="2000" dirty="0" smtClean="0">
                <a:solidFill>
                  <a:srgbClr val="C00000"/>
                </a:solidFill>
              </a:rPr>
              <a:t> I ovo mi </a:t>
            </a:r>
            <a:r>
              <a:rPr lang="en-US" sz="2000" dirty="0" err="1" smtClean="0">
                <a:solidFill>
                  <a:srgbClr val="C00000"/>
                </a:solidFill>
              </a:rPr>
              <a:t>palo</a:t>
            </a:r>
            <a:r>
              <a:rPr lang="en-US" sz="2000" dirty="0" smtClean="0">
                <a:solidFill>
                  <a:srgbClr val="C00000"/>
                </a:solidFill>
              </a:rPr>
              <a:t> na </a:t>
            </a:r>
            <a:r>
              <a:rPr lang="en-US" sz="2000" dirty="0" err="1" smtClean="0">
                <a:solidFill>
                  <a:srgbClr val="C00000"/>
                </a:solidFill>
              </a:rPr>
              <a:t>pamet</a:t>
            </a:r>
            <a:r>
              <a:rPr lang="en-US" sz="2000" dirty="0" smtClean="0">
                <a:solidFill>
                  <a:srgbClr val="C00000"/>
                </a:solidFill>
              </a:rPr>
              <a:t> al </a:t>
            </a:r>
            <a:r>
              <a:rPr lang="en-US" sz="2000" dirty="0" err="1" smtClean="0">
                <a:solidFill>
                  <a:srgbClr val="C00000"/>
                </a:solidFill>
              </a:rPr>
              <a:t>nzm</a:t>
            </a:r>
            <a:r>
              <a:rPr lang="en-US" sz="2000" dirty="0" smtClean="0">
                <a:solidFill>
                  <a:srgbClr val="C00000"/>
                </a:solidFill>
              </a:rPr>
              <a:t> dal da </a:t>
            </a:r>
            <a:r>
              <a:rPr lang="en-US" sz="2000" dirty="0" err="1" smtClean="0">
                <a:solidFill>
                  <a:srgbClr val="C00000"/>
                </a:solidFill>
              </a:rPr>
              <a:t>stavljamo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samo</a:t>
            </a:r>
            <a:r>
              <a:rPr lang="en-US" sz="2000" dirty="0" smtClean="0">
                <a:solidFill>
                  <a:srgbClr val="C00000"/>
                </a:solidFill>
              </a:rPr>
              <a:t> da </a:t>
            </a:r>
            <a:r>
              <a:rPr lang="en-US" sz="2000" dirty="0" err="1" smtClean="0">
                <a:solidFill>
                  <a:srgbClr val="C00000"/>
                </a:solidFill>
              </a:rPr>
              <a:t>stavimo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 “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>
                <a:solidFill>
                  <a:srgbClr val="C00000"/>
                </a:solidFill>
              </a:rPr>
              <a:t>hank you for your attention”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369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Structure of RASD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200" y="630539"/>
            <a:ext cx="8229600" cy="5750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structure of the document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Give a basic overview about the system to be developed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Glossary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</a:t>
            </a:r>
            <a:r>
              <a:rPr lang="en-US" sz="2400" dirty="0" smtClean="0"/>
              <a:t>description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1800" dirty="0" smtClean="0"/>
              <a:t>- Give a list of stakeholders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user characteristics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Lists the actors in the system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 of goals, assumptions and constraints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Describes the domain of the problem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</a:t>
            </a:r>
            <a:r>
              <a:rPr lang="en-US" sz="2400" dirty="0" smtClean="0"/>
              <a:t>Requirements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Mockups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	- Scenarios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Use cases and sequence diagrams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Class diagram and </a:t>
            </a:r>
            <a:r>
              <a:rPr lang="en-US" sz="1800" dirty="0" smtClean="0"/>
              <a:t>State Chart diagrams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Non functional requirements</a:t>
            </a:r>
            <a:r>
              <a:rPr lang="en-US" sz="1200" dirty="0" smtClean="0"/>
              <a:t>		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Alloy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Worlds </a:t>
            </a:r>
            <a:r>
              <a:rPr lang="en-US" sz="1800" dirty="0"/>
              <a:t>generated by Alloy Analyzer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rove </a:t>
            </a:r>
            <a:r>
              <a:rPr lang="en-US" sz="1800" dirty="0">
                <a:solidFill>
                  <a:schemeClr val="tx1"/>
                </a:solidFill>
              </a:rPr>
              <a:t>the model's consistency </a:t>
            </a:r>
            <a:r>
              <a:rPr lang="en-US" sz="1800" dirty="0" err="1" smtClean="0">
                <a:solidFill>
                  <a:srgbClr val="FF0000"/>
                </a:solidFill>
              </a:rPr>
              <a:t>ili</a:t>
            </a:r>
            <a:r>
              <a:rPr lang="en-US" sz="1800" dirty="0" smtClean="0">
                <a:solidFill>
                  <a:srgbClr val="FF0000"/>
                </a:solidFill>
              </a:rPr>
              <a:t> Code of alloy model?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3525" indent="-263525"/>
            <a:r>
              <a:rPr lang="en-US" sz="2400" dirty="0"/>
              <a:t>Stakeholders: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Company</a:t>
            </a:r>
          </a:p>
          <a:p>
            <a:pPr>
              <a:buNone/>
            </a:pPr>
            <a:r>
              <a:rPr lang="en-US" sz="1600" dirty="0" smtClean="0"/>
              <a:t>	- provided </a:t>
            </a:r>
            <a:r>
              <a:rPr lang="en-US" sz="1600" dirty="0"/>
              <a:t>project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expect </a:t>
            </a:r>
            <a:r>
              <a:rPr lang="en-US" sz="1600" dirty="0"/>
              <a:t>it to be delivered in a way that satisfies given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respecting </a:t>
            </a:r>
            <a:r>
              <a:rPr lang="en-US" sz="1600" dirty="0"/>
              <a:t>the set deadlines and budget </a:t>
            </a:r>
            <a:endParaRPr lang="en-US" sz="12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Developer group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</a:t>
            </a:r>
          </a:p>
          <a:p>
            <a:pPr marL="339725" lvl="3"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- person </a:t>
            </a:r>
            <a:r>
              <a:rPr lang="en-US" sz="1600" dirty="0"/>
              <a:t>working for the company that ordered the software product</a:t>
            </a:r>
            <a:endParaRPr lang="en-US" sz="12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Passenger</a:t>
            </a:r>
          </a:p>
          <a:p>
            <a:pPr marL="339725" lvl="3">
              <a:buNone/>
            </a:pPr>
            <a:r>
              <a:rPr lang="en-US" dirty="0" smtClean="0"/>
              <a:t>	</a:t>
            </a:r>
            <a:r>
              <a:rPr lang="en-US" sz="1600" dirty="0"/>
              <a:t>- person who need a ride to specific location</a:t>
            </a:r>
            <a:endParaRPr lang="en-US" dirty="0" smtClean="0"/>
          </a:p>
          <a:p>
            <a:pPr marL="263525" indent="-263525">
              <a:tabLst>
                <a:tab pos="0" algn="l"/>
              </a:tabLst>
            </a:pPr>
            <a:r>
              <a:rPr lang="en-US" sz="2400" dirty="0" smtClean="0"/>
              <a:t>Actors</a:t>
            </a:r>
            <a:r>
              <a:rPr lang="en-US" sz="2400" dirty="0"/>
              <a:t>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Guest </a:t>
            </a:r>
            <a:r>
              <a:rPr lang="en-US" sz="1600" dirty="0" smtClean="0"/>
              <a:t>-</a:t>
            </a:r>
            <a:r>
              <a:rPr lang="en-US" sz="1800" dirty="0" smtClean="0"/>
              <a:t> </a:t>
            </a:r>
            <a:r>
              <a:rPr lang="en-US" sz="1600" dirty="0"/>
              <a:t>person accessing a system that has either never registered of hasn't logged in yet</a:t>
            </a:r>
            <a:endParaRPr lang="en-US" sz="16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</a:t>
            </a:r>
            <a:r>
              <a:rPr lang="en-US" sz="1600" dirty="0"/>
              <a:t>- person already registered and logged into the system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 </a:t>
            </a:r>
            <a:r>
              <a:rPr lang="en-US" sz="1600" dirty="0" smtClean="0"/>
              <a:t>- same as User, but can access to all features offered by the driver application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Admin </a:t>
            </a:r>
            <a:r>
              <a:rPr lang="en-US" sz="1600" dirty="0"/>
              <a:t>- person responsible for handling </a:t>
            </a:r>
            <a:r>
              <a:rPr lang="en-US" sz="1600" dirty="0" smtClean="0"/>
              <a:t>reports, can ban users or driver from system</a:t>
            </a:r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 descr="C:\Users\Milica\Desktop\023-taxi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3" y="5589240"/>
            <a:ext cx="917258" cy="9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80728"/>
            <a:ext cx="1062211" cy="14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/>
            <a:r>
              <a:rPr lang="en-US" sz="2400" dirty="0"/>
              <a:t>Goals: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[G1] registering new user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[G2] login to existing user’s account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[G3] managing user's profile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[G4] requesting a taxi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[G5] reserving a taxi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[G6] canceling a ride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[G7] checking taxi availability around user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[G8] reporting a problem caused by passenger or taxi driver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[G9] confirming/declining a ride(taxi driver)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/>
              <a:t>Domain </a:t>
            </a:r>
            <a:r>
              <a:rPr lang="en-US" sz="2400" dirty="0" smtClean="0"/>
              <a:t>properties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000" dirty="0" smtClean="0"/>
              <a:t>these </a:t>
            </a:r>
            <a:r>
              <a:rPr lang="en-US" sz="2000" dirty="0"/>
              <a:t>conditions hold in the analyzed world: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passenger needs a ride to specific location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details of the ride provided by the passenger are accurate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money </a:t>
            </a:r>
            <a:r>
              <a:rPr lang="en-US" dirty="0"/>
              <a:t>exchange between the passenger and the taxi driver is made independently from the </a:t>
            </a:r>
            <a:r>
              <a:rPr lang="en-US" dirty="0" err="1"/>
              <a:t>myTaxiService</a:t>
            </a:r>
            <a:r>
              <a:rPr lang="en-US" dirty="0"/>
              <a:t> system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distinction </a:t>
            </a:r>
            <a:r>
              <a:rPr lang="en-US" dirty="0"/>
              <a:t>between the zones are clearly defined </a:t>
            </a:r>
          </a:p>
        </p:txBody>
      </p:sp>
      <p:pic>
        <p:nvPicPr>
          <p:cNvPr id="3074" name="Picture 2" descr="C:\Users\Milica\Desktop\Globe-Australia-ske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07419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lica\Desktop\madrid-mental-map-blo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0" y="3446364"/>
            <a:ext cx="3205827" cy="22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4319972" y="3932895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2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 smtClean="0"/>
              <a:t>Constraints</a:t>
            </a:r>
          </a:p>
          <a:p>
            <a:pPr marL="649288" lvl="8" indent="-285750">
              <a:buFontTx/>
              <a:buChar char="-"/>
            </a:pPr>
            <a:r>
              <a:rPr lang="en-US" sz="1600" b="1" dirty="0" smtClean="0"/>
              <a:t>Regulatory </a:t>
            </a:r>
            <a:r>
              <a:rPr lang="en-US" sz="1600" b="1" dirty="0"/>
              <a:t>policies </a:t>
            </a:r>
            <a:r>
              <a:rPr lang="en-US" sz="1600" dirty="0" smtClean="0"/>
              <a:t>- will not </a:t>
            </a:r>
            <a:r>
              <a:rPr lang="en-US" sz="1600" dirty="0"/>
              <a:t>take advantage of users personal information and will respect the </a:t>
            </a:r>
            <a:r>
              <a:rPr lang="en-US" sz="1600" i="1" u="sng" dirty="0"/>
              <a:t>privacy policy </a:t>
            </a:r>
            <a:endParaRPr lang="en-US" sz="1600" i="1" u="sng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Hardware </a:t>
            </a:r>
            <a:r>
              <a:rPr lang="en-US" sz="1600" b="1" dirty="0" smtClean="0"/>
              <a:t>limitation</a:t>
            </a:r>
            <a:r>
              <a:rPr lang="en-US" sz="1600" dirty="0" smtClean="0"/>
              <a:t> - </a:t>
            </a:r>
            <a:r>
              <a:rPr lang="en-US" sz="1600" dirty="0"/>
              <a:t>access to </a:t>
            </a:r>
            <a:r>
              <a:rPr lang="en-US" sz="1600" i="1" u="sng" dirty="0"/>
              <a:t>Internet</a:t>
            </a:r>
            <a:r>
              <a:rPr lang="en-US" sz="1600" i="1" dirty="0"/>
              <a:t> </a:t>
            </a:r>
            <a:r>
              <a:rPr lang="en-US" sz="1600" dirty="0"/>
              <a:t>and own a device with a web browser and </a:t>
            </a:r>
            <a:r>
              <a:rPr lang="en-US" sz="1600" i="1" u="sng" dirty="0"/>
              <a:t>GPS </a:t>
            </a:r>
            <a:r>
              <a:rPr lang="en-US" sz="1600" i="1" u="sng" dirty="0" smtClean="0"/>
              <a:t>service</a:t>
            </a:r>
            <a:endParaRPr lang="en-US" sz="1600" i="1" u="sng" dirty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Interfaces to other applications </a:t>
            </a:r>
            <a:r>
              <a:rPr lang="en-US" sz="1600" dirty="0" smtClean="0"/>
              <a:t>- </a:t>
            </a:r>
            <a:r>
              <a:rPr lang="en-US" sz="1600" dirty="0"/>
              <a:t>Google Maps </a:t>
            </a:r>
            <a:r>
              <a:rPr lang="en-US" sz="1600" dirty="0" smtClean="0"/>
              <a:t>API, </a:t>
            </a:r>
            <a:r>
              <a:rPr lang="en-US" sz="1600" dirty="0"/>
              <a:t>Google Places API </a:t>
            </a:r>
            <a:r>
              <a:rPr lang="en-US" sz="1600" dirty="0" smtClean="0"/>
              <a:t>and </a:t>
            </a:r>
            <a:r>
              <a:rPr lang="en-US" sz="1600" dirty="0"/>
              <a:t>email service in order to make authentication </a:t>
            </a:r>
            <a:endParaRPr lang="en-US" sz="1600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Parallel </a:t>
            </a:r>
            <a:r>
              <a:rPr lang="en-US" sz="1600" b="1" dirty="0" smtClean="0"/>
              <a:t>operation</a:t>
            </a:r>
            <a:r>
              <a:rPr lang="en-US" sz="1600" dirty="0" smtClean="0"/>
              <a:t> - </a:t>
            </a:r>
            <a:r>
              <a:rPr lang="en-US" sz="1600" dirty="0"/>
              <a:t>support parallel access to the applications database in a </a:t>
            </a:r>
            <a:r>
              <a:rPr lang="en-US" sz="1600" i="1" u="sng" dirty="0" smtClean="0"/>
              <a:t>transparent </a:t>
            </a:r>
            <a:r>
              <a:rPr lang="en-US" sz="1600" i="1" u="sng" dirty="0"/>
              <a:t>way </a:t>
            </a:r>
            <a:endParaRPr lang="en-US" sz="1600" i="1" u="sng" dirty="0" smtClean="0"/>
          </a:p>
          <a:p>
            <a:pPr marL="22225" lvl="8" indent="341313">
              <a:buFont typeface="Arial" panose="020B0604020202020204" pitchFamily="34" charset="0"/>
              <a:buChar char="•"/>
            </a:pPr>
            <a:r>
              <a:rPr lang="en-US" sz="2400" dirty="0" smtClean="0"/>
              <a:t>Assumptions</a:t>
            </a:r>
          </a:p>
          <a:p>
            <a:pPr marL="646113" lvl="8" indent="-285750">
              <a:buFont typeface="Arial" panose="020B0604020202020204" pitchFamily="34" charset="0"/>
              <a:buChar char="-"/>
              <a:tabLst>
                <a:tab pos="363538" algn="l"/>
              </a:tabLst>
            </a:pPr>
            <a:r>
              <a:rPr lang="en-US" sz="1600" dirty="0" smtClean="0"/>
              <a:t>user </a:t>
            </a:r>
            <a:r>
              <a:rPr lang="en-US" sz="1600" dirty="0"/>
              <a:t>have only </a:t>
            </a:r>
            <a:r>
              <a:rPr lang="en-US" sz="1600" i="1" u="sng" dirty="0"/>
              <a:t>one account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user provides </a:t>
            </a:r>
            <a:r>
              <a:rPr lang="en-US" sz="1600" i="1" u="sng" dirty="0"/>
              <a:t>accurate information</a:t>
            </a:r>
          </a:p>
          <a:p>
            <a:pPr marL="363538" lvl="8">
              <a:buNone/>
            </a:pPr>
            <a:r>
              <a:rPr lang="en-US" sz="1600" dirty="0" smtClean="0"/>
              <a:t>-    if </a:t>
            </a:r>
            <a:r>
              <a:rPr lang="en-US" sz="1600" dirty="0"/>
              <a:t>users location is not available, the application will show a screen with an option of </a:t>
            </a:r>
            <a:r>
              <a:rPr lang="en-US" sz="1600" i="1" u="sng" dirty="0"/>
              <a:t>typing your current address</a:t>
            </a:r>
          </a:p>
          <a:p>
            <a:pPr marL="363538" lvl="8">
              <a:buNone/>
            </a:pPr>
            <a:r>
              <a:rPr lang="en-US" sz="1600" dirty="0" smtClean="0"/>
              <a:t>-    we </a:t>
            </a:r>
            <a:r>
              <a:rPr lang="en-US" sz="1600" dirty="0"/>
              <a:t>assume that Google Maps service will </a:t>
            </a:r>
            <a:r>
              <a:rPr lang="en-US" sz="1600" i="1" u="sng" dirty="0"/>
              <a:t>calculate location </a:t>
            </a:r>
            <a:r>
              <a:rPr lang="en-US" sz="1600" i="1" u="sng" dirty="0" smtClean="0"/>
              <a:t>accurately</a:t>
            </a:r>
            <a:endParaRPr lang="en-US" sz="1600" i="1" u="sng" dirty="0"/>
          </a:p>
          <a:p>
            <a:pPr marL="363538" lvl="8">
              <a:buNone/>
            </a:pPr>
            <a:r>
              <a:rPr lang="en-US" sz="1600" dirty="0" smtClean="0"/>
              <a:t>-    taxi </a:t>
            </a:r>
            <a:r>
              <a:rPr lang="en-US" sz="1600" dirty="0"/>
              <a:t>driver will </a:t>
            </a:r>
            <a:r>
              <a:rPr lang="en-US" sz="1600" i="1" u="sng" dirty="0"/>
              <a:t>respect the ETA</a:t>
            </a:r>
            <a:r>
              <a:rPr lang="en-US" sz="1600" dirty="0"/>
              <a:t>, otherwise they could be banned from the system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if a taxi driver has an unexpected issue, the user will be automatically notified by the system and a new vehicle will be assigned to him with new ETA</a:t>
            </a:r>
          </a:p>
        </p:txBody>
      </p:sp>
    </p:spTree>
    <p:extLst>
      <p:ext uri="{BB962C8B-B14F-4D97-AF65-F5344CB8AC3E}">
        <p14:creationId xmlns:p14="http://schemas.microsoft.com/office/powerpoint/2010/main" val="1098739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981824" y="66459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World and the machine</a:t>
            </a:r>
            <a:br>
              <a:rPr lang="en-US" sz="1400" dirty="0"/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6" name="Picture 2" descr="D:\FAX\SW2\SW2015\world machi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7968"/>
            <a:ext cx="66294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7437495" y="1378472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6900" y="1272123"/>
            <a:ext cx="3257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Ce </a:t>
            </a:r>
            <a:r>
              <a:rPr lang="en-US" sz="2000" dirty="0" err="1" smtClean="0">
                <a:solidFill>
                  <a:srgbClr val="C00000"/>
                </a:solidFill>
              </a:rPr>
              <a:t>Vidimo</a:t>
            </a:r>
            <a:r>
              <a:rPr lang="en-US" sz="2000" dirty="0" smtClean="0">
                <a:solidFill>
                  <a:srgbClr val="C00000"/>
                </a:solidFill>
              </a:rPr>
              <a:t> ! </a:t>
            </a:r>
            <a:r>
              <a:rPr lang="en-US" sz="2000" dirty="0" err="1" smtClean="0">
                <a:solidFill>
                  <a:srgbClr val="C00000"/>
                </a:solidFill>
              </a:rPr>
              <a:t>Moze</a:t>
            </a:r>
            <a:r>
              <a:rPr lang="en-US" sz="2000" dirty="0" smtClean="0">
                <a:solidFill>
                  <a:srgbClr val="C00000"/>
                </a:solidFill>
              </a:rPr>
              <a:t> a i ne </a:t>
            </a:r>
            <a:r>
              <a:rPr lang="en-US" sz="2000" dirty="0" err="1" smtClean="0">
                <a:solidFill>
                  <a:srgbClr val="C00000"/>
                </a:solidFill>
              </a:rPr>
              <a:t>mora</a:t>
            </a:r>
            <a:r>
              <a:rPr lang="en-US" sz="2000" dirty="0" smtClean="0">
                <a:solidFill>
                  <a:srgbClr val="C00000"/>
                </a:solidFill>
              </a:rPr>
              <a:t> bit!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18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-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051" name="Picture 3" descr="D:\FAX\SW2\SW2015\Mockups\1 Guest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57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X\SW2\SW2015\Mockups\2 Sign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072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X\SW2\SW2015\Mockups\3 Sign 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01" y="1006063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1067" y="549966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page 	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9301" y="5526902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4442" y="5499668"/>
            <a:ext cx="765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</a:t>
            </a:r>
            <a:r>
              <a:rPr lang="en-US" dirty="0"/>
              <a:t>	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35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807</Words>
  <Application>Microsoft Office PowerPoint</Application>
  <PresentationFormat>On-screen Show (4:3)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Wingdings</vt:lpstr>
      <vt:lpstr>Custom Theme</vt:lpstr>
      <vt:lpstr>Custom Theme</vt:lpstr>
      <vt:lpstr>RASD</vt:lpstr>
      <vt:lpstr>myTaxiService software application</vt:lpstr>
      <vt:lpstr>Structure of RASD</vt:lpstr>
      <vt:lpstr>Overall description</vt:lpstr>
      <vt:lpstr>Overall description</vt:lpstr>
      <vt:lpstr>Overall description</vt:lpstr>
      <vt:lpstr>Overall description</vt:lpstr>
      <vt:lpstr>Specific Requirements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Use cases</vt:lpstr>
      <vt:lpstr>Specific requirements - Use cases</vt:lpstr>
      <vt:lpstr>Specific requirements - Use cases</vt:lpstr>
      <vt:lpstr>Specific requirements - Use cases</vt:lpstr>
      <vt:lpstr>Specific requirements - Use cases</vt:lpstr>
      <vt:lpstr>Specific requirements – Sequence diagrams</vt:lpstr>
      <vt:lpstr>Specific requirements – Sequence diagrams</vt:lpstr>
      <vt:lpstr>Specific requirements – Sequence diagrams</vt:lpstr>
      <vt:lpstr>Specific requirements – Class diagram</vt:lpstr>
      <vt:lpstr>Specific requirements – State Chart diagrams</vt:lpstr>
      <vt:lpstr>Specific requirements – State Chart diagrams</vt:lpstr>
      <vt:lpstr>Specific requirements – Non functional requirements</vt:lpstr>
      <vt:lpstr>Alloy- World generated by Alloy analyzer </vt:lpstr>
      <vt:lpstr>Alloy- Prove the model’s consistency </vt:lpstr>
      <vt:lpstr>Future possible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cp:lastModifiedBy>Pavle Vidanovic</cp:lastModifiedBy>
  <cp:revision>37</cp:revision>
  <dcterms:modified xsi:type="dcterms:W3CDTF">2015-11-09T13:29:00Z</dcterms:modified>
</cp:coreProperties>
</file>