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6" r:id="rId3"/>
    <p:sldId id="257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6" r:id="rId20"/>
    <p:sldId id="275" r:id="rId21"/>
    <p:sldId id="274" r:id="rId22"/>
    <p:sldId id="271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6" d="100"/>
          <a:sy n="76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047382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6034499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 smtClean="0">
                <a:solidFill>
                  <a:srgbClr val="003366"/>
                </a:solidFill>
              </a:rPr>
              <a:t>RASD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Jovanovic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Milica</a:t>
            </a:r>
            <a:r>
              <a:rPr lang="en-US" sz="2400" dirty="0" smtClean="0">
                <a:solidFill>
                  <a:srgbClr val="003366"/>
                </a:solidFill>
              </a:rPr>
              <a:t> 835953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3366"/>
                </a:solidFill>
              </a:rPr>
              <a:t>Vidanovic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err="1" smtClean="0">
                <a:solidFill>
                  <a:srgbClr val="003366"/>
                </a:solidFill>
              </a:rPr>
              <a:t>Pavle</a:t>
            </a:r>
            <a:r>
              <a:rPr lang="en-US" sz="2400" dirty="0" smtClean="0">
                <a:solidFill>
                  <a:srgbClr val="003366"/>
                </a:solidFill>
              </a:rPr>
              <a:t> 854472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ctrTitle" idx="2"/>
          </p:nvPr>
        </p:nvSpPr>
        <p:spPr>
          <a:xfrm>
            <a:off x="17940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4907" y="48027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Software Engineering 2 – A.Y. 2014/2015 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339" y="1008318"/>
            <a:ext cx="5688632" cy="49136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Driver application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185359" y="740031"/>
            <a:ext cx="3537020" cy="509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</a:t>
            </a:r>
            <a:r>
              <a:rPr lang="en-US" sz="3000" dirty="0" smtClean="0">
                <a:solidFill>
                  <a:srgbClr val="003366"/>
                </a:solidFill>
              </a:rPr>
              <a:t>requirements</a:t>
            </a:r>
            <a:r>
              <a:rPr lang="en-US" sz="2800" dirty="0">
                <a:solidFill>
                  <a:srgbClr val="003366"/>
                </a:solidFill>
              </a:rPr>
              <a:t> -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074" name="Picture 2" descr="D:\FAX\SW2\SW2015\Mockups\4 Home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51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AX\SW2\SW2015\Mockups\7 HomeDriv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496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FAX\SW2\SW2015\Mockups\8 Popu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5" y="1080326"/>
            <a:ext cx="226693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97813" y="5921996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Home page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51621" y="5921996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 Home page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302" y="5921995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up message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4099" name="Picture 3" descr="D:\FAX\SW2\SW2015\Mockups\5 Requ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FAX\SW2\SW2015\Mockups\6 Reservati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36712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86984" y="607439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Request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9058" y="6074393"/>
            <a:ext cx="2542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Passenger </a:t>
            </a:r>
            <a:r>
              <a:rPr lang="en-US" dirty="0"/>
              <a:t>Reservation page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5123" name="Picture 3" descr="D:\FAX\SW2\SW2015\Mockups\11 Notification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FAX\SW2\SW2015\Mockups\12 Reservation detail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048" y="908720"/>
            <a:ext cx="2644752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65595" y="607366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 page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7818" y="607366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 details </a:t>
            </a: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6146" name="Picture 2" descr="D:\FAX\SW2\SW2015\Mockups\Web Mockups\14 Admin list report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912764"/>
            <a:ext cx="5968866" cy="51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5728652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 list reports page 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6516216" y="2826524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4344" y="2695222"/>
            <a:ext cx="1666901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Show details action brings Admin to Report details page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5927257"/>
            <a:ext cx="222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report details page </a:t>
            </a:r>
            <a:endParaRPr lang="en-US" dirty="0"/>
          </a:p>
        </p:txBody>
      </p:sp>
      <p:pic>
        <p:nvPicPr>
          <p:cNvPr id="7170" name="Picture 2" descr="D:\FAX\SW2\SW2015\Mockups\Web Mockups\15 Admin report details pa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58657"/>
            <a:ext cx="6146769" cy="527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6200000">
            <a:off x="2278693" y="2473910"/>
            <a:ext cx="504056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1996" y="2496037"/>
            <a:ext cx="1664812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Information about the user that made the repot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8992821">
            <a:off x="7350616" y="2921300"/>
            <a:ext cx="504056" cy="1112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50894" y="4221088"/>
            <a:ext cx="1664812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Bans reported user from the system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</a:t>
            </a:r>
            <a:r>
              <a:rPr lang="en-US" sz="3000" dirty="0" smtClean="0">
                <a:solidFill>
                  <a:srgbClr val="003366"/>
                </a:solidFill>
              </a:rPr>
              <a:t>requirements - </a:t>
            </a:r>
            <a:r>
              <a:rPr lang="en-US" sz="3000" dirty="0">
                <a:solidFill>
                  <a:srgbClr val="003366"/>
                </a:solidFill>
              </a:rPr>
              <a:t>Use </a:t>
            </a:r>
            <a:r>
              <a:rPr lang="en-US" sz="3000" dirty="0" smtClean="0">
                <a:solidFill>
                  <a:srgbClr val="003366"/>
                </a:solidFill>
              </a:rPr>
              <a:t>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8" y="1052736"/>
            <a:ext cx="8042464" cy="44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16835" y="5589240"/>
            <a:ext cx="171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65057"/>
            <a:ext cx="9143998" cy="490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0" y="980728"/>
            <a:ext cx="50673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237" y="2771428"/>
            <a:ext cx="66008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3331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93" y="961922"/>
            <a:ext cx="5476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66294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637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Specific requirements - Use cases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350" y="980728"/>
            <a:ext cx="791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1" y="990189"/>
            <a:ext cx="6892050" cy="338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545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66"/>
                </a:solidFill>
              </a:rPr>
              <a:t>myTaxiService</a:t>
            </a:r>
            <a:r>
              <a:rPr lang="en-US" sz="3000" dirty="0" smtClean="0">
                <a:solidFill>
                  <a:srgbClr val="003366"/>
                </a:solidFill>
              </a:rPr>
              <a:t> software application</a:t>
            </a:r>
            <a:endParaRPr sz="3000" dirty="0">
              <a:solidFill>
                <a:srgbClr val="003366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766050"/>
            <a:ext cx="8229600" cy="532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/>
              <a:t>an application similar to Uber, which makes the process of assigning an available taxi vehicle to possible passengers </a:t>
            </a:r>
            <a:endParaRPr lang="en-US" sz="2400" dirty="0" smtClean="0"/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2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C:\Users\Milica\Desktop\881017364304704761KUbUM83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8" y="2348879"/>
            <a:ext cx="3598783" cy="30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44" y="1628800"/>
            <a:ext cx="1216025" cy="169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3940846">
            <a:off x="4522060" y="182726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33590" y="2376984"/>
            <a:ext cx="2016224" cy="1889770"/>
          </a:xfrm>
          <a:prstGeom prst="ellipse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Milica\Desktop\023-taxi_0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516" y="3789040"/>
            <a:ext cx="2184127" cy="218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/>
          <p:cNvSpPr/>
          <p:nvPr/>
        </p:nvSpPr>
        <p:spPr>
          <a:xfrm rot="7481024">
            <a:off x="4319972" y="3827190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Milica\Desktop\moto_morrison_sketch_00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69" y="1775351"/>
            <a:ext cx="1641509" cy="119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ilica\Desktop\rough-sketch-mobile-phone-hand-drawn-54386437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74" y="4160560"/>
            <a:ext cx="1564898" cy="16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59558" y="5656825"/>
            <a:ext cx="200493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21425908">
            <a:off x="7639383" y="3079046"/>
            <a:ext cx="421346" cy="902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4462" y="3928493"/>
            <a:ext cx="3658476" cy="204467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48329" y="1624801"/>
            <a:ext cx="3158785" cy="185781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</a:t>
            </a:r>
            <a:r>
              <a:rPr lang="en-US" sz="3000" dirty="0" smtClean="0">
                <a:solidFill>
                  <a:srgbClr val="003366"/>
                </a:solidFill>
              </a:rPr>
              <a:t>requirements – Class diagram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7" y="811225"/>
            <a:ext cx="7540088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458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</a:t>
            </a:r>
            <a:r>
              <a:rPr lang="en-US" sz="2800" dirty="0" smtClean="0">
                <a:solidFill>
                  <a:srgbClr val="003366"/>
                </a:solidFill>
              </a:rPr>
              <a:t>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040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</a:t>
            </a:r>
            <a:r>
              <a:rPr lang="en-US" sz="2800" dirty="0" smtClean="0">
                <a:solidFill>
                  <a:srgbClr val="003366"/>
                </a:solidFill>
              </a:rPr>
              <a:t>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378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</a:t>
            </a:r>
            <a:r>
              <a:rPr lang="en-US" sz="2800" dirty="0" smtClean="0">
                <a:solidFill>
                  <a:srgbClr val="003366"/>
                </a:solidFill>
              </a:rPr>
              <a:t>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99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91549" y="131950"/>
            <a:ext cx="8452451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500" dirty="0" smtClean="0">
                <a:solidFill>
                  <a:srgbClr val="003366"/>
                </a:solidFill>
              </a:rPr>
              <a:t>Specific </a:t>
            </a:r>
            <a:r>
              <a:rPr lang="en-US" sz="2500" dirty="0" smtClean="0">
                <a:solidFill>
                  <a:srgbClr val="003366"/>
                </a:solidFill>
              </a:rPr>
              <a:t>requirements – Non functional requirements</a:t>
            </a:r>
            <a:endParaRPr sz="25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75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Alloy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1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 smtClean="0">
                <a:solidFill>
                  <a:srgbClr val="003366"/>
                </a:solidFill>
              </a:rPr>
              <a:t>Specific </a:t>
            </a:r>
            <a:r>
              <a:rPr lang="en-US" sz="2800" dirty="0" smtClean="0">
                <a:solidFill>
                  <a:srgbClr val="003366"/>
                </a:solidFill>
              </a:rPr>
              <a:t>requirements – Sequence diagrams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277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2800" dirty="0">
                <a:solidFill>
                  <a:srgbClr val="003366"/>
                </a:solidFill>
              </a:rPr>
              <a:t>Alloy</a:t>
            </a:r>
            <a:endParaRPr sz="28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076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Structure of RASD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200" y="630539"/>
            <a:ext cx="8229600" cy="57507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structure of the document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Give a basic overview about the system to be developed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Glossary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</a:t>
            </a:r>
            <a:r>
              <a:rPr lang="en-US" sz="2400" dirty="0" smtClean="0"/>
              <a:t>description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1800" dirty="0" smtClean="0"/>
              <a:t>- Give a list of stakeholders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 the user characteristics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Lists the actors in the system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List of goals, assumptions and constraints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smtClean="0"/>
              <a:t>- Describes the domain of the problem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</a:t>
            </a:r>
            <a:r>
              <a:rPr lang="en-US" sz="2400" dirty="0" smtClean="0"/>
              <a:t>Requirements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Mockups of the software to be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Scenarios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Use cases and sequence diagrams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Class diagram and Activity flow diagram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Non functional requirements</a:t>
            </a:r>
            <a:r>
              <a:rPr lang="en-US" sz="1200" dirty="0" smtClean="0"/>
              <a:t>		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Alloy</a:t>
            </a:r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Worlds </a:t>
            </a:r>
            <a:r>
              <a:rPr lang="en-US" sz="1800" dirty="0"/>
              <a:t>generated by Alloy Analyzer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/>
              <a:t>	</a:t>
            </a:r>
            <a:r>
              <a:rPr lang="en-US" sz="1800" dirty="0" smtClean="0"/>
              <a:t>- </a:t>
            </a:r>
            <a:r>
              <a:rPr lang="en-US" sz="1800" dirty="0"/>
              <a:t>P</a:t>
            </a:r>
            <a:r>
              <a:rPr lang="en-US" sz="1800" dirty="0" smtClean="0"/>
              <a:t>rove </a:t>
            </a:r>
            <a:r>
              <a:rPr lang="en-US" sz="1800" dirty="0"/>
              <a:t>the model's consistency </a:t>
            </a:r>
          </a:p>
          <a:p>
            <a:pPr>
              <a:buNone/>
            </a:pPr>
            <a:endParaRPr sz="22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 smtClean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0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63525" indent="-263525"/>
            <a:r>
              <a:rPr lang="en-US" sz="2400" dirty="0"/>
              <a:t>Stakeholders: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Company</a:t>
            </a:r>
          </a:p>
          <a:p>
            <a:pPr>
              <a:buNone/>
            </a:pPr>
            <a:r>
              <a:rPr lang="en-US" sz="1600" dirty="0" smtClean="0"/>
              <a:t>	- provided </a:t>
            </a:r>
            <a:r>
              <a:rPr lang="en-US" sz="1600" dirty="0"/>
              <a:t>project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expect </a:t>
            </a:r>
            <a:r>
              <a:rPr lang="en-US" sz="1600" dirty="0"/>
              <a:t>it to be delivered in a way that satisfies given </a:t>
            </a:r>
            <a:r>
              <a:rPr lang="en-US" sz="1600" dirty="0" smtClean="0"/>
              <a:t>specification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- respecting </a:t>
            </a:r>
            <a:r>
              <a:rPr lang="en-US" sz="1600" dirty="0"/>
              <a:t>the set deadlines and budget </a:t>
            </a:r>
            <a:endParaRPr lang="en-US" sz="12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Developer group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</a:t>
            </a:r>
          </a:p>
          <a:p>
            <a:pPr marL="339725" lvl="3">
              <a:buNone/>
            </a:pPr>
            <a:r>
              <a:rPr lang="en-US" sz="1200" dirty="0" smtClean="0"/>
              <a:t>	</a:t>
            </a:r>
            <a:r>
              <a:rPr lang="en-US" sz="1600" dirty="0" smtClean="0"/>
              <a:t>- person </a:t>
            </a:r>
            <a:r>
              <a:rPr lang="en-US" sz="1600" dirty="0"/>
              <a:t>working for the company that ordered the software product</a:t>
            </a:r>
            <a:endParaRPr lang="en-US" sz="12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Passenger</a:t>
            </a:r>
          </a:p>
          <a:p>
            <a:pPr marL="339725" lvl="3">
              <a:buNone/>
            </a:pPr>
            <a:r>
              <a:rPr lang="en-US" dirty="0" smtClean="0"/>
              <a:t>	</a:t>
            </a:r>
            <a:r>
              <a:rPr lang="en-US" sz="1600" dirty="0"/>
              <a:t>- person who need a ride to specific location</a:t>
            </a:r>
            <a:endParaRPr lang="en-US" dirty="0" smtClean="0"/>
          </a:p>
          <a:p>
            <a:pPr marL="263525" indent="-263525">
              <a:tabLst>
                <a:tab pos="0" algn="l"/>
              </a:tabLst>
            </a:pPr>
            <a:r>
              <a:rPr lang="en-US" sz="2400" dirty="0" smtClean="0"/>
              <a:t>Actors</a:t>
            </a:r>
            <a:r>
              <a:rPr lang="en-US" sz="2400" dirty="0"/>
              <a:t>: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Guest </a:t>
            </a:r>
            <a:r>
              <a:rPr lang="en-US" sz="1600" dirty="0" smtClean="0"/>
              <a:t>-</a:t>
            </a:r>
            <a:r>
              <a:rPr lang="en-US" sz="1800" dirty="0" smtClean="0"/>
              <a:t> </a:t>
            </a:r>
            <a:r>
              <a:rPr lang="en-US" sz="1600" dirty="0"/>
              <a:t>person accessing a system that has either never registered of hasn't logged in yet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User </a:t>
            </a:r>
            <a:r>
              <a:rPr lang="en-US" sz="1600" dirty="0"/>
              <a:t>- person already registered and logged into the system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Taxi </a:t>
            </a:r>
            <a:r>
              <a:rPr lang="en-US" sz="1800" dirty="0" smtClean="0"/>
              <a:t>driver </a:t>
            </a:r>
            <a:r>
              <a:rPr lang="en-US" sz="1600" dirty="0" smtClean="0"/>
              <a:t>- same as User, but can access to all features offered by the driver application</a:t>
            </a:r>
            <a:endParaRPr lang="en-US" sz="1800" dirty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Admin </a:t>
            </a:r>
            <a:r>
              <a:rPr lang="en-US" sz="1600" dirty="0"/>
              <a:t>- person responsible for handling </a:t>
            </a:r>
            <a:r>
              <a:rPr lang="en-US" sz="1600" dirty="0" smtClean="0"/>
              <a:t>reports, can ban users or driver from system</a:t>
            </a:r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 descr="C:\Users\Milica\Desktop\023-taxi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3" y="5589240"/>
            <a:ext cx="917258" cy="91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lica\Desktop\cartoon-man-00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80728"/>
            <a:ext cx="1062211" cy="147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/>
            <a:r>
              <a:rPr lang="en-US" sz="2400" dirty="0"/>
              <a:t>Goals: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[G1] registering new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[G2] login to existing user’s account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[G3] managing user's profile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[G4] requesting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[G5] reserving a taxi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[G6] canceling a ride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[G7] checking taxi availability around user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[G8] reporting a problem caused by passenger or taxi driver </a:t>
            </a:r>
          </a:p>
          <a:p>
            <a:pPr marL="53657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[G9] confirming/declining a ride(taxi driver)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74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/>
              <a:t>Domain </a:t>
            </a:r>
            <a:r>
              <a:rPr lang="en-US" sz="2400" dirty="0" smtClean="0"/>
              <a:t>properties</a:t>
            </a:r>
            <a:r>
              <a:rPr lang="en-US" sz="2400" dirty="0"/>
              <a:t> </a:t>
            </a:r>
            <a:r>
              <a:rPr lang="en-US" sz="2400" dirty="0" smtClean="0"/>
              <a:t>- </a:t>
            </a:r>
            <a:r>
              <a:rPr lang="en-US" sz="2000" dirty="0" smtClean="0"/>
              <a:t>these </a:t>
            </a:r>
            <a:r>
              <a:rPr lang="en-US" sz="2000" dirty="0"/>
              <a:t>conditions hold in the analyzed world: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passenger needs a ride to specific location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details of the ride provided by the passenger are accurate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money </a:t>
            </a:r>
            <a:r>
              <a:rPr lang="en-US" dirty="0"/>
              <a:t>exchange between the passenger and the taxi driver is made independently from the </a:t>
            </a:r>
            <a:r>
              <a:rPr lang="en-US" dirty="0" err="1"/>
              <a:t>myTaxiService</a:t>
            </a:r>
            <a:r>
              <a:rPr lang="en-US" dirty="0"/>
              <a:t> system </a:t>
            </a:r>
          </a:p>
          <a:p>
            <a:pPr marL="647700" lvl="8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distinction </a:t>
            </a:r>
            <a:r>
              <a:rPr lang="en-US" dirty="0"/>
              <a:t>between the zones are clearly defined </a:t>
            </a:r>
          </a:p>
        </p:txBody>
      </p:sp>
      <p:pic>
        <p:nvPicPr>
          <p:cNvPr id="3074" name="Picture 2" descr="C:\Users\Milica\Desktop\Globe-Australia-sketch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07419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lica\Desktop\madrid-mental-map-b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0" y="3446364"/>
            <a:ext cx="3205827" cy="22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5400000">
            <a:off x="4319972" y="3932895"/>
            <a:ext cx="50405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2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3366"/>
                </a:solidFill>
              </a:rPr>
              <a:t>Overall description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sp>
        <p:nvSpPr>
          <p:cNvPr id="11" name="Shape 34"/>
          <p:cNvSpPr txBox="1">
            <a:spLocks noGrp="1"/>
          </p:cNvSpPr>
          <p:nvPr>
            <p:ph type="body" idx="1"/>
          </p:nvPr>
        </p:nvSpPr>
        <p:spPr>
          <a:xfrm>
            <a:off x="457198" y="836712"/>
            <a:ext cx="8579297" cy="56166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363538">
              <a:lnSpc>
                <a:spcPct val="150000"/>
              </a:lnSpc>
            </a:pPr>
            <a:r>
              <a:rPr lang="en-US" sz="2400" dirty="0" smtClean="0"/>
              <a:t>Constraints</a:t>
            </a:r>
          </a:p>
          <a:p>
            <a:pPr marL="649288" lvl="8" indent="-285750">
              <a:buFontTx/>
              <a:buChar char="-"/>
            </a:pPr>
            <a:r>
              <a:rPr lang="en-US" sz="1600" b="1" dirty="0" smtClean="0"/>
              <a:t>Regulatory </a:t>
            </a:r>
            <a:r>
              <a:rPr lang="en-US" sz="1600" b="1" dirty="0"/>
              <a:t>policies </a:t>
            </a:r>
            <a:r>
              <a:rPr lang="en-US" sz="1600" dirty="0" smtClean="0"/>
              <a:t>- will not </a:t>
            </a:r>
            <a:r>
              <a:rPr lang="en-US" sz="1600" dirty="0"/>
              <a:t>take advantage of users personal information and will respect the </a:t>
            </a:r>
            <a:r>
              <a:rPr lang="en-US" sz="1600" i="1" u="sng" dirty="0"/>
              <a:t>privacy policy </a:t>
            </a:r>
            <a:endParaRPr lang="en-US" sz="1600" i="1" u="sng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Hardware </a:t>
            </a:r>
            <a:r>
              <a:rPr lang="en-US" sz="1600" b="1" dirty="0" smtClean="0"/>
              <a:t>limitation</a:t>
            </a:r>
            <a:r>
              <a:rPr lang="en-US" sz="1600" dirty="0" smtClean="0"/>
              <a:t> - </a:t>
            </a:r>
            <a:r>
              <a:rPr lang="en-US" sz="1600" dirty="0"/>
              <a:t>access to </a:t>
            </a:r>
            <a:r>
              <a:rPr lang="en-US" sz="1600" i="1" u="sng" dirty="0"/>
              <a:t>Internet</a:t>
            </a:r>
            <a:r>
              <a:rPr lang="en-US" sz="1600" i="1" dirty="0"/>
              <a:t> </a:t>
            </a:r>
            <a:r>
              <a:rPr lang="en-US" sz="1600" dirty="0"/>
              <a:t>and own a device with a web browser and </a:t>
            </a:r>
            <a:r>
              <a:rPr lang="en-US" sz="1600" i="1" u="sng" dirty="0"/>
              <a:t>GPS </a:t>
            </a:r>
            <a:r>
              <a:rPr lang="en-US" sz="1600" i="1" u="sng" dirty="0" smtClean="0"/>
              <a:t>service</a:t>
            </a:r>
            <a:endParaRPr lang="en-US" sz="1600" i="1" u="sng" dirty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Interfaces to other applications </a:t>
            </a:r>
            <a:r>
              <a:rPr lang="en-US" sz="1600" dirty="0" smtClean="0"/>
              <a:t>- </a:t>
            </a:r>
            <a:r>
              <a:rPr lang="en-US" sz="1600" dirty="0"/>
              <a:t>Google Maps </a:t>
            </a:r>
            <a:r>
              <a:rPr lang="en-US" sz="1600" dirty="0" smtClean="0"/>
              <a:t>API, </a:t>
            </a:r>
            <a:r>
              <a:rPr lang="en-US" sz="1600" dirty="0"/>
              <a:t>Google Places API </a:t>
            </a:r>
            <a:r>
              <a:rPr lang="en-US" sz="1600" dirty="0" smtClean="0"/>
              <a:t>and </a:t>
            </a:r>
            <a:r>
              <a:rPr lang="en-US" sz="1600" dirty="0"/>
              <a:t>email service in order to make authentication </a:t>
            </a:r>
            <a:endParaRPr lang="en-US" sz="1600" dirty="0" smtClean="0"/>
          </a:p>
          <a:p>
            <a:pPr marL="649288" lvl="8" indent="-285750">
              <a:buFontTx/>
              <a:buChar char="-"/>
            </a:pPr>
            <a:r>
              <a:rPr lang="en-US" sz="1600" b="1" dirty="0"/>
              <a:t>Parallel </a:t>
            </a:r>
            <a:r>
              <a:rPr lang="en-US" sz="1600" b="1" dirty="0" smtClean="0"/>
              <a:t>operation</a:t>
            </a:r>
            <a:r>
              <a:rPr lang="en-US" sz="1600" dirty="0" smtClean="0"/>
              <a:t> - </a:t>
            </a:r>
            <a:r>
              <a:rPr lang="en-US" sz="1600" dirty="0"/>
              <a:t>support parallel access to the applications database in a </a:t>
            </a:r>
            <a:r>
              <a:rPr lang="en-US" sz="1600" i="1" u="sng" dirty="0" smtClean="0"/>
              <a:t>transparent </a:t>
            </a:r>
            <a:r>
              <a:rPr lang="en-US" sz="1600" i="1" u="sng" dirty="0"/>
              <a:t>way </a:t>
            </a:r>
            <a:endParaRPr lang="en-US" sz="1600" i="1" u="sng" dirty="0" smtClean="0"/>
          </a:p>
          <a:p>
            <a:pPr marL="22225" lvl="8" indent="341313">
              <a:buFont typeface="Arial" panose="020B0604020202020204" pitchFamily="34" charset="0"/>
              <a:buChar char="•"/>
            </a:pPr>
            <a:r>
              <a:rPr lang="en-US" sz="2400" dirty="0" smtClean="0"/>
              <a:t>Assumptions</a:t>
            </a:r>
          </a:p>
          <a:p>
            <a:pPr marL="646113" lvl="8" indent="-285750">
              <a:buFont typeface="Arial" panose="020B0604020202020204" pitchFamily="34" charset="0"/>
              <a:buChar char="-"/>
              <a:tabLst>
                <a:tab pos="363538" algn="l"/>
              </a:tabLst>
            </a:pPr>
            <a:r>
              <a:rPr lang="en-US" sz="1600" dirty="0" smtClean="0"/>
              <a:t>user </a:t>
            </a:r>
            <a:r>
              <a:rPr lang="en-US" sz="1600" dirty="0"/>
              <a:t>have only </a:t>
            </a:r>
            <a:r>
              <a:rPr lang="en-US" sz="1600" i="1" u="sng" dirty="0"/>
              <a:t>one account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user provides </a:t>
            </a:r>
            <a:r>
              <a:rPr lang="en-US" sz="1600" i="1" u="sng" dirty="0"/>
              <a:t>accurate information</a:t>
            </a:r>
          </a:p>
          <a:p>
            <a:pPr marL="363538" lvl="8">
              <a:buNone/>
            </a:pPr>
            <a:r>
              <a:rPr lang="en-US" sz="1600" dirty="0" smtClean="0"/>
              <a:t>-    if </a:t>
            </a:r>
            <a:r>
              <a:rPr lang="en-US" sz="1600" dirty="0"/>
              <a:t>users location is not available, the application will show a screen with an option of </a:t>
            </a:r>
            <a:r>
              <a:rPr lang="en-US" sz="1600" i="1" u="sng" dirty="0"/>
              <a:t>typing your current address</a:t>
            </a:r>
          </a:p>
          <a:p>
            <a:pPr marL="363538" lvl="8">
              <a:buNone/>
            </a:pPr>
            <a:r>
              <a:rPr lang="en-US" sz="1600" dirty="0" smtClean="0"/>
              <a:t>-    we </a:t>
            </a:r>
            <a:r>
              <a:rPr lang="en-US" sz="1600" dirty="0"/>
              <a:t>assume that Google Maps service will </a:t>
            </a:r>
            <a:r>
              <a:rPr lang="en-US" sz="1600" i="1" u="sng" dirty="0"/>
              <a:t>calculate location </a:t>
            </a:r>
            <a:r>
              <a:rPr lang="en-US" sz="1600" i="1" u="sng" dirty="0" smtClean="0"/>
              <a:t>accurately</a:t>
            </a:r>
            <a:endParaRPr lang="en-US" sz="1600" i="1" u="sng" dirty="0"/>
          </a:p>
          <a:p>
            <a:pPr marL="363538" lvl="8">
              <a:buNone/>
            </a:pPr>
            <a:r>
              <a:rPr lang="en-US" sz="1600" dirty="0" smtClean="0"/>
              <a:t>-    taxi </a:t>
            </a:r>
            <a:r>
              <a:rPr lang="en-US" sz="1600" dirty="0"/>
              <a:t>driver will </a:t>
            </a:r>
            <a:r>
              <a:rPr lang="en-US" sz="1600" i="1" u="sng" dirty="0"/>
              <a:t>respect the ETA</a:t>
            </a:r>
            <a:r>
              <a:rPr lang="en-US" sz="1600" dirty="0"/>
              <a:t>, otherwise they could be banned from the system</a:t>
            </a:r>
          </a:p>
          <a:p>
            <a:pPr marL="363538" lvl="8">
              <a:buNone/>
            </a:pPr>
            <a:r>
              <a:rPr lang="en-US" sz="1600" dirty="0" smtClean="0"/>
              <a:t>-    </a:t>
            </a:r>
            <a:r>
              <a:rPr lang="en-US" sz="1600" dirty="0"/>
              <a:t>if a taxi driver has an unexpected issue, the user will be automatically notified by the system and a new vehicle will be assigned to him with new ETA</a:t>
            </a:r>
          </a:p>
        </p:txBody>
      </p:sp>
    </p:spTree>
    <p:extLst>
      <p:ext uri="{BB962C8B-B14F-4D97-AF65-F5344CB8AC3E}">
        <p14:creationId xmlns:p14="http://schemas.microsoft.com/office/powerpoint/2010/main" val="10987398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Requirements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1026" name="Picture 2" descr="D:\FAX\SW2\SW2015\world machi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968"/>
            <a:ext cx="66294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105273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World and the machine</a:t>
            </a:r>
            <a:endParaRPr lang="en-US" dirty="0"/>
          </a:p>
        </p:txBody>
      </p:sp>
      <p:sp>
        <p:nvSpPr>
          <p:cNvPr id="3" name="Action Button: Help 2">
            <a:hlinkClick r:id="" action="ppaction://noaction" highlightClick="1"/>
          </p:cNvPr>
          <p:cNvSpPr/>
          <p:nvPr/>
        </p:nvSpPr>
        <p:spPr>
          <a:xfrm>
            <a:off x="7437495" y="1378472"/>
            <a:ext cx="1042416" cy="1042416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35896" y="1591903"/>
            <a:ext cx="3257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DA STAVIM OVO ILI NE?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18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003366"/>
                </a:solidFill>
              </a:rPr>
              <a:t>Specific </a:t>
            </a:r>
            <a:r>
              <a:rPr lang="en-US" sz="3000" dirty="0" smtClean="0">
                <a:solidFill>
                  <a:srgbClr val="003366"/>
                </a:solidFill>
              </a:rPr>
              <a:t>requirements -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Mockups</a:t>
            </a:r>
            <a:endParaRPr sz="3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Shape 37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ctrTitle" idx="4294967295"/>
          </p:nvPr>
        </p:nvSpPr>
        <p:spPr>
          <a:xfrm>
            <a:off x="2196425" y="653100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endParaRPr sz="1300">
              <a:solidFill>
                <a:srgbClr val="003366"/>
              </a:solidFill>
            </a:endParaRPr>
          </a:p>
        </p:txBody>
      </p:sp>
      <p:pic>
        <p:nvPicPr>
          <p:cNvPr id="2051" name="Picture 3" descr="D:\FAX\SW2\SW2015\Mockups\1 Guest scree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57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FAX\SW2\SW2015\Mockups\2 SignU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980728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FAX\SW2\SW2015\Mockups\3 Sign I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01" y="1006063"/>
            <a:ext cx="2266931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1067" y="5499668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 page 	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9301" y="5526902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Up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44442" y="5499668"/>
            <a:ext cx="765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In</a:t>
            </a:r>
            <a:r>
              <a:rPr lang="en-US" dirty="0"/>
              <a:t>	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350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575</Words>
  <Application>Microsoft Office PowerPoint</Application>
  <PresentationFormat>On-screen Show (4:3)</PresentationFormat>
  <Paragraphs>141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Custom Theme</vt:lpstr>
      <vt:lpstr>Custom Theme</vt:lpstr>
      <vt:lpstr>RASD</vt:lpstr>
      <vt:lpstr>myTaxiService software application</vt:lpstr>
      <vt:lpstr>Structure of RASD</vt:lpstr>
      <vt:lpstr>Overall description</vt:lpstr>
      <vt:lpstr>Overall description</vt:lpstr>
      <vt:lpstr>Overall description</vt:lpstr>
      <vt:lpstr>Overall description</vt:lpstr>
      <vt:lpstr>Specific Requirements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Mockups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- Use cases</vt:lpstr>
      <vt:lpstr>Specific requirements – Class diagram</vt:lpstr>
      <vt:lpstr>Specific requirements – Sequence diagrams</vt:lpstr>
      <vt:lpstr>Specific requirements – Sequence diagrams</vt:lpstr>
      <vt:lpstr>Specific requirements – Sequence diagrams</vt:lpstr>
      <vt:lpstr>Specific requirements – Non functional requirements</vt:lpstr>
      <vt:lpstr>Alloy</vt:lpstr>
      <vt:lpstr>Specific requirements – Sequence diagrams</vt:lpstr>
      <vt:lpstr>Alloy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</dc:title>
  <cp:lastModifiedBy>Milica</cp:lastModifiedBy>
  <cp:revision>15</cp:revision>
  <dcterms:modified xsi:type="dcterms:W3CDTF">2015-11-08T15:17:43Z</dcterms:modified>
</cp:coreProperties>
</file>