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1" r:id="rId3"/>
    <p:sldId id="257" r:id="rId4"/>
    <p:sldId id="258" r:id="rId5"/>
    <p:sldId id="270" r:id="rId6"/>
    <p:sldId id="272" r:id="rId7"/>
    <p:sldId id="259" r:id="rId8"/>
    <p:sldId id="260" r:id="rId9"/>
    <p:sldId id="267" r:id="rId10"/>
    <p:sldId id="261" r:id="rId11"/>
    <p:sldId id="262" r:id="rId12"/>
    <p:sldId id="280" r:id="rId13"/>
    <p:sldId id="263" r:id="rId14"/>
    <p:sldId id="264" r:id="rId15"/>
    <p:sldId id="273" r:id="rId16"/>
    <p:sldId id="277" r:id="rId17"/>
    <p:sldId id="278" r:id="rId18"/>
    <p:sldId id="279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8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A5B85B-7F41-41C0-A08B-65D327CE0E29}" type="datetimeFigureOut">
              <a:rPr lang="en-US" smtClean="0"/>
              <a:t>25-Jun-22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C832-2B98-40AF-A496-5CD4340B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365" y="1380068"/>
            <a:ext cx="9294920" cy="2616199"/>
          </a:xfrm>
        </p:spPr>
        <p:txBody>
          <a:bodyPr/>
          <a:lstStyle/>
          <a:p>
            <a:r>
              <a:rPr lang="sr-Latn-R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Projekat za stručnu praksu</a:t>
            </a:r>
            <a:endParaRPr 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28112-A5FC-4C62-AA69-F6AEF8E48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Klasifikacija klijenata banke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D1854-4635-4C00-995E-D827E00410A2}"/>
              </a:ext>
            </a:extLst>
          </p:cNvPr>
          <p:cNvSpPr txBox="1"/>
          <p:nvPr/>
        </p:nvSpPr>
        <p:spPr>
          <a:xfrm>
            <a:off x="8836241" y="5477932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Praktikant: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Milica Anđelković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3.googleusercontent.com/A6dgwrCikABrCtbqQeiD1VeB0at-eXcezKzxVingjr9MIT4Asz7IAH13s_AR3IT7s5ZSEcdliNydKFL9Qu8KpxsnUkt_kDVZ8Ewc48acWYDfR3ZwXTbA9LwoJzetMqLEGaqBRsVrTU7jLl6akw">
            <a:extLst>
              <a:ext uri="{FF2B5EF4-FFF2-40B4-BE49-F238E27FC236}">
                <a16:creationId xmlns:a16="http://schemas.microsoft.com/office/drawing/2014/main" id="{3A89C61B-B409-4564-9E82-BE3A3249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148" y="86574"/>
            <a:ext cx="6631619" cy="22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9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4F4E-C8A9-49DA-9CA9-A504A83B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68908"/>
            <a:ext cx="10018713" cy="992080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Modeliranje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5EED-02F5-4A10-8875-5D361EE9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67666"/>
            <a:ext cx="10018713" cy="5681710"/>
          </a:xfrm>
        </p:spPr>
        <p:txBody>
          <a:bodyPr/>
          <a:lstStyle/>
          <a:p>
            <a:r>
              <a:rPr lang="sr-Latn-RS" dirty="0"/>
              <a:t>Logistička regresija (LogisticRegression)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Stablo odlučivanja (DecisionTree)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K – najbližih suseda (KNN)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3EE7B-EE87-470D-86CD-AA31D719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30" y="2631053"/>
            <a:ext cx="3861140" cy="163543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CD1B1-67CE-4D34-B099-7D4A1634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50" y="1066456"/>
            <a:ext cx="3349101" cy="1564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B2913-1C9B-47F0-B002-9D7E7D8BF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156" y="4466716"/>
            <a:ext cx="3703887" cy="228144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0848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EA7E-D107-4F96-9AA3-6EC5CF6B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434" y="295182"/>
            <a:ext cx="10018713" cy="894425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Evaluacija modela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D8E2E-BE3C-4389-AD40-DF342316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44" y="2509467"/>
            <a:ext cx="8587117" cy="20980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382043-F1A7-4BD2-AAD3-11F841CA8B21}"/>
              </a:ext>
            </a:extLst>
          </p:cNvPr>
          <p:cNvSpPr/>
          <p:nvPr/>
        </p:nvSpPr>
        <p:spPr>
          <a:xfrm>
            <a:off x="3986075" y="3395360"/>
            <a:ext cx="6383043" cy="3776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707A1-CAD3-429B-9A21-1E601ADE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60" y="3385722"/>
            <a:ext cx="6172939" cy="3472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1F2B5-4D89-4C7A-AB7F-8A0926D0DE1D}"/>
              </a:ext>
            </a:extLst>
          </p:cNvPr>
          <p:cNvSpPr txBox="1"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95DC7-AA53-436A-8ACE-070067AE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0"/>
            <a:ext cx="11833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8E73-CA7B-49FE-879C-931262A8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2056"/>
            <a:ext cx="10018713" cy="832282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Zaključci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86B4-30F1-47A6-9481-F3B0915B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5746"/>
            <a:ext cx="10018713" cy="3855868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Najbolji model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Lojalni klijenti                              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Varijabla „Posao“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2C813E2-73CB-41FE-BF56-37DA4608DD57}"/>
              </a:ext>
            </a:extLst>
          </p:cNvPr>
          <p:cNvSpPr/>
          <p:nvPr/>
        </p:nvSpPr>
        <p:spPr>
          <a:xfrm>
            <a:off x="3941680" y="2241547"/>
            <a:ext cx="16601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640440-A941-4D02-9B60-5413A9007DFF}"/>
              </a:ext>
            </a:extLst>
          </p:cNvPr>
          <p:cNvSpPr/>
          <p:nvPr/>
        </p:nvSpPr>
        <p:spPr>
          <a:xfrm>
            <a:off x="3941679" y="3200845"/>
            <a:ext cx="16601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45B33-AB92-4B60-AE21-0BD974EF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65" y="2629436"/>
            <a:ext cx="2191045" cy="113942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7A44E6-86BA-41E1-A4AD-D0C4C05E2403}"/>
              </a:ext>
            </a:extLst>
          </p:cNvPr>
          <p:cNvSpPr/>
          <p:nvPr/>
        </p:nvSpPr>
        <p:spPr>
          <a:xfrm>
            <a:off x="4113318" y="4788850"/>
            <a:ext cx="148848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25AA04-5BC3-4FD4-A30A-9FED5DC7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55" y="3923195"/>
            <a:ext cx="1488486" cy="148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9E20B-53F6-4177-9765-D5D4FA1FE4AA}"/>
              </a:ext>
            </a:extLst>
          </p:cNvPr>
          <p:cNvSpPr txBox="1"/>
          <p:nvPr/>
        </p:nvSpPr>
        <p:spPr>
          <a:xfrm>
            <a:off x="5845955" y="1964861"/>
            <a:ext cx="565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tačnost: 93,6882%, FP: 3,06%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625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BA4C-72DE-415E-9052-5F6CC620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967" y="266416"/>
            <a:ext cx="10018713" cy="6591584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Varijabla „Mesec“ 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Varijabla „Godine“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96EB3B5-1F5C-43FA-A6F6-38029D87F184}"/>
              </a:ext>
            </a:extLst>
          </p:cNvPr>
          <p:cNvSpPr/>
          <p:nvPr/>
        </p:nvSpPr>
        <p:spPr>
          <a:xfrm rot="19567260">
            <a:off x="4087886" y="1194043"/>
            <a:ext cx="960310" cy="75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5DA984D-96D9-44EC-8D43-4C3F08782F45}"/>
              </a:ext>
            </a:extLst>
          </p:cNvPr>
          <p:cNvSpPr/>
          <p:nvPr/>
        </p:nvSpPr>
        <p:spPr>
          <a:xfrm rot="720217">
            <a:off x="4159933" y="1686577"/>
            <a:ext cx="1003177" cy="88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93DC0-50D8-40BB-97A5-22395859A641}"/>
              </a:ext>
            </a:extLst>
          </p:cNvPr>
          <p:cNvSpPr txBox="1"/>
          <p:nvPr/>
        </p:nvSpPr>
        <p:spPr>
          <a:xfrm>
            <a:off x="5133823" y="726716"/>
            <a:ext cx="23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maj i avgust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762DC-AE7A-48D3-AAE9-7D2B8755C7B7}"/>
              </a:ext>
            </a:extLst>
          </p:cNvPr>
          <p:cNvSpPr txBox="1"/>
          <p:nvPr/>
        </p:nvSpPr>
        <p:spPr>
          <a:xfrm>
            <a:off x="5161375" y="1613857"/>
            <a:ext cx="413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septembar, oktobar, decembar, mart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26F8B-FFC0-46D0-92D8-FFBBECD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13" y="522966"/>
            <a:ext cx="912293" cy="892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E007C-8A24-4AE2-A135-D6AF1A77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368" y="1096048"/>
            <a:ext cx="2006575" cy="112368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6D43AA4-7984-498A-B7E3-68225E6EE711}"/>
              </a:ext>
            </a:extLst>
          </p:cNvPr>
          <p:cNvSpPr/>
          <p:nvPr/>
        </p:nvSpPr>
        <p:spPr>
          <a:xfrm>
            <a:off x="4280847" y="2878542"/>
            <a:ext cx="932155" cy="13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DA37A-3831-4B20-90CE-0E4340EB3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011" y="2430049"/>
            <a:ext cx="872929" cy="916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C00B1B-BDF9-4D84-8737-7F3FE5EA3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186" y="2465863"/>
            <a:ext cx="946658" cy="889532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4DB4DAA-4EEB-45BF-82BC-DF8904C84E3C}"/>
              </a:ext>
            </a:extLst>
          </p:cNvPr>
          <p:cNvSpPr/>
          <p:nvPr/>
        </p:nvSpPr>
        <p:spPr>
          <a:xfrm>
            <a:off x="6367815" y="2151798"/>
            <a:ext cx="1105269" cy="161602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5456B54-7670-4F45-95A9-B9327E9D9B48}"/>
              </a:ext>
            </a:extLst>
          </p:cNvPr>
          <p:cNvSpPr/>
          <p:nvPr/>
        </p:nvSpPr>
        <p:spPr>
          <a:xfrm>
            <a:off x="4381469" y="3972711"/>
            <a:ext cx="932155" cy="13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F80075D-E587-42CB-965E-B78C63A932FB}"/>
              </a:ext>
            </a:extLst>
          </p:cNvPr>
          <p:cNvSpPr/>
          <p:nvPr/>
        </p:nvSpPr>
        <p:spPr>
          <a:xfrm rot="5400000">
            <a:off x="4395038" y="4068258"/>
            <a:ext cx="916775" cy="932154"/>
          </a:xfrm>
          <a:prstGeom prst="bentUpArrow">
            <a:avLst>
              <a:gd name="adj1" fmla="val 7846"/>
              <a:gd name="adj2" fmla="val 1543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CF6A614-F85E-404C-95AC-55F425C52A56}"/>
              </a:ext>
            </a:extLst>
          </p:cNvPr>
          <p:cNvSpPr/>
          <p:nvPr/>
        </p:nvSpPr>
        <p:spPr>
          <a:xfrm rot="5400000">
            <a:off x="4488794" y="4808693"/>
            <a:ext cx="760890" cy="932155"/>
          </a:xfrm>
          <a:prstGeom prst="bentUpArrow">
            <a:avLst>
              <a:gd name="adj1" fmla="val 8287"/>
              <a:gd name="adj2" fmla="val 20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52D44328-EB41-488D-9AB9-FA87333A6F66}"/>
              </a:ext>
            </a:extLst>
          </p:cNvPr>
          <p:cNvSpPr/>
          <p:nvPr/>
        </p:nvSpPr>
        <p:spPr>
          <a:xfrm rot="5400000">
            <a:off x="4275228" y="5674109"/>
            <a:ext cx="1205940" cy="932153"/>
          </a:xfrm>
          <a:prstGeom prst="bentUpArrow">
            <a:avLst>
              <a:gd name="adj1" fmla="val 8287"/>
              <a:gd name="adj2" fmla="val 26905"/>
              <a:gd name="adj3" fmla="val 16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11C72-D69C-4B62-8FDB-35E647078607}"/>
              </a:ext>
            </a:extLst>
          </p:cNvPr>
          <p:cNvSpPr txBox="1"/>
          <p:nvPr/>
        </p:nvSpPr>
        <p:spPr>
          <a:xfrm>
            <a:off x="5394581" y="3828130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17 do 25 godina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3B89E-09A5-4CC7-8106-F009ACE1E773}"/>
              </a:ext>
            </a:extLst>
          </p:cNvPr>
          <p:cNvSpPr txBox="1"/>
          <p:nvPr/>
        </p:nvSpPr>
        <p:spPr>
          <a:xfrm>
            <a:off x="5394582" y="4593969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25 do 35 godina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86D67-B368-472D-9D2D-FFAC3D09D43A}"/>
              </a:ext>
            </a:extLst>
          </p:cNvPr>
          <p:cNvSpPr txBox="1"/>
          <p:nvPr/>
        </p:nvSpPr>
        <p:spPr>
          <a:xfrm>
            <a:off x="5466249" y="5338747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35 do 55 godina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526694-27BA-4E88-8456-DC91F7D0EDC0}"/>
              </a:ext>
            </a:extLst>
          </p:cNvPr>
          <p:cNvSpPr txBox="1"/>
          <p:nvPr/>
        </p:nvSpPr>
        <p:spPr>
          <a:xfrm>
            <a:off x="5471615" y="6291966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preko 60 godina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E8FAF7-B690-4C9D-A121-A774612EE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3677" y="4239164"/>
            <a:ext cx="747485" cy="606393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1ADBEE-E268-4953-ABBA-EB550A110986}"/>
              </a:ext>
            </a:extLst>
          </p:cNvPr>
          <p:cNvCxnSpPr>
            <a:cxnSpLocks/>
          </p:cNvCxnSpPr>
          <p:nvPr/>
        </p:nvCxnSpPr>
        <p:spPr>
          <a:xfrm>
            <a:off x="7370595" y="4778634"/>
            <a:ext cx="654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D117FFA-CB2F-46D5-9711-4731A1C93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934" y="3562208"/>
            <a:ext cx="614320" cy="6143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6730DC-D007-47CB-A91D-0795515759B3}"/>
              </a:ext>
            </a:extLst>
          </p:cNvPr>
          <p:cNvCxnSpPr>
            <a:cxnSpLocks/>
          </p:cNvCxnSpPr>
          <p:nvPr/>
        </p:nvCxnSpPr>
        <p:spPr>
          <a:xfrm>
            <a:off x="7359844" y="4012796"/>
            <a:ext cx="654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F2F5773-8807-4811-B9C8-87223CC19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3677" y="4894325"/>
            <a:ext cx="2743600" cy="9367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1CBAA26-DC46-46D8-B6BB-C9811301344C}"/>
              </a:ext>
            </a:extLst>
          </p:cNvPr>
          <p:cNvSpPr txBox="1"/>
          <p:nvPr/>
        </p:nvSpPr>
        <p:spPr>
          <a:xfrm>
            <a:off x="1399967" y="2767680"/>
            <a:ext cx="31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Varijabla „Kontakt“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0EB1BE0-2464-4428-94FF-DA61B40F72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5456" y="5968469"/>
            <a:ext cx="1309596" cy="75213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2E3E7B-EE86-4ECB-B9CF-4B0C29E7A947}"/>
              </a:ext>
            </a:extLst>
          </p:cNvPr>
          <p:cNvCxnSpPr>
            <a:cxnSpLocks/>
          </p:cNvCxnSpPr>
          <p:nvPr/>
        </p:nvCxnSpPr>
        <p:spPr>
          <a:xfrm>
            <a:off x="7422337" y="5537215"/>
            <a:ext cx="654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621102-9F0B-41BC-92ED-1F435B96F4C2}"/>
              </a:ext>
            </a:extLst>
          </p:cNvPr>
          <p:cNvCxnSpPr>
            <a:cxnSpLocks/>
          </p:cNvCxnSpPr>
          <p:nvPr/>
        </p:nvCxnSpPr>
        <p:spPr>
          <a:xfrm>
            <a:off x="7128769" y="6433812"/>
            <a:ext cx="965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0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_ZeZcpv_ldD-11YKGo8WwiacTTzKPiA_t9BijVt4YRJGTgSja0OKIdKGpggIhh0svEjIuvcdPStxi17dcrEMdkQHCnLLJ0SYeL0YDwf_BJhDcScs9-QK_toNvzY0ipFd7C223wJpACNrOl8cGg">
            <a:extLst>
              <a:ext uri="{FF2B5EF4-FFF2-40B4-BE49-F238E27FC236}">
                <a16:creationId xmlns:a16="http://schemas.microsoft.com/office/drawing/2014/main" id="{6F185643-9534-470D-B59B-7DADA34E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4" y="1748901"/>
            <a:ext cx="2788546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2F32F-D2BD-4584-9705-1CA0A8AF68E8}"/>
              </a:ext>
            </a:extLst>
          </p:cNvPr>
          <p:cNvSpPr txBox="1"/>
          <p:nvPr/>
        </p:nvSpPr>
        <p:spPr>
          <a:xfrm>
            <a:off x="4469934" y="348082"/>
            <a:ext cx="31546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Jane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 – student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6035-5392-4565-BC0F-B13CB91BA73F}"/>
              </a:ext>
            </a:extLst>
          </p:cNvPr>
          <p:cNvSpPr txBox="1"/>
          <p:nvPr/>
        </p:nvSpPr>
        <p:spPr>
          <a:xfrm>
            <a:off x="1837677" y="233482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student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nezaposlen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CA462-8DE4-43D1-BED1-AD8B70562BCB}"/>
              </a:ext>
            </a:extLst>
          </p:cNvPr>
          <p:cNvSpPr txBox="1"/>
          <p:nvPr/>
        </p:nvSpPr>
        <p:spPr>
          <a:xfrm>
            <a:off x="8357582" y="1352405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Obrazovanje: sekundarno ili tercijarno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4245B-B7FB-48CA-96B2-1C6087B1F442}"/>
              </a:ext>
            </a:extLst>
          </p:cNvPr>
          <p:cNvSpPr txBox="1"/>
          <p:nvPr/>
        </p:nvSpPr>
        <p:spPr>
          <a:xfrm>
            <a:off x="1837677" y="3676887"/>
            <a:ext cx="221596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Bračni status: single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F1B60-9F6D-49D0-BBFB-972B628DDA77}"/>
              </a:ext>
            </a:extLst>
          </p:cNvPr>
          <p:cNvSpPr txBox="1"/>
          <p:nvPr/>
        </p:nvSpPr>
        <p:spPr>
          <a:xfrm>
            <a:off x="8357582" y="2334826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Primanja: niska ili nestabilna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A169-3F17-46EF-B237-E05796468FC4}"/>
              </a:ext>
            </a:extLst>
          </p:cNvPr>
          <p:cNvSpPr txBox="1"/>
          <p:nvPr/>
        </p:nvSpPr>
        <p:spPr>
          <a:xfrm>
            <a:off x="8357582" y="3511118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Spremnost na štednju: niska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6F9E-1849-44D2-89B3-CE5DC9C8A229}"/>
              </a:ext>
            </a:extLst>
          </p:cNvPr>
          <p:cNvSpPr txBox="1"/>
          <p:nvPr/>
        </p:nvSpPr>
        <p:spPr>
          <a:xfrm>
            <a:off x="1837677" y="1352405"/>
            <a:ext cx="221596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Uzrast: 17-25 godina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2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_ZeZcpv_ldD-11YKGo8WwiacTTzKPiA_t9BijVt4YRJGTgSja0OKIdKGpggIhh0svEjIuvcdPStxi17dcrEMdkQHCnLLJ0SYeL0YDwf_BJhDcScs9-QK_toNvzY0ipFd7C223wJpACNrOl8cGg">
            <a:extLst>
              <a:ext uri="{FF2B5EF4-FFF2-40B4-BE49-F238E27FC236}">
                <a16:creationId xmlns:a16="http://schemas.microsoft.com/office/drawing/2014/main" id="{6F185643-9534-470D-B59B-7DADA34E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4" y="1748901"/>
            <a:ext cx="2788546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2F32F-D2BD-4584-9705-1CA0A8AF68E8}"/>
              </a:ext>
            </a:extLst>
          </p:cNvPr>
          <p:cNvSpPr txBox="1"/>
          <p:nvPr/>
        </p:nvSpPr>
        <p:spPr>
          <a:xfrm>
            <a:off x="4469934" y="348082"/>
            <a:ext cx="31546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Jane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 – target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6035-5392-4565-BC0F-B13CB91BA73F}"/>
              </a:ext>
            </a:extLst>
          </p:cNvPr>
          <p:cNvSpPr txBox="1"/>
          <p:nvPr/>
        </p:nvSpPr>
        <p:spPr>
          <a:xfrm>
            <a:off x="1837677" y="233482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visko plaćeni poslovi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CA462-8DE4-43D1-BED1-AD8B70562BCB}"/>
              </a:ext>
            </a:extLst>
          </p:cNvPr>
          <p:cNvSpPr txBox="1"/>
          <p:nvPr/>
        </p:nvSpPr>
        <p:spPr>
          <a:xfrm>
            <a:off x="8357582" y="1352405"/>
            <a:ext cx="26100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Obrazovanje: tercijarno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4245B-B7FB-48CA-96B2-1C6087B1F442}"/>
              </a:ext>
            </a:extLst>
          </p:cNvPr>
          <p:cNvSpPr txBox="1"/>
          <p:nvPr/>
        </p:nvSpPr>
        <p:spPr>
          <a:xfrm>
            <a:off x="1837677" y="367688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Bračni status: single ili u braku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F1B60-9F6D-49D0-BBFB-972B628DDA77}"/>
              </a:ext>
            </a:extLst>
          </p:cNvPr>
          <p:cNvSpPr txBox="1"/>
          <p:nvPr/>
        </p:nvSpPr>
        <p:spPr>
          <a:xfrm>
            <a:off x="8357582" y="2334826"/>
            <a:ext cx="26100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Primanja: visoka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A169-3F17-46EF-B237-E05796468FC4}"/>
              </a:ext>
            </a:extLst>
          </p:cNvPr>
          <p:cNvSpPr txBox="1"/>
          <p:nvPr/>
        </p:nvSpPr>
        <p:spPr>
          <a:xfrm>
            <a:off x="8357582" y="3511118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Spremnost na štednju: velika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6F9E-1849-44D2-89B3-CE5DC9C8A229}"/>
              </a:ext>
            </a:extLst>
          </p:cNvPr>
          <p:cNvSpPr txBox="1"/>
          <p:nvPr/>
        </p:nvSpPr>
        <p:spPr>
          <a:xfrm>
            <a:off x="1837677" y="1352405"/>
            <a:ext cx="221596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Uzrast: 25-35 godina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3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_ZeZcpv_ldD-11YKGo8WwiacTTzKPiA_t9BijVt4YRJGTgSja0OKIdKGpggIhh0svEjIuvcdPStxi17dcrEMdkQHCnLLJ0SYeL0YDwf_BJhDcScs9-QK_toNvzY0ipFd7C223wJpACNrOl8cGg">
            <a:extLst>
              <a:ext uri="{FF2B5EF4-FFF2-40B4-BE49-F238E27FC236}">
                <a16:creationId xmlns:a16="http://schemas.microsoft.com/office/drawing/2014/main" id="{6F185643-9534-470D-B59B-7DADA34E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4" y="1748901"/>
            <a:ext cx="2788546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2F32F-D2BD-4584-9705-1CA0A8AF68E8}"/>
              </a:ext>
            </a:extLst>
          </p:cNvPr>
          <p:cNvSpPr txBox="1"/>
          <p:nvPr/>
        </p:nvSpPr>
        <p:spPr>
          <a:xfrm>
            <a:off x="4469934" y="348082"/>
            <a:ext cx="328027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Jane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 – bluecollar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6035-5392-4565-BC0F-B13CB91BA73F}"/>
              </a:ext>
            </a:extLst>
          </p:cNvPr>
          <p:cNvSpPr txBox="1"/>
          <p:nvPr/>
        </p:nvSpPr>
        <p:spPr>
          <a:xfrm>
            <a:off x="1837677" y="233482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nisko plaćeni poslovi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CA462-8DE4-43D1-BED1-AD8B70562BCB}"/>
              </a:ext>
            </a:extLst>
          </p:cNvPr>
          <p:cNvSpPr txBox="1"/>
          <p:nvPr/>
        </p:nvSpPr>
        <p:spPr>
          <a:xfrm>
            <a:off x="8357582" y="1352405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Obrazovanje: primarno ili sekundarno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4245B-B7FB-48CA-96B2-1C6087B1F442}"/>
              </a:ext>
            </a:extLst>
          </p:cNvPr>
          <p:cNvSpPr txBox="1"/>
          <p:nvPr/>
        </p:nvSpPr>
        <p:spPr>
          <a:xfrm>
            <a:off x="1837677" y="367688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Bračni status: u braku ili razveden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F1B60-9F6D-49D0-BBFB-972B628DDA77}"/>
              </a:ext>
            </a:extLst>
          </p:cNvPr>
          <p:cNvSpPr txBox="1"/>
          <p:nvPr/>
        </p:nvSpPr>
        <p:spPr>
          <a:xfrm>
            <a:off x="8357582" y="2334826"/>
            <a:ext cx="26100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Primanja: niska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A169-3F17-46EF-B237-E05796468FC4}"/>
              </a:ext>
            </a:extLst>
          </p:cNvPr>
          <p:cNvSpPr txBox="1"/>
          <p:nvPr/>
        </p:nvSpPr>
        <p:spPr>
          <a:xfrm>
            <a:off x="8357582" y="3511118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Spremnost na štednju: niska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6F9E-1849-44D2-89B3-CE5DC9C8A229}"/>
              </a:ext>
            </a:extLst>
          </p:cNvPr>
          <p:cNvSpPr txBox="1"/>
          <p:nvPr/>
        </p:nvSpPr>
        <p:spPr>
          <a:xfrm>
            <a:off x="1837677" y="1352405"/>
            <a:ext cx="221596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Uzrast: 35-55 godina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9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_ZeZcpv_ldD-11YKGo8WwiacTTzKPiA_t9BijVt4YRJGTgSja0OKIdKGpggIhh0svEjIuvcdPStxi17dcrEMdkQHCnLLJ0SYeL0YDwf_BJhDcScs9-QK_toNvzY0ipFd7C223wJpACNrOl8cGg">
            <a:extLst>
              <a:ext uri="{FF2B5EF4-FFF2-40B4-BE49-F238E27FC236}">
                <a16:creationId xmlns:a16="http://schemas.microsoft.com/office/drawing/2014/main" id="{6F185643-9534-470D-B59B-7DADA34E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4" y="1748901"/>
            <a:ext cx="2788546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2F32F-D2BD-4584-9705-1CA0A8AF68E8}"/>
              </a:ext>
            </a:extLst>
          </p:cNvPr>
          <p:cNvSpPr txBox="1"/>
          <p:nvPr/>
        </p:nvSpPr>
        <p:spPr>
          <a:xfrm>
            <a:off x="4469934" y="348082"/>
            <a:ext cx="325363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Jane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 – penzioner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6035-5392-4565-BC0F-B13CB91BA73F}"/>
              </a:ext>
            </a:extLst>
          </p:cNvPr>
          <p:cNvSpPr txBox="1"/>
          <p:nvPr/>
        </p:nvSpPr>
        <p:spPr>
          <a:xfrm>
            <a:off x="1837677" y="2334827"/>
            <a:ext cx="221596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penzioner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CA462-8DE4-43D1-BED1-AD8B70562BCB}"/>
              </a:ext>
            </a:extLst>
          </p:cNvPr>
          <p:cNvSpPr txBox="1"/>
          <p:nvPr/>
        </p:nvSpPr>
        <p:spPr>
          <a:xfrm>
            <a:off x="8357582" y="1352405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Obrazovanje: pretežno primarno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4245B-B7FB-48CA-96B2-1C6087B1F442}"/>
              </a:ext>
            </a:extLst>
          </p:cNvPr>
          <p:cNvSpPr txBox="1"/>
          <p:nvPr/>
        </p:nvSpPr>
        <p:spPr>
          <a:xfrm>
            <a:off x="1837677" y="3676887"/>
            <a:ext cx="221596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Bračni status: u braku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F1B60-9F6D-49D0-BBFB-972B628DDA77}"/>
              </a:ext>
            </a:extLst>
          </p:cNvPr>
          <p:cNvSpPr txBox="1"/>
          <p:nvPr/>
        </p:nvSpPr>
        <p:spPr>
          <a:xfrm>
            <a:off x="8357582" y="2334826"/>
            <a:ext cx="26100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Primanja: niska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A169-3F17-46EF-B237-E05796468FC4}"/>
              </a:ext>
            </a:extLst>
          </p:cNvPr>
          <p:cNvSpPr txBox="1"/>
          <p:nvPr/>
        </p:nvSpPr>
        <p:spPr>
          <a:xfrm>
            <a:off x="8357582" y="3511118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Spremnost na štednju: visoka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6F9E-1849-44D2-89B3-CE5DC9C8A229}"/>
              </a:ext>
            </a:extLst>
          </p:cNvPr>
          <p:cNvSpPr txBox="1"/>
          <p:nvPr/>
        </p:nvSpPr>
        <p:spPr>
          <a:xfrm>
            <a:off x="1837677" y="1352405"/>
            <a:ext cx="221596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Uzrast: preko godina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4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6F3-CE4D-4BEC-A6D6-816A641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4162"/>
            <a:ext cx="10018713" cy="1098612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Preporuke za poboljšanje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5574-472E-493D-973D-A9CF3FDD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0743"/>
            <a:ext cx="10018713" cy="3740458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o visini stope na oročeni depozit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koje je vreme na koje se novac oročava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skupu nema dovoljno klijenata koji su svoj novac stavili na štednju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o stanju na tekućem računu svakog klijenta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frekvencija potrošnje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o posedovanju kreditne kartice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o upotrebi ebanking mobilne aplikacije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makroekonomski podaci o stabilnosti i poverenju u bankaski sektor</a:t>
            </a:r>
          </a:p>
        </p:txBody>
      </p:sp>
    </p:spTree>
    <p:extLst>
      <p:ext uri="{BB962C8B-B14F-4D97-AF65-F5344CB8AC3E}">
        <p14:creationId xmlns:p14="http://schemas.microsoft.com/office/powerpoint/2010/main" val="9841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FB2F-06C4-4BA7-BD96-0833EE3C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0957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23F-B00D-412F-A1E2-BC958496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Šta je problem?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Šta je uzrok problema?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koji način taj problem može biti otklonjen?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Koje su interesne grupe klijenata?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6A796-7F54-42ED-8841-667A9988942D}"/>
              </a:ext>
            </a:extLst>
          </p:cNvPr>
          <p:cNvSpPr txBox="1"/>
          <p:nvPr/>
        </p:nvSpPr>
        <p:spPr>
          <a:xfrm>
            <a:off x="2647025" y="887766"/>
            <a:ext cx="689794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sr-Latn-R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A708A-9C00-4EF0-8639-A964F7D9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81" y="1836336"/>
            <a:ext cx="1609725" cy="28479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2620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56B9-30C2-42EF-9E55-D810FB38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7503"/>
            <a:ext cx="10018713" cy="84115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Abstrakt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261E-8B6D-4783-AED2-BDA7455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058662"/>
            <a:ext cx="10018713" cy="4685190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Razumevanje poslovnog problema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Razumevanje podataka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Priprema podataka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Modeliranje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Evaluacija modela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Zaključci 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Preporuke za poboljšanje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8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5636-A348-4A81-A884-20BE05F4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066" y="126507"/>
            <a:ext cx="10018713" cy="974324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Razumevanje poslovnog problema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8FE6E-087D-4CA0-8E8C-1BD2879C66A2}"/>
              </a:ext>
            </a:extLst>
          </p:cNvPr>
          <p:cNvSpPr txBox="1"/>
          <p:nvPr/>
        </p:nvSpPr>
        <p:spPr>
          <a:xfrm>
            <a:off x="1819922" y="1828800"/>
            <a:ext cx="8256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Poslovni 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prihoda u portugalskoj banci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osnovni uzrok: klijenti ne oročavaju novac kod njih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rešenje: identifikovati interesne grupe među postojećim klijentima i usmeriti markentišku kampanju na njih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Cilj: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pomoći banci da identifikuje klijente koji bi oročili novac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pružanje uvida u strukturu klijenata banke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primenom tehnika mašinskog učenja predvideti da li će klijent da oroči novac u banci ili ne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4F259C-54A2-49D5-85D8-D6950E7B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80" y="1"/>
            <a:ext cx="10514120" cy="68580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Posmatrane varijable: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godine starosti klijenata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tip posla (admin., management, service, bluecollar, housemaid, student, retired, entrepreneur, self-employed, technician, unemployed i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bračni status klijenata (single, married, divorced,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obrazovanje klijenata (ba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.4y, basic.6y, basic.9y, highschool, professional course, university degree, illiterate, unknown)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 li klijent ima/imao problem u otplati kredita (no, yes,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da li je klijent korisnik hipotekarnog kredita (no, yes,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 li je klijent korisnik keš kredita (no, yes,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na koji način je klijent kontaktiran (cellular, telephone)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 kom mesecu je klijent kontaktiran (mar, apr, may, jun, jul, aug, sep, oct, nov, dec)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week 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kog dana u nedelji je klijent kontaktiran (mon, tue, wed, thu, fri)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koliko je dugo trajao poziv (ukoliko je odgovor 0s onda je y = „no“)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koliko puta je klijent bio kontaktiran tokom kampanje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Pdays 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koliko dana je prošlo od kada je klijent kontaktiran u prethodnoj kampanji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koliko puta je klijent bio kontaktiran tokom prethodne kampanje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kakav je bio ishod prethodne kampanje (success, faillure, nonexistent)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da li je klijent oročio novac (yes, no)</a:t>
            </a:r>
          </a:p>
        </p:txBody>
      </p:sp>
    </p:spTree>
    <p:extLst>
      <p:ext uri="{BB962C8B-B14F-4D97-AF65-F5344CB8AC3E}">
        <p14:creationId xmlns:p14="http://schemas.microsoft.com/office/powerpoint/2010/main" val="13702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BFBED-E6C6-41E0-BA2F-11B89A70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812" y="689085"/>
            <a:ext cx="4053763" cy="3022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3CC52B-B5DE-49D1-B6AC-CA72AC17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2" y="689085"/>
            <a:ext cx="4199302" cy="302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32D9C-B7C9-4151-943A-CAD85929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834" y="3860054"/>
            <a:ext cx="6035366" cy="290053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BCBFCD-6731-4A9E-BF62-7C9888DDD0C9}"/>
              </a:ext>
            </a:extLst>
          </p:cNvPr>
          <p:cNvSpPr txBox="1">
            <a:spLocks/>
          </p:cNvSpPr>
          <p:nvPr/>
        </p:nvSpPr>
        <p:spPr>
          <a:xfrm>
            <a:off x="1692670" y="1060"/>
            <a:ext cx="10018713" cy="9743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Razumevanje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9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548302-F74D-488F-B2F7-BCD05ACD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26" y="3429000"/>
            <a:ext cx="6874164" cy="3362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96AB7-A365-43C5-93F5-B1DB412C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34" y="217503"/>
            <a:ext cx="5459946" cy="301317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19D0F52-EDE8-4EE3-AC40-150C3BAA209F}"/>
              </a:ext>
            </a:extLst>
          </p:cNvPr>
          <p:cNvSpPr/>
          <p:nvPr/>
        </p:nvSpPr>
        <p:spPr>
          <a:xfrm>
            <a:off x="7987467" y="5742561"/>
            <a:ext cx="916836" cy="875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E1403-3343-476D-A585-C97BEBFCB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14" y="132650"/>
            <a:ext cx="3309642" cy="329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B7E3-F03C-4A44-8EDC-747E1BFC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29827"/>
            <a:ext cx="10018713" cy="636973"/>
          </a:xfrm>
        </p:spPr>
        <p:txBody>
          <a:bodyPr>
            <a:normAutofit fontScale="90000"/>
          </a:bodyPr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Priprema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ACFDB-E8FA-4E4F-9196-77BF8A0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95945-B198-46E0-9D1A-017DB2CB2E25}"/>
              </a:ext>
            </a:extLst>
          </p:cNvPr>
          <p:cNvSpPr txBox="1"/>
          <p:nvPr/>
        </p:nvSpPr>
        <p:spPr>
          <a:xfrm>
            <a:off x="1589103" y="1145219"/>
            <a:ext cx="9913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Priprema podataka je sprovedena kroz sledeće aktivnosti: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Čišćenje ekstremnih vrednosti (outlier-a)                             obrisano oko 18% uzorka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Izbačene varijable „pdays“, „poutcome“                              razlog: homogenost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 „previous“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kategorijskih varijabli                                            LabelEncoder i OrdinalEncoder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 zavisnosti između kategorijskih                              „housing“ i  „loan“ ne utiču na krajnji ishod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varijabli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Matrica korelacije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nebalansiranih podataka                                         SMOTE metoda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Skaliranje podataka                                                                StandardScaler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FE0DDC-9E47-4637-BFB2-75F6AF4738D5}"/>
              </a:ext>
            </a:extLst>
          </p:cNvPr>
          <p:cNvCxnSpPr/>
          <p:nvPr/>
        </p:nvCxnSpPr>
        <p:spPr>
          <a:xfrm>
            <a:off x="5912528" y="1899821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24632-9331-44D0-AD8C-616B552EC415}"/>
              </a:ext>
            </a:extLst>
          </p:cNvPr>
          <p:cNvCxnSpPr/>
          <p:nvPr/>
        </p:nvCxnSpPr>
        <p:spPr>
          <a:xfrm>
            <a:off x="5912528" y="3277340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BB55A6-F683-4C2D-8109-E42116D0D449}"/>
              </a:ext>
            </a:extLst>
          </p:cNvPr>
          <p:cNvCxnSpPr/>
          <p:nvPr/>
        </p:nvCxnSpPr>
        <p:spPr>
          <a:xfrm>
            <a:off x="5930283" y="3802602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08DF37-4B0A-4BFF-9777-9BCAAE518AD7}"/>
              </a:ext>
            </a:extLst>
          </p:cNvPr>
          <p:cNvCxnSpPr/>
          <p:nvPr/>
        </p:nvCxnSpPr>
        <p:spPr>
          <a:xfrm>
            <a:off x="5912528" y="2453196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21AA52-AEDA-4B2B-9832-E99F4B42D1BE}"/>
              </a:ext>
            </a:extLst>
          </p:cNvPr>
          <p:cNvCxnSpPr/>
          <p:nvPr/>
        </p:nvCxnSpPr>
        <p:spPr>
          <a:xfrm>
            <a:off x="5930283" y="5162366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3A826F-B6EA-4599-9BBE-D0C11C50327B}"/>
              </a:ext>
            </a:extLst>
          </p:cNvPr>
          <p:cNvCxnSpPr/>
          <p:nvPr/>
        </p:nvCxnSpPr>
        <p:spPr>
          <a:xfrm>
            <a:off x="5912528" y="5761609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7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10B68A-6405-4F8B-B6C8-B3B25CAB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4" y="560583"/>
            <a:ext cx="8220722" cy="6297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96484-9069-42D8-B1B3-1538661EB421}"/>
              </a:ext>
            </a:extLst>
          </p:cNvPr>
          <p:cNvSpPr txBox="1"/>
          <p:nvPr/>
        </p:nvSpPr>
        <p:spPr>
          <a:xfrm>
            <a:off x="2689934" y="150920"/>
            <a:ext cx="69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Matrica korelacije</a:t>
            </a:r>
            <a:endParaRPr 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63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598</TotalTime>
  <Words>775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Times New Roman</vt:lpstr>
      <vt:lpstr>Parallax</vt:lpstr>
      <vt:lpstr>Projekat za stručnu praksu</vt:lpstr>
      <vt:lpstr>Uvod</vt:lpstr>
      <vt:lpstr>Abstrakt</vt:lpstr>
      <vt:lpstr>1. Razumevanje poslovnog problema</vt:lpstr>
      <vt:lpstr>PowerPoint Presentation</vt:lpstr>
      <vt:lpstr>PowerPoint Presentation</vt:lpstr>
      <vt:lpstr>PowerPoint Presentation</vt:lpstr>
      <vt:lpstr>3. Priprema podataka</vt:lpstr>
      <vt:lpstr>PowerPoint Presentation</vt:lpstr>
      <vt:lpstr>4. Modeliranje</vt:lpstr>
      <vt:lpstr>5. Evaluacija modela</vt:lpstr>
      <vt:lpstr>PowerPoint Presentation</vt:lpstr>
      <vt:lpstr>6. Zaključci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Preporuke za poboljšanje predikcije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Milica Anđelković</dc:creator>
  <cp:lastModifiedBy>Milica Anđelković</cp:lastModifiedBy>
  <cp:revision>60</cp:revision>
  <dcterms:created xsi:type="dcterms:W3CDTF">2022-06-21T12:05:26Z</dcterms:created>
  <dcterms:modified xsi:type="dcterms:W3CDTF">2022-06-25T13:54:32Z</dcterms:modified>
</cp:coreProperties>
</file>