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81" r:id="rId24"/>
    <p:sldId id="277" r:id="rId25"/>
    <p:sldId id="278" r:id="rId26"/>
    <p:sldId id="279" r:id="rId27"/>
  </p:sldIdLst>
  <p:sldSz cx="9144000" cy="5143500" type="screen16x9"/>
  <p:notesSz cx="6858000" cy="9144000"/>
  <p:embeddedFontLs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98" autoAdjust="0"/>
  </p:normalViewPr>
  <p:slideViewPr>
    <p:cSldViewPr snapToGrid="0">
      <p:cViewPr varScale="1">
        <p:scale>
          <a:sx n="85" d="100"/>
          <a:sy n="85" d="100"/>
        </p:scale>
        <p:origin x="233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9576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59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3321e4c1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3321e4c1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10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3321e4c1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03321e4c1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3321e4c1c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3321e4c1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24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3321e4c1c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3321e4c1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26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3321e4c1c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03321e4c1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06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3321e4c1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3321e4c1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92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3321e4c1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03321e4c1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15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3321e4c1c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3321e4c1c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278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3321e4c1c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03321e4c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r" sz="1150" dirty="0">
                <a:solidFill>
                  <a:srgbClr val="D1D2D3"/>
                </a:solidFill>
                <a:highlight>
                  <a:srgbClr val="1A1D21"/>
                </a:highlight>
              </a:rPr>
              <a:t>kafka-topics.sh --create --bootstrap-server localhost:9092 --topic berlin-fcd</a:t>
            </a:r>
            <a:endParaRPr sz="1150" dirty="0">
              <a:solidFill>
                <a:srgbClr val="D1D2D3"/>
              </a:solidFill>
              <a:highlight>
                <a:srgbClr val="1A1D21"/>
              </a:highlight>
            </a:endParaRPr>
          </a:p>
          <a:p>
            <a:pPr marL="0" lvl="0" indent="0" algn="l" rtl="0">
              <a:spcBef>
                <a:spcPts val="0"/>
              </a:spcBef>
              <a:spcAft>
                <a:spcPts val="0"/>
              </a:spcAft>
              <a:buClr>
                <a:schemeClr val="dk1"/>
              </a:buClr>
              <a:buSzPts val="1100"/>
              <a:buFont typeface="Arial"/>
              <a:buNone/>
            </a:pPr>
            <a:r>
              <a:rPr lang="sr" sz="1150" dirty="0">
                <a:solidFill>
                  <a:srgbClr val="D1D2D3"/>
                </a:solidFill>
                <a:highlight>
                  <a:srgbClr val="1A1D21"/>
                </a:highlight>
              </a:rPr>
              <a:t>kafka-topics.sh --create --bootstrap-server localhost:9092 --topic berlin-emission</a:t>
            </a:r>
            <a:endParaRPr sz="1150" dirty="0">
              <a:solidFill>
                <a:srgbClr val="D1D2D3"/>
              </a:solidFill>
              <a:highlight>
                <a:srgbClr val="1A1D21"/>
              </a:highlight>
            </a:endParaRPr>
          </a:p>
          <a:p>
            <a:pPr marL="0" lvl="0" indent="0" algn="l" rtl="0">
              <a:spcBef>
                <a:spcPts val="0"/>
              </a:spcBef>
              <a:spcAft>
                <a:spcPts val="0"/>
              </a:spcAft>
              <a:buClr>
                <a:schemeClr val="dk1"/>
              </a:buClr>
              <a:buSzPts val="1100"/>
              <a:buFont typeface="Arial"/>
              <a:buNone/>
            </a:pPr>
            <a:r>
              <a:rPr lang="sr" sz="1150" dirty="0">
                <a:solidFill>
                  <a:srgbClr val="D1D2D3"/>
                </a:solidFill>
                <a:highlight>
                  <a:srgbClr val="1A1D21"/>
                </a:highlight>
              </a:rPr>
              <a:t>kafka-topics.sh --create --bootstrap-server localhost:9092 --topic berlin-pollution</a:t>
            </a:r>
            <a:endParaRPr sz="1150" dirty="0">
              <a:solidFill>
                <a:srgbClr val="D1D2D3"/>
              </a:solidFill>
              <a:highlight>
                <a:srgbClr val="1A1D21"/>
              </a:highlight>
            </a:endParaRPr>
          </a:p>
          <a:p>
            <a:pPr marL="0" lvl="0" indent="0" algn="l" rtl="0">
              <a:spcBef>
                <a:spcPts val="0"/>
              </a:spcBef>
              <a:spcAft>
                <a:spcPts val="0"/>
              </a:spcAft>
              <a:buNone/>
            </a:pPr>
            <a:r>
              <a:rPr lang="sr" sz="1150" dirty="0">
                <a:solidFill>
                  <a:srgbClr val="D1D2D3"/>
                </a:solidFill>
                <a:highlight>
                  <a:srgbClr val="1A1D21"/>
                </a:highlight>
              </a:rPr>
              <a:t>kafka-topics.sh --create --bootstrap-server localhost:9092 --topic </a:t>
            </a:r>
            <a:r>
              <a:rPr lang="sr" sz="1150" dirty="0" smtClean="0">
                <a:solidFill>
                  <a:srgbClr val="D1D2D3"/>
                </a:solidFill>
                <a:highlight>
                  <a:srgbClr val="1A1D21"/>
                </a:highlight>
              </a:rPr>
              <a:t>berlin-traffic</a:t>
            </a:r>
            <a:endParaRPr lang="en-US" sz="1150" dirty="0" smtClean="0">
              <a:solidFill>
                <a:srgbClr val="D1D2D3"/>
              </a:solidFill>
              <a:highlight>
                <a:srgbClr val="1A1D21"/>
              </a:highlight>
            </a:endParaRPr>
          </a:p>
          <a:p>
            <a:pPr marL="0" lvl="0" indent="0" algn="l" rtl="0">
              <a:spcBef>
                <a:spcPts val="0"/>
              </a:spcBef>
              <a:spcAft>
                <a:spcPts val="0"/>
              </a:spcAft>
              <a:buNone/>
            </a:pPr>
            <a:endParaRPr lang="en-US" sz="1150" dirty="0" smtClean="0">
              <a:solidFill>
                <a:srgbClr val="D1D2D3"/>
              </a:solidFill>
              <a:highlight>
                <a:srgbClr val="1A1D21"/>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solidFill>
                  <a:srgbClr val="D1D2D3"/>
                </a:solidFill>
                <a:highlight>
                  <a:srgbClr val="1A1D21"/>
                </a:highlight>
              </a:rPr>
              <a:t>kafka-topics.sh -–list --bootstrap-server localhost:9092</a:t>
            </a:r>
            <a:endParaRPr dirty="0"/>
          </a:p>
        </p:txBody>
      </p:sp>
    </p:spTree>
    <p:extLst>
      <p:ext uri="{BB962C8B-B14F-4D97-AF65-F5344CB8AC3E}">
        <p14:creationId xmlns:p14="http://schemas.microsoft.com/office/powerpoint/2010/main" val="216891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3321e4c1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03321e4c1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72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3321e4c1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3321e4c1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6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3321e4c1c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03321e4c1c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269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03321e4c1c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03321e4c1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r" sz="1150">
                <a:solidFill>
                  <a:srgbClr val="D1D2D3"/>
                </a:solidFill>
                <a:highlight>
                  <a:srgbClr val="1A1D21"/>
                </a:highlight>
              </a:rPr>
              <a:t>docker build --rm -t streaming-app .</a:t>
            </a:r>
            <a:endParaRPr sz="1150">
              <a:solidFill>
                <a:srgbClr val="D1D2D3"/>
              </a:solidFill>
              <a:highlight>
                <a:srgbClr val="1A1D21"/>
              </a:highlight>
            </a:endParaRPr>
          </a:p>
          <a:p>
            <a:pPr marL="0" lvl="0" indent="0" algn="l" rtl="0">
              <a:spcBef>
                <a:spcPts val="0"/>
              </a:spcBef>
              <a:spcAft>
                <a:spcPts val="0"/>
              </a:spcAft>
              <a:buNone/>
            </a:pPr>
            <a:r>
              <a:rPr lang="sr" sz="1150">
                <a:solidFill>
                  <a:srgbClr val="D1D2D3"/>
                </a:solidFill>
                <a:highlight>
                  <a:srgbClr val="1A1D21"/>
                </a:highlight>
              </a:rPr>
              <a:t>docker run --net bigdata --rm --name spark-streaming streaming-app</a:t>
            </a:r>
            <a:endParaRPr/>
          </a:p>
        </p:txBody>
      </p:sp>
    </p:spTree>
    <p:extLst>
      <p:ext uri="{BB962C8B-B14F-4D97-AF65-F5344CB8AC3E}">
        <p14:creationId xmlns:p14="http://schemas.microsoft.com/office/powerpoint/2010/main" val="211858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3321e4c1c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03321e4c1c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601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03321e4c1c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03321e4c1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964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03321e4c1c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03321e4c1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89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3321e4c1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3321e4c1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92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321e4c1c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321e4c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27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3321e4c1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3321e4c1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78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3321e4c1c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03321e4c1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46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3321e4c1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3321e4c1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04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3321e4c1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3321e4c1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22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3321e4c1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321e4c1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3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s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sr"/>
              <a:t>Big data systems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sr"/>
              <a:t>Project 3 - Big Mobility Data Analytics</a:t>
            </a:r>
            <a:endParaRPr/>
          </a:p>
        </p:txBody>
      </p:sp>
      <p:sp>
        <p:nvSpPr>
          <p:cNvPr id="87" name="Google Shape;87;p13"/>
          <p:cNvSpPr txBox="1"/>
          <p:nvPr/>
        </p:nvSpPr>
        <p:spPr>
          <a:xfrm>
            <a:off x="416825" y="4443550"/>
            <a:ext cx="453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sr" sz="1800">
                <a:solidFill>
                  <a:schemeClr val="lt1"/>
                </a:solidFill>
                <a:latin typeface="Roboto"/>
                <a:ea typeface="Roboto"/>
                <a:cs typeface="Roboto"/>
                <a:sym typeface="Roboto"/>
              </a:rPr>
              <a:t>1636 - Milica Jovanovic</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Spark Streaming </a:t>
            </a:r>
            <a:endParaRPr/>
          </a:p>
        </p:txBody>
      </p:sp>
      <p:sp>
        <p:nvSpPr>
          <p:cNvPr id="148" name="Google Shape;148;p22"/>
          <p:cNvSpPr txBox="1">
            <a:spLocks noGrp="1"/>
          </p:cNvSpPr>
          <p:nvPr>
            <p:ph type="body" idx="1"/>
          </p:nvPr>
        </p:nvSpPr>
        <p:spPr>
          <a:xfrm>
            <a:off x="311700" y="1111900"/>
            <a:ext cx="8520600" cy="640500"/>
          </a:xfrm>
          <a:prstGeom prst="rect">
            <a:avLst/>
          </a:prstGeom>
        </p:spPr>
        <p:txBody>
          <a:bodyPr spcFirstLastPara="1" wrap="square" lIns="91425" tIns="91425" rIns="91425" bIns="91425" anchor="t" anchorCtr="0">
            <a:normAutofit fontScale="25000" lnSpcReduction="20000"/>
          </a:bodyPr>
          <a:lstStyle/>
          <a:p>
            <a:pPr marL="457200" lvl="0" indent="-317500" algn="just" rtl="0">
              <a:spcBef>
                <a:spcPts val="0"/>
              </a:spcBef>
              <a:spcAft>
                <a:spcPts val="0"/>
              </a:spcAft>
              <a:buSzPct val="100000"/>
              <a:buChar char="●"/>
            </a:pPr>
            <a:r>
              <a:rPr lang="sr" sz="5600">
                <a:solidFill>
                  <a:srgbClr val="000000"/>
                </a:solidFill>
                <a:latin typeface="Arial"/>
                <a:ea typeface="Arial"/>
                <a:cs typeface="Arial"/>
                <a:sym typeface="Arial"/>
              </a:rPr>
              <a:t>Ova aplikacija dobija podatke sa Kafka topic-a i nad njima primenjuje (prethodno učitane) trenirane modele, kako bi dobila predikciju o kretanju i položaju vozila</a:t>
            </a:r>
            <a:endParaRPr sz="5600">
              <a:solidFill>
                <a:srgbClr val="000000"/>
              </a:solidFill>
              <a:latin typeface="Arial"/>
              <a:ea typeface="Arial"/>
              <a:cs typeface="Arial"/>
              <a:sym typeface="Arial"/>
            </a:endParaRPr>
          </a:p>
          <a:p>
            <a:pPr marL="0" lvl="0" indent="0" algn="just" rtl="0">
              <a:spcBef>
                <a:spcPts val="1200"/>
              </a:spcBef>
              <a:spcAft>
                <a:spcPts val="0"/>
              </a:spcAft>
              <a:buNone/>
            </a:pPr>
            <a:endParaRPr sz="1500">
              <a:solidFill>
                <a:srgbClr val="000000"/>
              </a:solidFill>
              <a:latin typeface="Arial"/>
              <a:ea typeface="Arial"/>
              <a:cs typeface="Arial"/>
              <a:sym typeface="Arial"/>
            </a:endParaRPr>
          </a:p>
          <a:p>
            <a:pPr marL="457200" lvl="0" indent="0" algn="l" rtl="0">
              <a:spcBef>
                <a:spcPts val="1200"/>
              </a:spcBef>
              <a:spcAft>
                <a:spcPts val="1200"/>
              </a:spcAft>
              <a:buNone/>
            </a:pPr>
            <a:endParaRPr/>
          </a:p>
        </p:txBody>
      </p:sp>
      <p:pic>
        <p:nvPicPr>
          <p:cNvPr id="149" name="Google Shape;149;p22"/>
          <p:cNvPicPr preferRelativeResize="0"/>
          <p:nvPr/>
        </p:nvPicPr>
        <p:blipFill>
          <a:blip r:embed="rId3">
            <a:alphaModFix/>
          </a:blip>
          <a:stretch>
            <a:fillRect/>
          </a:stretch>
        </p:blipFill>
        <p:spPr>
          <a:xfrm>
            <a:off x="2634997" y="1845025"/>
            <a:ext cx="6425126" cy="3251100"/>
          </a:xfrm>
          <a:prstGeom prst="rect">
            <a:avLst/>
          </a:prstGeom>
          <a:noFill/>
          <a:ln>
            <a:noFill/>
          </a:ln>
        </p:spPr>
      </p:pic>
      <p:sp>
        <p:nvSpPr>
          <p:cNvPr id="150" name="Google Shape;150;p22"/>
          <p:cNvSpPr txBox="1"/>
          <p:nvPr/>
        </p:nvSpPr>
        <p:spPr>
          <a:xfrm>
            <a:off x="157275" y="2202100"/>
            <a:ext cx="2375100" cy="218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Roboto"/>
              <a:buChar char="●"/>
            </a:pPr>
            <a:r>
              <a:rPr lang="sr" sz="1800">
                <a:solidFill>
                  <a:schemeClr val="dk2"/>
                </a:solidFill>
                <a:latin typeface="Roboto"/>
                <a:ea typeface="Roboto"/>
                <a:cs typeface="Roboto"/>
                <a:sym typeface="Roboto"/>
              </a:rPr>
              <a:t>postavka aplikacije, citanje modela i podataka sa kafka topic-a</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Spark Streaming </a:t>
            </a:r>
            <a:endParaRPr/>
          </a:p>
          <a:p>
            <a:pPr marL="0" lvl="0" indent="0" algn="l" rtl="0">
              <a:spcBef>
                <a:spcPts val="0"/>
              </a:spcBef>
              <a:spcAft>
                <a:spcPts val="0"/>
              </a:spcAft>
              <a:buNone/>
            </a:pPr>
            <a:endParaRPr/>
          </a:p>
        </p:txBody>
      </p:sp>
      <p:sp>
        <p:nvSpPr>
          <p:cNvPr id="156" name="Google Shape;15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Najpre se vrši deserijalizacija dobijenih podataka sa Kafka topic-a, nakon čega se nad tim podacima primenjuju sačuvani modeli mašinskog učenja </a:t>
            </a: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sz="1400"/>
          </a:p>
        </p:txBody>
      </p:sp>
      <p:pic>
        <p:nvPicPr>
          <p:cNvPr id="157" name="Google Shape;157;p23"/>
          <p:cNvPicPr preferRelativeResize="0"/>
          <p:nvPr/>
        </p:nvPicPr>
        <p:blipFill>
          <a:blip r:embed="rId3">
            <a:alphaModFix/>
          </a:blip>
          <a:stretch>
            <a:fillRect/>
          </a:stretch>
        </p:blipFill>
        <p:spPr>
          <a:xfrm>
            <a:off x="2750500" y="1871798"/>
            <a:ext cx="6309575" cy="322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Spark streaming</a:t>
            </a:r>
            <a:endParaRPr/>
          </a:p>
        </p:txBody>
      </p:sp>
      <p:sp>
        <p:nvSpPr>
          <p:cNvPr id="163" name="Google Shape;163;p24"/>
          <p:cNvSpPr txBox="1">
            <a:spLocks noGrp="1"/>
          </p:cNvSpPr>
          <p:nvPr>
            <p:ph type="body" idx="1"/>
          </p:nvPr>
        </p:nvSpPr>
        <p:spPr>
          <a:xfrm>
            <a:off x="374625" y="97032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sr" sz="2000">
                <a:solidFill>
                  <a:srgbClr val="000000"/>
                </a:solidFill>
                <a:latin typeface="Arial"/>
                <a:ea typeface="Arial"/>
                <a:cs typeface="Arial"/>
                <a:sym typeface="Arial"/>
              </a:rPr>
              <a:t>•Rezultati primene modela čuvaju se na namenode-u</a:t>
            </a:r>
            <a:endParaRPr sz="2000" i="1">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64" name="Google Shape;164;p24"/>
          <p:cNvPicPr preferRelativeResize="0"/>
          <p:nvPr/>
        </p:nvPicPr>
        <p:blipFill>
          <a:blip r:embed="rId3">
            <a:alphaModFix/>
          </a:blip>
          <a:stretch>
            <a:fillRect/>
          </a:stretch>
        </p:blipFill>
        <p:spPr>
          <a:xfrm>
            <a:off x="1376300" y="1675174"/>
            <a:ext cx="7590526" cy="320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Spark Streaming - Dockerfile i submit.sh</a:t>
            </a:r>
            <a:endParaRPr/>
          </a:p>
        </p:txBody>
      </p:sp>
      <p:sp>
        <p:nvSpPr>
          <p:cNvPr id="170" name="Google Shape;17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25"/>
          <p:cNvPicPr preferRelativeResize="0"/>
          <p:nvPr/>
        </p:nvPicPr>
        <p:blipFill>
          <a:blip r:embed="rId3">
            <a:alphaModFix/>
          </a:blip>
          <a:stretch>
            <a:fillRect/>
          </a:stretch>
        </p:blipFill>
        <p:spPr>
          <a:xfrm>
            <a:off x="225300" y="928050"/>
            <a:ext cx="4999999" cy="2472825"/>
          </a:xfrm>
          <a:prstGeom prst="rect">
            <a:avLst/>
          </a:prstGeom>
          <a:noFill/>
          <a:ln>
            <a:noFill/>
          </a:ln>
        </p:spPr>
      </p:pic>
      <p:pic>
        <p:nvPicPr>
          <p:cNvPr id="172" name="Google Shape;172;p25"/>
          <p:cNvPicPr preferRelativeResize="0"/>
          <p:nvPr/>
        </p:nvPicPr>
        <p:blipFill>
          <a:blip r:embed="rId4">
            <a:alphaModFix/>
          </a:blip>
          <a:stretch>
            <a:fillRect/>
          </a:stretch>
        </p:blipFill>
        <p:spPr>
          <a:xfrm>
            <a:off x="1224098" y="3511898"/>
            <a:ext cx="7804524" cy="146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Vizuelizacija</a:t>
            </a:r>
            <a:endParaRPr/>
          </a:p>
        </p:txBody>
      </p:sp>
      <p:sp>
        <p:nvSpPr>
          <p:cNvPr id="178" name="Google Shape;178;p26"/>
          <p:cNvSpPr txBox="1">
            <a:spLocks noGrp="1"/>
          </p:cNvSpPr>
          <p:nvPr>
            <p:ph type="body" idx="1"/>
          </p:nvPr>
        </p:nvSpPr>
        <p:spPr>
          <a:xfrm>
            <a:off x="311700" y="962475"/>
            <a:ext cx="2879700" cy="33390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sr" sz="1400"/>
              <a:t>za vizuelizaciju rezultata kioriscena je python jupiter notebook i potrebne biblioteke</a:t>
            </a:r>
            <a:endParaRPr sz="1400"/>
          </a:p>
          <a:p>
            <a:pPr marL="457200" lvl="0" indent="-317500" algn="l" rtl="0">
              <a:spcBef>
                <a:spcPts val="0"/>
              </a:spcBef>
              <a:spcAft>
                <a:spcPts val="0"/>
              </a:spcAft>
              <a:buSzPts val="1400"/>
              <a:buChar char="●"/>
            </a:pPr>
            <a:r>
              <a:rPr lang="sr" sz="1400"/>
              <a:t>podaci se citaju iz fajlov</a:t>
            </a:r>
            <a:r>
              <a:rPr lang="sr" sz="1400">
                <a:highlight>
                  <a:schemeClr val="lt1"/>
                </a:highlight>
              </a:rPr>
              <a:t>a </a:t>
            </a:r>
            <a:r>
              <a:rPr lang="sr" sz="1400" i="1">
                <a:highlight>
                  <a:schemeClr val="lt1"/>
                </a:highlight>
              </a:rPr>
              <a:t>final_fcd.csv</a:t>
            </a:r>
            <a:r>
              <a:rPr lang="sr" sz="1400">
                <a:highlight>
                  <a:schemeClr val="lt1"/>
                </a:highlight>
              </a:rPr>
              <a:t> i </a:t>
            </a:r>
            <a:r>
              <a:rPr lang="sr" sz="1400" i="1">
                <a:highlight>
                  <a:schemeClr val="lt1"/>
                </a:highlight>
              </a:rPr>
              <a:t>final_emission.csv</a:t>
            </a:r>
            <a:r>
              <a:rPr lang="sr" sz="1400">
                <a:highlight>
                  <a:schemeClr val="lt1"/>
                </a:highlight>
              </a:rPr>
              <a:t> </a:t>
            </a:r>
            <a:endParaRPr sz="1400">
              <a:highlight>
                <a:schemeClr val="lt1"/>
              </a:highlight>
            </a:endParaRPr>
          </a:p>
          <a:p>
            <a:pPr marL="457200" lvl="0" indent="-317500" algn="l" rtl="0">
              <a:spcBef>
                <a:spcPts val="0"/>
              </a:spcBef>
              <a:spcAft>
                <a:spcPts val="0"/>
              </a:spcAft>
              <a:buSzPts val="1400"/>
              <a:buChar char="●"/>
            </a:pPr>
            <a:r>
              <a:rPr lang="sr" sz="1400">
                <a:highlight>
                  <a:schemeClr val="lt1"/>
                </a:highlight>
              </a:rPr>
              <a:t>zatim je potrebno vehicle_x i vehicle_y transformisati u lat i log koordinate</a:t>
            </a:r>
            <a:endParaRPr sz="1400">
              <a:highlight>
                <a:schemeClr val="lt1"/>
              </a:highlight>
            </a:endParaRPr>
          </a:p>
          <a:p>
            <a:pPr marL="457200" lvl="0" indent="-317500" algn="l" rtl="0">
              <a:spcBef>
                <a:spcPts val="0"/>
              </a:spcBef>
              <a:spcAft>
                <a:spcPts val="0"/>
              </a:spcAft>
              <a:buSzPts val="1400"/>
              <a:buChar char="●"/>
            </a:pPr>
            <a:r>
              <a:rPr lang="sr" sz="1400">
                <a:highlight>
                  <a:schemeClr val="lt1"/>
                </a:highlight>
              </a:rPr>
              <a:t>nakon cega se koriscenjem </a:t>
            </a:r>
            <a:r>
              <a:rPr lang="sr" sz="1400" b="1" i="1">
                <a:solidFill>
                  <a:srgbClr val="000000"/>
                </a:solidFill>
                <a:highlight>
                  <a:schemeClr val="lt1"/>
                </a:highlight>
              </a:rPr>
              <a:t>folium </a:t>
            </a:r>
            <a:r>
              <a:rPr lang="sr" sz="1400">
                <a:highlight>
                  <a:schemeClr val="lt1"/>
                </a:highlight>
              </a:rPr>
              <a:t>biblioteke rezultati prikaziju u vidu mape</a:t>
            </a:r>
            <a:endParaRPr sz="1400">
              <a:highlight>
                <a:schemeClr val="lt1"/>
              </a:highlight>
            </a:endParaRPr>
          </a:p>
        </p:txBody>
      </p:sp>
      <p:pic>
        <p:nvPicPr>
          <p:cNvPr id="179" name="Google Shape;179;p26"/>
          <p:cNvPicPr preferRelativeResize="0"/>
          <p:nvPr/>
        </p:nvPicPr>
        <p:blipFill>
          <a:blip r:embed="rId3">
            <a:alphaModFix/>
          </a:blip>
          <a:stretch>
            <a:fillRect/>
          </a:stretch>
        </p:blipFill>
        <p:spPr>
          <a:xfrm>
            <a:off x="3332852" y="915275"/>
            <a:ext cx="5888673" cy="418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sr"/>
              <a:t>Pokretanje aplikacije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sr" sz="2700">
                <a:solidFill>
                  <a:srgbClr val="2A3990"/>
                </a:solidFill>
              </a:rPr>
              <a:t>POKRETANJE APLIKACIJE</a:t>
            </a:r>
            <a:endParaRPr/>
          </a:p>
        </p:txBody>
      </p:sp>
      <p:sp>
        <p:nvSpPr>
          <p:cNvPr id="190" name="Google Shape;19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sr"/>
              <a:t>Prvo je potrebno kreirati bigdata network i pokrenuti docker-compose </a:t>
            </a:r>
            <a:endParaRPr/>
          </a:p>
          <a:p>
            <a:pPr marL="457200" lvl="0" indent="-342900" algn="l" rtl="0">
              <a:lnSpc>
                <a:spcPct val="115000"/>
              </a:lnSpc>
              <a:spcBef>
                <a:spcPts val="0"/>
              </a:spcBef>
              <a:spcAft>
                <a:spcPts val="0"/>
              </a:spcAft>
              <a:buSzPts val="1800"/>
              <a:buChar char="●"/>
            </a:pPr>
            <a:r>
              <a:rPr lang="sr"/>
              <a:t>kreirati odgovarajuce kafka topic-e </a:t>
            </a:r>
            <a:endParaRPr/>
          </a:p>
          <a:p>
            <a:pPr marL="457200" lvl="0" indent="-342900" algn="l" rtl="0">
              <a:lnSpc>
                <a:spcPct val="115000"/>
              </a:lnSpc>
              <a:spcBef>
                <a:spcPts val="0"/>
              </a:spcBef>
              <a:spcAft>
                <a:spcPts val="0"/>
              </a:spcAft>
              <a:buSzPts val="1800"/>
              <a:buChar char="●"/>
            </a:pPr>
            <a:r>
              <a:rPr lang="sr"/>
              <a:t>ubaciti podatke za treniranje modela na namenode</a:t>
            </a:r>
            <a:endParaRPr/>
          </a:p>
          <a:p>
            <a:pPr marL="457200" lvl="0" indent="-342900" algn="l" rtl="0">
              <a:lnSpc>
                <a:spcPct val="115000"/>
              </a:lnSpc>
              <a:spcBef>
                <a:spcPts val="0"/>
              </a:spcBef>
              <a:spcAft>
                <a:spcPts val="0"/>
              </a:spcAft>
              <a:buSzPts val="1800"/>
              <a:buChar char="●"/>
            </a:pPr>
            <a:r>
              <a:rPr lang="sr"/>
              <a:t>pokrenuti skriptu za treniranje modela</a:t>
            </a:r>
            <a:endParaRPr/>
          </a:p>
          <a:p>
            <a:pPr marL="457200" lvl="0" indent="-342900" algn="l" rtl="0">
              <a:lnSpc>
                <a:spcPct val="115000"/>
              </a:lnSpc>
              <a:spcBef>
                <a:spcPts val="0"/>
              </a:spcBef>
              <a:spcAft>
                <a:spcPts val="0"/>
              </a:spcAft>
              <a:buSzPts val="1800"/>
              <a:buChar char="●"/>
            </a:pPr>
            <a:r>
              <a:rPr lang="sr"/>
              <a:t>Zatim pokrenuti streaming aplikaciju</a:t>
            </a:r>
            <a:endParaRPr/>
          </a:p>
          <a:p>
            <a:pPr marL="457200" lvl="0" indent="-342900" algn="l" rtl="0">
              <a:lnSpc>
                <a:spcPct val="115000"/>
              </a:lnSpc>
              <a:spcBef>
                <a:spcPts val="0"/>
              </a:spcBef>
              <a:spcAft>
                <a:spcPts val="0"/>
              </a:spcAft>
              <a:buSzPts val="1800"/>
              <a:buChar char="●"/>
            </a:pPr>
            <a:r>
              <a:rPr lang="sr"/>
              <a:t>kako streaming aplikacija cuva podatke na namenode, potrebno je te podatke prebaciti na lokalu pre pokretanja skripte za vizuelizaciju</a:t>
            </a:r>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DOCKER COMPOSE</a:t>
            </a:r>
            <a:endParaRPr/>
          </a:p>
        </p:txBody>
      </p:sp>
      <p:sp>
        <p:nvSpPr>
          <p:cNvPr id="196" name="Google Shape;196;p29"/>
          <p:cNvSpPr txBox="1">
            <a:spLocks noGrp="1"/>
          </p:cNvSpPr>
          <p:nvPr>
            <p:ph type="body" idx="1"/>
          </p:nvPr>
        </p:nvSpPr>
        <p:spPr>
          <a:xfrm>
            <a:off x="311700" y="954625"/>
            <a:ext cx="8520600" cy="33390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sr" sz="1400" dirty="0"/>
              <a:t>Kroz docker se pokreću Kafka, Spark, Hadoop i Producer</a:t>
            </a:r>
            <a:endParaRPr sz="1400" dirty="0"/>
          </a:p>
          <a:p>
            <a:pPr marL="0" lvl="0" indent="0" algn="l" rtl="0">
              <a:spcBef>
                <a:spcPts val="0"/>
              </a:spcBef>
              <a:spcAft>
                <a:spcPts val="1200"/>
              </a:spcAft>
              <a:buNone/>
            </a:pPr>
            <a:endParaRPr sz="1400" dirty="0"/>
          </a:p>
        </p:txBody>
      </p:sp>
      <p:pic>
        <p:nvPicPr>
          <p:cNvPr id="3" name="Picture 2"/>
          <p:cNvPicPr>
            <a:picLocks noChangeAspect="1"/>
          </p:cNvPicPr>
          <p:nvPr/>
        </p:nvPicPr>
        <p:blipFill>
          <a:blip r:embed="rId3"/>
          <a:stretch>
            <a:fillRect/>
          </a:stretch>
        </p:blipFill>
        <p:spPr>
          <a:xfrm>
            <a:off x="430300" y="1562830"/>
            <a:ext cx="8575499" cy="33488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Kreiranje Kafka topic-a</a:t>
            </a:r>
            <a:endParaRPr/>
          </a:p>
        </p:txBody>
      </p:sp>
      <p:sp>
        <p:nvSpPr>
          <p:cNvPr id="202" name="Google Shape;202;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30"/>
          <p:cNvPicPr preferRelativeResize="0"/>
          <p:nvPr/>
        </p:nvPicPr>
        <p:blipFill>
          <a:blip r:embed="rId3">
            <a:alphaModFix/>
          </a:blip>
          <a:stretch>
            <a:fillRect/>
          </a:stretch>
        </p:blipFill>
        <p:spPr>
          <a:xfrm>
            <a:off x="311700" y="1072851"/>
            <a:ext cx="7654575" cy="2070100"/>
          </a:xfrm>
          <a:prstGeom prst="rect">
            <a:avLst/>
          </a:prstGeom>
          <a:noFill/>
          <a:ln>
            <a:noFill/>
          </a:ln>
        </p:spPr>
      </p:pic>
      <p:pic>
        <p:nvPicPr>
          <p:cNvPr id="204" name="Google Shape;204;p30"/>
          <p:cNvPicPr preferRelativeResize="0"/>
          <p:nvPr/>
        </p:nvPicPr>
        <p:blipFill>
          <a:blip r:embed="rId4">
            <a:alphaModFix/>
          </a:blip>
          <a:stretch>
            <a:fillRect/>
          </a:stretch>
        </p:blipFill>
        <p:spPr>
          <a:xfrm>
            <a:off x="1966250" y="3376022"/>
            <a:ext cx="7086000" cy="149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Ubacivanje podataka na namenode</a:t>
            </a:r>
            <a:endParaRPr/>
          </a:p>
        </p:txBody>
      </p:sp>
      <p:sp>
        <p:nvSpPr>
          <p:cNvPr id="210" name="Google Shape;210;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sr" dirty="0"/>
              <a:t>Prvo na namenode:</a:t>
            </a:r>
            <a:endParaRPr dirty="0"/>
          </a:p>
          <a:p>
            <a:pPr marL="914400" lvl="1" indent="-317500" algn="l" rtl="0">
              <a:lnSpc>
                <a:spcPct val="115000"/>
              </a:lnSpc>
              <a:spcBef>
                <a:spcPts val="0"/>
              </a:spcBef>
              <a:spcAft>
                <a:spcPts val="0"/>
              </a:spcAft>
              <a:buSzPts val="1400"/>
              <a:buChar char="○"/>
            </a:pPr>
            <a:r>
              <a:rPr lang="sr" sz="1400" dirty="0"/>
              <a:t>docker cp b_emissions.csv namenode:/data</a:t>
            </a:r>
            <a:endParaRPr dirty="0"/>
          </a:p>
          <a:p>
            <a:pPr marL="914400" lvl="0" indent="0" algn="l" rtl="0">
              <a:lnSpc>
                <a:spcPct val="115000"/>
              </a:lnSpc>
              <a:spcBef>
                <a:spcPts val="0"/>
              </a:spcBef>
              <a:spcAft>
                <a:spcPts val="0"/>
              </a:spcAft>
              <a:buNone/>
            </a:pPr>
            <a:endParaRPr sz="1400" dirty="0"/>
          </a:p>
          <a:p>
            <a:pPr marL="457200" lvl="0" indent="-342900" algn="l" rtl="0">
              <a:lnSpc>
                <a:spcPct val="115000"/>
              </a:lnSpc>
              <a:spcBef>
                <a:spcPts val="0"/>
              </a:spcBef>
              <a:spcAft>
                <a:spcPts val="0"/>
              </a:spcAft>
              <a:buSzPts val="1800"/>
              <a:buChar char="●"/>
            </a:pPr>
            <a:r>
              <a:rPr lang="sr" dirty="0"/>
              <a:t>A zatim i na HDFS:</a:t>
            </a:r>
            <a:endParaRPr dirty="0"/>
          </a:p>
          <a:p>
            <a:pPr marL="914400" lvl="1" indent="-317500" algn="l" rtl="0">
              <a:lnSpc>
                <a:spcPct val="115000"/>
              </a:lnSpc>
              <a:spcBef>
                <a:spcPts val="0"/>
              </a:spcBef>
              <a:spcAft>
                <a:spcPts val="0"/>
              </a:spcAft>
              <a:buSzPts val="1400"/>
              <a:buChar char="○"/>
            </a:pPr>
            <a:r>
              <a:rPr lang="sr" sz="1400" dirty="0"/>
              <a:t>docker exec -it namenode bash</a:t>
            </a:r>
            <a:endParaRPr dirty="0"/>
          </a:p>
          <a:p>
            <a:pPr marL="914400" lvl="1" indent="-317500" algn="l" rtl="0">
              <a:lnSpc>
                <a:spcPct val="115000"/>
              </a:lnSpc>
              <a:spcBef>
                <a:spcPts val="0"/>
              </a:spcBef>
              <a:spcAft>
                <a:spcPts val="0"/>
              </a:spcAft>
              <a:buSzPts val="1400"/>
              <a:buChar char="○"/>
            </a:pPr>
            <a:r>
              <a:rPr lang="sr" sz="1400" dirty="0"/>
              <a:t>hdfs dfs -mkdir /</a:t>
            </a:r>
            <a:r>
              <a:rPr lang="sr" dirty="0"/>
              <a:t>dir</a:t>
            </a:r>
            <a:endParaRPr dirty="0"/>
          </a:p>
          <a:p>
            <a:pPr marL="914400" lvl="1" indent="-317500" algn="l" rtl="0">
              <a:lnSpc>
                <a:spcPct val="115000"/>
              </a:lnSpc>
              <a:spcBef>
                <a:spcPts val="0"/>
              </a:spcBef>
              <a:spcAft>
                <a:spcPts val="0"/>
              </a:spcAft>
              <a:buSzPts val="1400"/>
              <a:buChar char="○"/>
            </a:pPr>
            <a:r>
              <a:rPr lang="sr" sz="1400" dirty="0"/>
              <a:t>hdfs dfs -put /data/b_emission.csv /</a:t>
            </a:r>
            <a:r>
              <a:rPr lang="sr" dirty="0"/>
              <a:t>dir</a:t>
            </a:r>
            <a:endParaRPr dirty="0"/>
          </a:p>
          <a:p>
            <a:pPr marL="914400" lvl="0" indent="0" algn="l" rtl="0">
              <a:lnSpc>
                <a:spcPct val="115000"/>
              </a:lnSpc>
              <a:spcBef>
                <a:spcPts val="0"/>
              </a:spcBef>
              <a:spcAft>
                <a:spcPts val="0"/>
              </a:spcAft>
              <a:buNone/>
            </a:pPr>
            <a:endParaRPr sz="1400" dirty="0"/>
          </a:p>
          <a:p>
            <a:pPr marL="0" lvl="0" indent="0" algn="l" rtl="0">
              <a:spcBef>
                <a:spcPts val="0"/>
              </a:spcBef>
              <a:spcAft>
                <a:spcPts val="1200"/>
              </a:spcAft>
              <a:buNone/>
            </a:pPr>
            <a:endParaRPr dirty="0"/>
          </a:p>
        </p:txBody>
      </p:sp>
      <p:pic>
        <p:nvPicPr>
          <p:cNvPr id="2" name="Picture 1"/>
          <p:cNvPicPr>
            <a:picLocks noChangeAspect="1"/>
          </p:cNvPicPr>
          <p:nvPr/>
        </p:nvPicPr>
        <p:blipFill>
          <a:blip r:embed="rId3"/>
          <a:stretch>
            <a:fillRect/>
          </a:stretch>
        </p:blipFill>
        <p:spPr>
          <a:xfrm>
            <a:off x="677436" y="3288728"/>
            <a:ext cx="6381285" cy="14922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ZADATAK</a:t>
            </a:r>
            <a:endParaRPr/>
          </a:p>
        </p:txBody>
      </p:sp>
      <p:sp>
        <p:nvSpPr>
          <p:cNvPr id="93" name="Google Shape;93;p14"/>
          <p:cNvSpPr txBox="1">
            <a:spLocks noGrp="1"/>
          </p:cNvSpPr>
          <p:nvPr>
            <p:ph type="body" idx="1"/>
          </p:nvPr>
        </p:nvSpPr>
        <p:spPr>
          <a:xfrm>
            <a:off x="201600" y="978200"/>
            <a:ext cx="8520600" cy="34416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sr"/>
              <a:t>Implementirati Spark aplikaciju za analizu off-line podataka koja će izvršiti treniranje, validaciju i testiranje modela mašinskog učenja </a:t>
            </a:r>
            <a:endParaRPr/>
          </a:p>
          <a:p>
            <a:pPr marL="914400" lvl="1" indent="-297497" algn="l" rtl="0">
              <a:spcBef>
                <a:spcPts val="0"/>
              </a:spcBef>
              <a:spcAft>
                <a:spcPts val="0"/>
              </a:spcAft>
              <a:buSzPct val="100000"/>
              <a:buChar char="○"/>
            </a:pPr>
            <a:r>
              <a:rPr lang="sr"/>
              <a:t>Za određivanje zagušenijih oblasti ( sa najviše vozila) u gradu po vremenskim periodima (npr. 10-15min) korišćenjem klasterovanja i k-means algoritma </a:t>
            </a:r>
            <a:endParaRPr/>
          </a:p>
          <a:p>
            <a:pPr marL="914400" lvl="1" indent="-297497" algn="l" rtl="0">
              <a:spcBef>
                <a:spcPts val="0"/>
              </a:spcBef>
              <a:spcAft>
                <a:spcPts val="0"/>
              </a:spcAft>
              <a:buSzPct val="100000"/>
              <a:buChar char="○"/>
            </a:pPr>
            <a:r>
              <a:rPr lang="sr"/>
              <a:t>Za predikciju generisanja zagađenja određenog vozila (npr. nekog ili sume više parametara NOx, PM, CO2, CO), na osnovu potrošnje griva (fuel), brzine, buke (noise), tipa vozila (type) korišćenjem naprednijeg algoritma za klasifikaciju (regresiju) </a:t>
            </a:r>
            <a:endParaRPr/>
          </a:p>
          <a:p>
            <a:pPr marL="457200" lvl="0" indent="-317182" algn="l" rtl="0">
              <a:spcBef>
                <a:spcPts val="0"/>
              </a:spcBef>
              <a:spcAft>
                <a:spcPts val="0"/>
              </a:spcAft>
              <a:buSzPct val="100000"/>
              <a:buChar char="●"/>
            </a:pPr>
            <a:r>
              <a:rPr lang="sr"/>
              <a:t>Implementirati Spark Structured Streaming aplikaciju koja će dobijati podatke o kretanju vozila sa Kafka brokera i odgovarajućeg Kafka topic-a i na osnovu vremenskog prozora u toku podataka i korišćenjem treniranog modela određivati klaster oblasti u kome se vozilo nalazi i predikciju zagađenja koje će to vozilo generisati u narednom vremenskom periodu na osnovu algoritma klasifikacije (regresije). </a:t>
            </a:r>
            <a:endParaRPr/>
          </a:p>
          <a:p>
            <a:pPr marL="457200" lvl="0" indent="-317182" algn="l" rtl="0">
              <a:spcBef>
                <a:spcPts val="0"/>
              </a:spcBef>
              <a:spcAft>
                <a:spcPts val="0"/>
              </a:spcAft>
              <a:buSzPct val="100000"/>
              <a:buChar char="●"/>
            </a:pPr>
            <a:r>
              <a:rPr lang="sr"/>
              <a:t>Streaming podatke sa Spark Streaming aplikacije, kao i rezultate klasterovanja i predikcije zagađenja, smestiti u file (csv,json) i korišćenjem neke od biblioteka (geopandas, geoplot, ipyleaflet,…) vizuelizirati rezultate klasterovanja i predviđenog ukupnog zagađenja izabranim zagađivačima.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Kreiranje modela</a:t>
            </a:r>
            <a:endParaRPr/>
          </a:p>
        </p:txBody>
      </p:sp>
      <p:sp>
        <p:nvSpPr>
          <p:cNvPr id="216" name="Google Shape;216;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sr" dirty="0"/>
              <a:t>docker build --rm -t models-app .</a:t>
            </a:r>
            <a:endParaRPr dirty="0"/>
          </a:p>
          <a:p>
            <a:pPr marL="457200" lvl="0" indent="-342900" algn="l" rtl="0">
              <a:spcBef>
                <a:spcPts val="0"/>
              </a:spcBef>
              <a:spcAft>
                <a:spcPts val="0"/>
              </a:spcAft>
              <a:buSzPts val="1800"/>
              <a:buChar char="●"/>
            </a:pPr>
            <a:r>
              <a:rPr lang="sr" dirty="0"/>
              <a:t>docker run --net bigdata --rm --name models models-app</a:t>
            </a:r>
            <a:endParaRPr dirty="0"/>
          </a:p>
        </p:txBody>
      </p:sp>
      <p:pic>
        <p:nvPicPr>
          <p:cNvPr id="2" name="Picture 1"/>
          <p:cNvPicPr>
            <a:picLocks noChangeAspect="1"/>
          </p:cNvPicPr>
          <p:nvPr/>
        </p:nvPicPr>
        <p:blipFill>
          <a:blip r:embed="rId3"/>
          <a:stretch>
            <a:fillRect/>
          </a:stretch>
        </p:blipFill>
        <p:spPr>
          <a:xfrm>
            <a:off x="1828568" y="2155901"/>
            <a:ext cx="6902837" cy="27042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Picture 3"/>
          <p:cNvPicPr>
            <a:picLocks noChangeAspect="1"/>
          </p:cNvPicPr>
          <p:nvPr/>
        </p:nvPicPr>
        <p:blipFill>
          <a:blip r:embed="rId2"/>
          <a:stretch>
            <a:fillRect/>
          </a:stretch>
        </p:blipFill>
        <p:spPr>
          <a:xfrm>
            <a:off x="0" y="1233542"/>
            <a:ext cx="7627434" cy="2290707"/>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14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Pokretanje spark streaming aplikacije</a:t>
            </a:r>
            <a:endParaRPr/>
          </a:p>
        </p:txBody>
      </p:sp>
      <p:sp>
        <p:nvSpPr>
          <p:cNvPr id="222" name="Google Shape;222;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sr" dirty="0"/>
              <a:t>docker build --rm -t streaming-app .</a:t>
            </a:r>
            <a:endParaRPr dirty="0"/>
          </a:p>
          <a:p>
            <a:pPr marL="457200" lvl="0" indent="-342900" algn="l" rtl="0">
              <a:spcBef>
                <a:spcPts val="0"/>
              </a:spcBef>
              <a:spcAft>
                <a:spcPts val="0"/>
              </a:spcAft>
              <a:buSzPts val="1800"/>
              <a:buChar char="●"/>
            </a:pPr>
            <a:r>
              <a:rPr lang="sr" dirty="0"/>
              <a:t>docker run --net bigdata --rm --name spark-streaming streaming-app</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Picture 3"/>
          <p:cNvPicPr>
            <a:picLocks noChangeAspect="1"/>
          </p:cNvPicPr>
          <p:nvPr/>
        </p:nvPicPr>
        <p:blipFill>
          <a:blip r:embed="rId2"/>
          <a:stretch>
            <a:fillRect/>
          </a:stretch>
        </p:blipFill>
        <p:spPr>
          <a:xfrm>
            <a:off x="0" y="1229875"/>
            <a:ext cx="7549376" cy="3526416"/>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528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Preuzimanje podataka na localhostu</a:t>
            </a:r>
            <a:endParaRPr/>
          </a:p>
        </p:txBody>
      </p:sp>
      <p:sp>
        <p:nvSpPr>
          <p:cNvPr id="228" name="Google Shape;228;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sr" dirty="0"/>
              <a:t>kako se rezulat spark aplikacije cuva u vidu vise delova, potebno je da ih spojimo u jedan csv fajl</a:t>
            </a:r>
            <a:endParaRPr dirty="0"/>
          </a:p>
          <a:p>
            <a:pPr marL="914400" lvl="1" indent="-317500" algn="l" rtl="0">
              <a:spcBef>
                <a:spcPts val="0"/>
              </a:spcBef>
              <a:spcAft>
                <a:spcPts val="0"/>
              </a:spcAft>
              <a:buSzPts val="1400"/>
              <a:buChar char="○"/>
            </a:pPr>
            <a:r>
              <a:rPr lang="sr" dirty="0"/>
              <a:t>hadoop fs -getmerge /output/claster /data/final_emissions.csv</a:t>
            </a:r>
            <a:endParaRPr dirty="0"/>
          </a:p>
          <a:p>
            <a:pPr marL="914400" lvl="1" indent="-317500" algn="l" rtl="0">
              <a:spcBef>
                <a:spcPts val="0"/>
              </a:spcBef>
              <a:spcAft>
                <a:spcPts val="0"/>
              </a:spcAft>
              <a:buSzPts val="1400"/>
              <a:buChar char="○"/>
            </a:pPr>
            <a:r>
              <a:rPr lang="sr" dirty="0"/>
              <a:t>hadoop fs -getmerge /output/predicted /</a:t>
            </a:r>
            <a:r>
              <a:rPr lang="sr" dirty="0" smtClean="0"/>
              <a:t>data/final_fcd.csv</a:t>
            </a:r>
            <a:endParaRPr lang="en-US" dirty="0" smtClean="0"/>
          </a:p>
          <a:p>
            <a:pPr lvl="1"/>
            <a:r>
              <a:rPr lang="en-US" dirty="0" err="1"/>
              <a:t>docker</a:t>
            </a:r>
            <a:r>
              <a:rPr lang="en-US" dirty="0"/>
              <a:t> </a:t>
            </a:r>
            <a:r>
              <a:rPr lang="en-US" dirty="0" err="1"/>
              <a:t>cp</a:t>
            </a:r>
            <a:r>
              <a:rPr lang="en-US" dirty="0"/>
              <a:t> </a:t>
            </a:r>
            <a:r>
              <a:rPr lang="en-US" dirty="0" err="1" smtClean="0"/>
              <a:t>namenode</a:t>
            </a:r>
            <a:r>
              <a:rPr lang="en-US" dirty="0"/>
              <a:t>:/</a:t>
            </a:r>
            <a:r>
              <a:rPr lang="en-US" dirty="0" smtClean="0"/>
              <a:t>data /visualization</a:t>
            </a:r>
            <a:endParaRPr lang="en-US" dirty="0"/>
          </a:p>
          <a:p>
            <a:pPr marL="914400" lvl="1" indent="-317500" algn="l" rtl="0">
              <a:spcBef>
                <a:spcPts val="0"/>
              </a:spcBef>
              <a:spcAft>
                <a:spcPts val="0"/>
              </a:spcAft>
              <a:buSzPts val="1400"/>
              <a:buChar char="○"/>
            </a:pPr>
            <a:endParaRPr dirty="0"/>
          </a:p>
          <a:p>
            <a:pPr marL="0" lvl="0" indent="0" algn="l" rtl="0">
              <a:spcBef>
                <a:spcPts val="120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Vizuelizacija podataka</a:t>
            </a:r>
            <a:endParaRPr/>
          </a:p>
        </p:txBody>
      </p:sp>
      <p:pic>
        <p:nvPicPr>
          <p:cNvPr id="2" name="Picture 1"/>
          <p:cNvPicPr>
            <a:picLocks noChangeAspect="1"/>
          </p:cNvPicPr>
          <p:nvPr/>
        </p:nvPicPr>
        <p:blipFill>
          <a:blip r:embed="rId3"/>
          <a:stretch>
            <a:fillRect/>
          </a:stretch>
        </p:blipFill>
        <p:spPr>
          <a:xfrm>
            <a:off x="1259925" y="1210612"/>
            <a:ext cx="7572375" cy="3600450"/>
          </a:xfrm>
          <a:prstGeom prst="rect">
            <a:avLst/>
          </a:prstGeom>
        </p:spPr>
      </p:pic>
      <p:sp>
        <p:nvSpPr>
          <p:cNvPr id="234" name="Google Shape;234;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spcAft>
                <a:spcPts val="12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sr" sz="2700">
                <a:solidFill>
                  <a:srgbClr val="2A3990"/>
                </a:solidFill>
              </a:rPr>
              <a:t>Korišćene tehnologije</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15"/>
          <p:cNvPicPr preferRelativeResize="0"/>
          <p:nvPr/>
        </p:nvPicPr>
        <p:blipFill>
          <a:blip r:embed="rId3">
            <a:alphaModFix/>
          </a:blip>
          <a:stretch>
            <a:fillRect/>
          </a:stretch>
        </p:blipFill>
        <p:spPr>
          <a:xfrm>
            <a:off x="165500" y="1366397"/>
            <a:ext cx="4319974" cy="2428278"/>
          </a:xfrm>
          <a:prstGeom prst="rect">
            <a:avLst/>
          </a:prstGeom>
          <a:noFill/>
          <a:ln>
            <a:noFill/>
          </a:ln>
        </p:spPr>
      </p:pic>
      <p:pic>
        <p:nvPicPr>
          <p:cNvPr id="101" name="Google Shape;101;p15"/>
          <p:cNvPicPr preferRelativeResize="0"/>
          <p:nvPr/>
        </p:nvPicPr>
        <p:blipFill>
          <a:blip r:embed="rId4">
            <a:alphaModFix/>
          </a:blip>
          <a:stretch>
            <a:fillRect/>
          </a:stretch>
        </p:blipFill>
        <p:spPr>
          <a:xfrm>
            <a:off x="4604047" y="1551189"/>
            <a:ext cx="4319975" cy="22434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sr"/>
              <a:t>APLIKACIJA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Spark models</a:t>
            </a:r>
            <a:endParaRPr/>
          </a:p>
        </p:txBody>
      </p:sp>
      <p:sp>
        <p:nvSpPr>
          <p:cNvPr id="112" name="Google Shape;112;p17"/>
          <p:cNvSpPr txBox="1">
            <a:spLocks noGrp="1"/>
          </p:cNvSpPr>
          <p:nvPr>
            <p:ph type="body" idx="1"/>
          </p:nvPr>
        </p:nvSpPr>
        <p:spPr>
          <a:xfrm>
            <a:off x="311700" y="125372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sr"/>
              <a:t>Za pocetak je potrebno napraviti modele za klasterizaciju i regresiju</a:t>
            </a:r>
            <a:endParaRPr/>
          </a:p>
          <a:p>
            <a:pPr marL="457200" lvl="0" indent="-342900" algn="l" rtl="0">
              <a:spcBef>
                <a:spcPts val="0"/>
              </a:spcBef>
              <a:spcAft>
                <a:spcPts val="0"/>
              </a:spcAft>
              <a:buSzPts val="1800"/>
              <a:buChar char="●"/>
            </a:pPr>
            <a:r>
              <a:rPr lang="sr"/>
              <a:t>podaci za treniranje modela su smesteni na namenode</a:t>
            </a:r>
            <a:endParaRPr/>
          </a:p>
          <a:p>
            <a:pPr marL="457200" lvl="0" indent="-342900" algn="l" rtl="0">
              <a:spcBef>
                <a:spcPts val="0"/>
              </a:spcBef>
              <a:spcAft>
                <a:spcPts val="0"/>
              </a:spcAft>
              <a:buSzPts val="1800"/>
              <a:buChar char="●"/>
            </a:pPr>
            <a:r>
              <a:rPr lang="sr"/>
              <a:t>modeli citaju podatke sa namenoda i zatim se gotovi, istrenirani modeli smestaju nazad na namenode</a:t>
            </a:r>
            <a:endParaRPr/>
          </a:p>
        </p:txBody>
      </p:sp>
      <p:pic>
        <p:nvPicPr>
          <p:cNvPr id="113" name="Google Shape;113;p17"/>
          <p:cNvPicPr preferRelativeResize="0"/>
          <p:nvPr/>
        </p:nvPicPr>
        <p:blipFill>
          <a:blip r:embed="rId3">
            <a:alphaModFix/>
          </a:blip>
          <a:stretch>
            <a:fillRect/>
          </a:stretch>
        </p:blipFill>
        <p:spPr>
          <a:xfrm>
            <a:off x="1470725" y="2776749"/>
            <a:ext cx="6858000" cy="195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Model za klasterovanje</a:t>
            </a:r>
            <a:endParaRPr/>
          </a:p>
        </p:txBody>
      </p:sp>
      <p:sp>
        <p:nvSpPr>
          <p:cNvPr id="119" name="Google Shape;119;p18"/>
          <p:cNvSpPr txBox="1">
            <a:spLocks noGrp="1"/>
          </p:cNvSpPr>
          <p:nvPr>
            <p:ph type="body" idx="1"/>
          </p:nvPr>
        </p:nvSpPr>
        <p:spPr>
          <a:xfrm>
            <a:off x="390350" y="1017800"/>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 slajdu je prikazan implementirani model za određivanje zagušenijih ulica u gradu po vremenskim periodima, korišćenjem klasterovanja i k-means algoritma</a:t>
            </a:r>
            <a:endParaRPr sz="1400">
              <a:solidFill>
                <a:srgbClr val="000000"/>
              </a:solidFill>
              <a:latin typeface="Arial"/>
              <a:ea typeface="Arial"/>
              <a:cs typeface="Arial"/>
              <a:sym typeface="Arial"/>
            </a:endParaRPr>
          </a:p>
          <a:p>
            <a:pPr marL="457200" lvl="0" indent="-317500" algn="just" rtl="0">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Model se čuva u direktorijumu </a:t>
            </a:r>
            <a:r>
              <a:rPr lang="sr" sz="1400" i="1">
                <a:solidFill>
                  <a:srgbClr val="FF0000"/>
                </a:solidFill>
                <a:latin typeface="Arial"/>
                <a:ea typeface="Arial"/>
                <a:cs typeface="Arial"/>
                <a:sym typeface="Arial"/>
              </a:rPr>
              <a:t>models/kmodel</a:t>
            </a:r>
            <a:r>
              <a:rPr lang="sr" sz="1400">
                <a:solidFill>
                  <a:srgbClr val="FF0000"/>
                </a:solidFill>
                <a:latin typeface="Arial"/>
                <a:ea typeface="Arial"/>
                <a:cs typeface="Arial"/>
                <a:sym typeface="Arial"/>
              </a:rPr>
              <a:t> </a:t>
            </a:r>
            <a:r>
              <a:rPr lang="sr" sz="1400">
                <a:solidFill>
                  <a:srgbClr val="000000"/>
                </a:solidFill>
                <a:latin typeface="Arial"/>
                <a:ea typeface="Arial"/>
                <a:cs typeface="Arial"/>
                <a:sym typeface="Arial"/>
              </a:rPr>
              <a:t>na namenode-u</a:t>
            </a:r>
            <a:endParaRPr sz="1400">
              <a:solidFill>
                <a:srgbClr val="000000"/>
              </a:solidFill>
              <a:latin typeface="Arial"/>
              <a:ea typeface="Arial"/>
              <a:cs typeface="Arial"/>
              <a:sym typeface="Arial"/>
            </a:endParaRPr>
          </a:p>
          <a:p>
            <a:pPr marL="0" lvl="0" indent="0" algn="just" rtl="0">
              <a:spcBef>
                <a:spcPts val="1200"/>
              </a:spcBef>
              <a:spcAft>
                <a:spcPts val="0"/>
              </a:spcAft>
              <a:buNone/>
            </a:pP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20" name="Google Shape;120;p18"/>
          <p:cNvPicPr preferRelativeResize="0"/>
          <p:nvPr/>
        </p:nvPicPr>
        <p:blipFill>
          <a:blip r:embed="rId3">
            <a:alphaModFix/>
          </a:blip>
          <a:stretch>
            <a:fillRect/>
          </a:stretch>
        </p:blipFill>
        <p:spPr>
          <a:xfrm>
            <a:off x="638463" y="2236000"/>
            <a:ext cx="7458075" cy="18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Model za regresiju</a:t>
            </a:r>
            <a:endParaRPr/>
          </a:p>
        </p:txBody>
      </p:sp>
      <p:sp>
        <p:nvSpPr>
          <p:cNvPr id="126" name="Google Shape;126;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 slajdu je prikazan implementirani model za predikciju generisanja zagađenja određenog vozila (parametra NOx), na osnovu potrošnje griva (fuel), brzine (speed),  buke (noise), korišćenjem naprednijeg algoritma za regresiju</a:t>
            </a:r>
            <a:endParaRPr sz="1400">
              <a:solidFill>
                <a:srgbClr val="000000"/>
              </a:solidFill>
              <a:latin typeface="Arial"/>
              <a:ea typeface="Arial"/>
              <a:cs typeface="Arial"/>
              <a:sym typeface="Arial"/>
            </a:endParaRPr>
          </a:p>
          <a:p>
            <a:pPr marL="457200" lvl="0" indent="-317500" algn="just" rtl="0">
              <a:spcBef>
                <a:spcPts val="0"/>
              </a:spcBef>
              <a:spcAft>
                <a:spcPts val="0"/>
              </a:spcAft>
              <a:buSzPts val="1400"/>
              <a:buFont typeface="Arial"/>
              <a:buChar char="●"/>
            </a:pPr>
            <a:r>
              <a:rPr lang="sr" sz="1400">
                <a:solidFill>
                  <a:srgbClr val="000000"/>
                </a:solidFill>
                <a:latin typeface="Arial"/>
                <a:ea typeface="Arial"/>
                <a:cs typeface="Arial"/>
                <a:sym typeface="Arial"/>
              </a:rPr>
              <a:t>Model se čuva u direktorijumu </a:t>
            </a:r>
            <a:r>
              <a:rPr lang="sr" sz="1400" i="1">
                <a:solidFill>
                  <a:srgbClr val="FF0000"/>
                </a:solidFill>
                <a:latin typeface="Arial"/>
                <a:ea typeface="Arial"/>
                <a:cs typeface="Arial"/>
                <a:sym typeface="Arial"/>
              </a:rPr>
              <a:t>models/rmodel</a:t>
            </a:r>
            <a:r>
              <a:rPr lang="sr" sz="1400">
                <a:solidFill>
                  <a:srgbClr val="000000"/>
                </a:solidFill>
                <a:latin typeface="Arial"/>
                <a:ea typeface="Arial"/>
                <a:cs typeface="Arial"/>
                <a:sym typeface="Arial"/>
              </a:rPr>
              <a:t> na namenode-u</a:t>
            </a: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27" name="Google Shape;127;p19"/>
          <p:cNvPicPr preferRelativeResize="0"/>
          <p:nvPr/>
        </p:nvPicPr>
        <p:blipFill>
          <a:blip r:embed="rId3">
            <a:alphaModFix/>
          </a:blip>
          <a:stretch>
            <a:fillRect/>
          </a:stretch>
        </p:blipFill>
        <p:spPr>
          <a:xfrm>
            <a:off x="731113" y="2625775"/>
            <a:ext cx="7839075"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Evaluacija modela</a:t>
            </a:r>
            <a:endParaRPr/>
          </a:p>
        </p:txBody>
      </p:sp>
      <p:sp>
        <p:nvSpPr>
          <p:cNvPr id="133" name="Google Shape;133;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0"/>
          <p:cNvPicPr preferRelativeResize="0"/>
          <p:nvPr/>
        </p:nvPicPr>
        <p:blipFill>
          <a:blip r:embed="rId3">
            <a:alphaModFix/>
          </a:blip>
          <a:stretch>
            <a:fillRect/>
          </a:stretch>
        </p:blipFill>
        <p:spPr>
          <a:xfrm>
            <a:off x="311700" y="1913651"/>
            <a:ext cx="7487176" cy="272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sr"/>
              <a:t>Producer</a:t>
            </a:r>
            <a:endParaRPr/>
          </a:p>
        </p:txBody>
      </p:sp>
      <p:sp>
        <p:nvSpPr>
          <p:cNvPr id="140" name="Google Shape;140;p21"/>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sr" sz="1600"/>
              <a:t>Producer cita podatke iz fajla i salje ih na kafka topic-e </a:t>
            </a:r>
            <a:r>
              <a:rPr lang="sr" sz="1600" i="1"/>
              <a:t>berlin-fcd</a:t>
            </a:r>
            <a:r>
              <a:rPr lang="sr" sz="1600"/>
              <a:t> za saobracaj  i </a:t>
            </a:r>
            <a:r>
              <a:rPr lang="sr" sz="1600" i="1"/>
              <a:t>berlin-emission </a:t>
            </a:r>
            <a:r>
              <a:rPr lang="sr" sz="1600"/>
              <a:t>za zagadjenje.</a:t>
            </a:r>
            <a:endParaRPr sz="1600"/>
          </a:p>
          <a:p>
            <a:pPr marL="457200" lvl="0" indent="-330200" algn="l" rtl="0">
              <a:lnSpc>
                <a:spcPct val="115000"/>
              </a:lnSpc>
              <a:spcBef>
                <a:spcPts val="1200"/>
              </a:spcBef>
              <a:spcAft>
                <a:spcPts val="0"/>
              </a:spcAft>
              <a:buSzPts val="1600"/>
              <a:buChar char="●"/>
            </a:pPr>
            <a:r>
              <a:rPr lang="sr" sz="1600"/>
              <a:t>Callback funkcija za slanje podataka</a:t>
            </a:r>
            <a:endParaRPr sz="1600"/>
          </a:p>
          <a:p>
            <a:pPr marL="0" lvl="0" indent="0" algn="l" rtl="0">
              <a:spcBef>
                <a:spcPts val="0"/>
              </a:spcBef>
              <a:spcAft>
                <a:spcPts val="1200"/>
              </a:spcAft>
              <a:buNone/>
            </a:pPr>
            <a:endParaRPr/>
          </a:p>
        </p:txBody>
      </p:sp>
      <p:pic>
        <p:nvPicPr>
          <p:cNvPr id="141" name="Google Shape;141;p21"/>
          <p:cNvPicPr preferRelativeResize="0"/>
          <p:nvPr/>
        </p:nvPicPr>
        <p:blipFill>
          <a:blip r:embed="rId3">
            <a:alphaModFix/>
          </a:blip>
          <a:stretch>
            <a:fillRect/>
          </a:stretch>
        </p:blipFill>
        <p:spPr>
          <a:xfrm>
            <a:off x="609600" y="3368300"/>
            <a:ext cx="7924800" cy="1238250"/>
          </a:xfrm>
          <a:prstGeom prst="rect">
            <a:avLst/>
          </a:prstGeom>
          <a:noFill/>
          <a:ln>
            <a:noFill/>
          </a:ln>
        </p:spPr>
      </p:pic>
      <p:pic>
        <p:nvPicPr>
          <p:cNvPr id="142" name="Google Shape;142;p21"/>
          <p:cNvPicPr preferRelativeResize="0"/>
          <p:nvPr/>
        </p:nvPicPr>
        <p:blipFill>
          <a:blip r:embed="rId4">
            <a:alphaModFix/>
          </a:blip>
          <a:stretch>
            <a:fillRect/>
          </a:stretch>
        </p:blipFill>
        <p:spPr>
          <a:xfrm>
            <a:off x="609598" y="2218225"/>
            <a:ext cx="7678026" cy="9381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735</Words>
  <Application>Microsoft Office PowerPoint</Application>
  <PresentationFormat>On-screen Show (16:9)</PresentationFormat>
  <Paragraphs>77</Paragraphs>
  <Slides>26</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Roboto</vt:lpstr>
      <vt:lpstr>Arial</vt:lpstr>
      <vt:lpstr>Geometric</vt:lpstr>
      <vt:lpstr>Big data systems</vt:lpstr>
      <vt:lpstr>ZADATAK</vt:lpstr>
      <vt:lpstr>Korišćene tehnologije</vt:lpstr>
      <vt:lpstr>APLIKACIJA</vt:lpstr>
      <vt:lpstr>Spark models</vt:lpstr>
      <vt:lpstr>Model za klasterovanje</vt:lpstr>
      <vt:lpstr>Model za regresiju</vt:lpstr>
      <vt:lpstr>Evaluacija modela</vt:lpstr>
      <vt:lpstr>Producer</vt:lpstr>
      <vt:lpstr>Spark Streaming </vt:lpstr>
      <vt:lpstr>Spark Streaming  </vt:lpstr>
      <vt:lpstr>Spark streaming</vt:lpstr>
      <vt:lpstr>Spark Streaming - Dockerfile i submit.sh</vt:lpstr>
      <vt:lpstr>Vizuelizacija</vt:lpstr>
      <vt:lpstr>Pokretanje aplikacije</vt:lpstr>
      <vt:lpstr>POKRETANJE APLIKACIJE</vt:lpstr>
      <vt:lpstr>DOCKER COMPOSE</vt:lpstr>
      <vt:lpstr>Kreiranje Kafka topic-a</vt:lpstr>
      <vt:lpstr>Ubacivanje podataka na namenode</vt:lpstr>
      <vt:lpstr>Kreiranje modela</vt:lpstr>
      <vt:lpstr>PowerPoint Presentation</vt:lpstr>
      <vt:lpstr>Pokretanje spark streaming aplikacije</vt:lpstr>
      <vt:lpstr>PowerPoint Presentation</vt:lpstr>
      <vt:lpstr>Preuzimanje podataka na localhostu</vt:lpstr>
      <vt:lpstr>Vizuelizacija podataka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systems</dc:title>
  <cp:lastModifiedBy>Microsoft account</cp:lastModifiedBy>
  <cp:revision>4</cp:revision>
  <dcterms:modified xsi:type="dcterms:W3CDTF">2024-09-21T21:17:13Z</dcterms:modified>
</cp:coreProperties>
</file>