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3321e4c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3321e4c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3321e4c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3321e4c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3321e4c1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3321e4c1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3321e4c1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3321e4c1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3321e4c1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3321e4c1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3321e4c1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3321e4c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3321e4c1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3321e4c1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3321e4c1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3321e4c1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3321e4c1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3321e4c1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r" sz="1150">
                <a:solidFill>
                  <a:srgbClr val="D1D2D3"/>
                </a:solidFill>
                <a:highlight>
                  <a:srgbClr val="1A1D21"/>
                </a:highlight>
              </a:rPr>
              <a:t>kafka-topics.sh --create --bootstrap-server localhost:9092 --topic berlin-fcd</a:t>
            </a:r>
            <a:endParaRPr sz="1150">
              <a:solidFill>
                <a:srgbClr val="D1D2D3"/>
              </a:solidFill>
              <a:highlight>
                <a:srgbClr val="1A1D21"/>
              </a:highlight>
            </a:endParaRPr>
          </a:p>
          <a:p>
            <a:pPr indent="0" lvl="0" marL="0" rtl="0" algn="l">
              <a:spcBef>
                <a:spcPts val="0"/>
              </a:spcBef>
              <a:spcAft>
                <a:spcPts val="0"/>
              </a:spcAft>
              <a:buClr>
                <a:schemeClr val="dk1"/>
              </a:buClr>
              <a:buSzPts val="1100"/>
              <a:buFont typeface="Arial"/>
              <a:buNone/>
            </a:pPr>
            <a:r>
              <a:rPr lang="sr" sz="1150">
                <a:solidFill>
                  <a:srgbClr val="D1D2D3"/>
                </a:solidFill>
                <a:highlight>
                  <a:srgbClr val="1A1D21"/>
                </a:highlight>
              </a:rPr>
              <a:t>kafka-topics.sh --create --bootstrap-server localhost:9092 --topic berlin-emission</a:t>
            </a:r>
            <a:endParaRPr sz="1150">
              <a:solidFill>
                <a:srgbClr val="D1D2D3"/>
              </a:solidFill>
              <a:highlight>
                <a:srgbClr val="1A1D21"/>
              </a:highlight>
            </a:endParaRPr>
          </a:p>
          <a:p>
            <a:pPr indent="0" lvl="0" marL="0" rtl="0" algn="l">
              <a:spcBef>
                <a:spcPts val="0"/>
              </a:spcBef>
              <a:spcAft>
                <a:spcPts val="0"/>
              </a:spcAft>
              <a:buClr>
                <a:schemeClr val="dk1"/>
              </a:buClr>
              <a:buSzPts val="1100"/>
              <a:buFont typeface="Arial"/>
              <a:buNone/>
            </a:pPr>
            <a:r>
              <a:rPr lang="sr" sz="1150">
                <a:solidFill>
                  <a:srgbClr val="D1D2D3"/>
                </a:solidFill>
                <a:highlight>
                  <a:srgbClr val="1A1D21"/>
                </a:highlight>
              </a:rPr>
              <a:t>kafka-topics.sh --create --bootstrap-server localhost:9092 --topic berlin-pollution</a:t>
            </a:r>
            <a:endParaRPr sz="1150">
              <a:solidFill>
                <a:srgbClr val="D1D2D3"/>
              </a:solidFill>
              <a:highlight>
                <a:srgbClr val="1A1D21"/>
              </a:highlight>
            </a:endParaRPr>
          </a:p>
          <a:p>
            <a:pPr indent="0" lvl="0" marL="0" rtl="0" algn="l">
              <a:spcBef>
                <a:spcPts val="0"/>
              </a:spcBef>
              <a:spcAft>
                <a:spcPts val="0"/>
              </a:spcAft>
              <a:buNone/>
            </a:pPr>
            <a:r>
              <a:rPr lang="sr" sz="1150">
                <a:solidFill>
                  <a:srgbClr val="D1D2D3"/>
                </a:solidFill>
                <a:highlight>
                  <a:srgbClr val="1A1D21"/>
                </a:highlight>
              </a:rPr>
              <a:t>kafka-topics.sh --create --bootstrap-server localhost:9092 --topic berlin-traffic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3321e4c1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3321e4c1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3321e4c1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3321e4c1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3321e4c1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3321e4c1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3321e4c1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3321e4c1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r" sz="1150">
                <a:solidFill>
                  <a:srgbClr val="D1D2D3"/>
                </a:solidFill>
                <a:highlight>
                  <a:srgbClr val="1A1D21"/>
                </a:highlight>
              </a:rPr>
              <a:t>docker build --rm -t streaming-app .</a:t>
            </a:r>
            <a:endParaRPr sz="1150">
              <a:solidFill>
                <a:srgbClr val="D1D2D3"/>
              </a:solidFill>
              <a:highlight>
                <a:srgbClr val="1A1D21"/>
              </a:highlight>
            </a:endParaRPr>
          </a:p>
          <a:p>
            <a:pPr indent="0" lvl="0" marL="0" rtl="0" algn="l">
              <a:spcBef>
                <a:spcPts val="0"/>
              </a:spcBef>
              <a:spcAft>
                <a:spcPts val="0"/>
              </a:spcAft>
              <a:buNone/>
            </a:pPr>
            <a:r>
              <a:rPr lang="sr" sz="1150">
                <a:solidFill>
                  <a:srgbClr val="D1D2D3"/>
                </a:solidFill>
                <a:highlight>
                  <a:srgbClr val="1A1D21"/>
                </a:highlight>
              </a:rPr>
              <a:t>docker run --net bigdata --rm --name spark-streaming streaming-app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3321e4c1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3321e4c1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3321e4c1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3321e4c1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3321e4c1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3321e4c1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3321e4c1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3321e4c1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3321e4c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3321e4c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3321e4c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3321e4c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3321e4c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3321e4c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3321e4c1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3321e4c1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3321e4c1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3321e4c1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3321e4c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3321e4c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sr"/>
              <a:t>Big data systems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a:t>Project 3 - Big Mobility Data Analytics</a:t>
            </a:r>
            <a:endParaRPr/>
          </a:p>
        </p:txBody>
      </p:sp>
      <p:sp>
        <p:nvSpPr>
          <p:cNvPr id="87" name="Google Shape;87;p13"/>
          <p:cNvSpPr txBox="1"/>
          <p:nvPr/>
        </p:nvSpPr>
        <p:spPr>
          <a:xfrm>
            <a:off x="416825" y="4443550"/>
            <a:ext cx="45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sz="1800">
                <a:solidFill>
                  <a:schemeClr val="lt1"/>
                </a:solidFill>
                <a:latin typeface="Roboto"/>
                <a:ea typeface="Roboto"/>
                <a:cs typeface="Roboto"/>
                <a:sym typeface="Roboto"/>
              </a:rPr>
              <a:t>1636 - Milica Jovanovic</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Spark Streaming </a:t>
            </a:r>
            <a:endParaRPr/>
          </a:p>
        </p:txBody>
      </p:sp>
      <p:sp>
        <p:nvSpPr>
          <p:cNvPr id="148" name="Google Shape;148;p22"/>
          <p:cNvSpPr txBox="1"/>
          <p:nvPr>
            <p:ph idx="1" type="body"/>
          </p:nvPr>
        </p:nvSpPr>
        <p:spPr>
          <a:xfrm>
            <a:off x="311700" y="1111900"/>
            <a:ext cx="8520600" cy="640500"/>
          </a:xfrm>
          <a:prstGeom prst="rect">
            <a:avLst/>
          </a:prstGeom>
        </p:spPr>
        <p:txBody>
          <a:bodyPr anchorCtr="0" anchor="t" bIns="91425" lIns="91425" spcFirstLastPara="1" rIns="91425" wrap="square" tIns="91425">
            <a:normAutofit fontScale="25000" lnSpcReduction="20000"/>
          </a:bodyPr>
          <a:lstStyle/>
          <a:p>
            <a:pPr indent="-317500" lvl="0" marL="457200" rtl="0" algn="just">
              <a:spcBef>
                <a:spcPts val="0"/>
              </a:spcBef>
              <a:spcAft>
                <a:spcPts val="0"/>
              </a:spcAft>
              <a:buSzPct val="100000"/>
              <a:buChar char="●"/>
            </a:pPr>
            <a:r>
              <a:rPr lang="sr" sz="5600">
                <a:solidFill>
                  <a:srgbClr val="000000"/>
                </a:solidFill>
                <a:latin typeface="Arial"/>
                <a:ea typeface="Arial"/>
                <a:cs typeface="Arial"/>
                <a:sym typeface="Arial"/>
              </a:rPr>
              <a:t>Ova aplikacija dobija podatke sa Kafka topic-a i nad njima primenjuje (prethodno učitane) trenirane modele, kako bi dobila predikciju o kretanju i položaju vozila</a:t>
            </a:r>
            <a:endParaRPr sz="5600">
              <a:solidFill>
                <a:srgbClr val="000000"/>
              </a:solidFill>
              <a:latin typeface="Arial"/>
              <a:ea typeface="Arial"/>
              <a:cs typeface="Arial"/>
              <a:sym typeface="Arial"/>
            </a:endParaRPr>
          </a:p>
          <a:p>
            <a:pPr indent="0" lvl="0" marL="0" rtl="0" algn="just">
              <a:spcBef>
                <a:spcPts val="1200"/>
              </a:spcBef>
              <a:spcAft>
                <a:spcPts val="0"/>
              </a:spcAft>
              <a:buNone/>
            </a:pPr>
            <a:r>
              <a:t/>
            </a:r>
            <a:endParaRPr sz="15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pic>
        <p:nvPicPr>
          <p:cNvPr id="149" name="Google Shape;149;p22"/>
          <p:cNvPicPr preferRelativeResize="0"/>
          <p:nvPr/>
        </p:nvPicPr>
        <p:blipFill>
          <a:blip r:embed="rId3">
            <a:alphaModFix/>
          </a:blip>
          <a:stretch>
            <a:fillRect/>
          </a:stretch>
        </p:blipFill>
        <p:spPr>
          <a:xfrm>
            <a:off x="2634997" y="1845025"/>
            <a:ext cx="6425126" cy="3251100"/>
          </a:xfrm>
          <a:prstGeom prst="rect">
            <a:avLst/>
          </a:prstGeom>
          <a:noFill/>
          <a:ln>
            <a:noFill/>
          </a:ln>
        </p:spPr>
      </p:pic>
      <p:sp>
        <p:nvSpPr>
          <p:cNvPr id="150" name="Google Shape;150;p22"/>
          <p:cNvSpPr txBox="1"/>
          <p:nvPr/>
        </p:nvSpPr>
        <p:spPr>
          <a:xfrm>
            <a:off x="157275" y="2202100"/>
            <a:ext cx="2375100" cy="218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sr" sz="1800">
                <a:solidFill>
                  <a:schemeClr val="dk2"/>
                </a:solidFill>
                <a:latin typeface="Roboto"/>
                <a:ea typeface="Roboto"/>
                <a:cs typeface="Roboto"/>
                <a:sym typeface="Roboto"/>
              </a:rPr>
              <a:t>postavka aplikacije, citanje modela i podataka sa kafka topic-a</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Spark Streaming </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Najpre se vrši deserijalizacija dobijenih podataka sa Kafka topic-a, nakon čega se nad tim podacima primenjuju sačuvani modeli mašinskog učenja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157" name="Google Shape;157;p23"/>
          <p:cNvPicPr preferRelativeResize="0"/>
          <p:nvPr/>
        </p:nvPicPr>
        <p:blipFill>
          <a:blip r:embed="rId3">
            <a:alphaModFix/>
          </a:blip>
          <a:stretch>
            <a:fillRect/>
          </a:stretch>
        </p:blipFill>
        <p:spPr>
          <a:xfrm>
            <a:off x="2750500" y="1871798"/>
            <a:ext cx="6309575" cy="322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Spark streaming</a:t>
            </a:r>
            <a:endParaRPr/>
          </a:p>
        </p:txBody>
      </p:sp>
      <p:sp>
        <p:nvSpPr>
          <p:cNvPr id="163" name="Google Shape;163;p24"/>
          <p:cNvSpPr txBox="1"/>
          <p:nvPr>
            <p:ph idx="1" type="body"/>
          </p:nvPr>
        </p:nvSpPr>
        <p:spPr>
          <a:xfrm>
            <a:off x="374625" y="97032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sr" sz="2000">
                <a:solidFill>
                  <a:srgbClr val="000000"/>
                </a:solidFill>
                <a:latin typeface="Arial"/>
                <a:ea typeface="Arial"/>
                <a:cs typeface="Arial"/>
                <a:sym typeface="Arial"/>
              </a:rPr>
              <a:t>•Rezultati primene modela čuvaju se na namenode-u</a:t>
            </a:r>
            <a:endParaRPr i="1"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1376300" y="1675174"/>
            <a:ext cx="7590526" cy="320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Spark Streaming - Dockerfile i submit.sh</a:t>
            </a:r>
            <a:endParaRPr/>
          </a:p>
        </p:txBody>
      </p:sp>
      <p:sp>
        <p:nvSpPr>
          <p:cNvPr id="170" name="Google Shape;17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5"/>
          <p:cNvPicPr preferRelativeResize="0"/>
          <p:nvPr/>
        </p:nvPicPr>
        <p:blipFill>
          <a:blip r:embed="rId3">
            <a:alphaModFix/>
          </a:blip>
          <a:stretch>
            <a:fillRect/>
          </a:stretch>
        </p:blipFill>
        <p:spPr>
          <a:xfrm>
            <a:off x="225300" y="928050"/>
            <a:ext cx="4999999" cy="2472825"/>
          </a:xfrm>
          <a:prstGeom prst="rect">
            <a:avLst/>
          </a:prstGeom>
          <a:noFill/>
          <a:ln>
            <a:noFill/>
          </a:ln>
        </p:spPr>
      </p:pic>
      <p:pic>
        <p:nvPicPr>
          <p:cNvPr id="172" name="Google Shape;172;p25"/>
          <p:cNvPicPr preferRelativeResize="0"/>
          <p:nvPr/>
        </p:nvPicPr>
        <p:blipFill>
          <a:blip r:embed="rId4">
            <a:alphaModFix/>
          </a:blip>
          <a:stretch>
            <a:fillRect/>
          </a:stretch>
        </p:blipFill>
        <p:spPr>
          <a:xfrm>
            <a:off x="1224098" y="3511898"/>
            <a:ext cx="7804524" cy="146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Vizuelizacija</a:t>
            </a:r>
            <a:endParaRPr/>
          </a:p>
        </p:txBody>
      </p:sp>
      <p:sp>
        <p:nvSpPr>
          <p:cNvPr id="178" name="Google Shape;178;p26"/>
          <p:cNvSpPr txBox="1"/>
          <p:nvPr>
            <p:ph idx="1" type="body"/>
          </p:nvPr>
        </p:nvSpPr>
        <p:spPr>
          <a:xfrm>
            <a:off x="311700" y="962475"/>
            <a:ext cx="2879700" cy="3339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sr" sz="1400"/>
              <a:t>za vizuelizaciju rezultata kioriscena je python jupiter notebook i potrebne biblioteke</a:t>
            </a:r>
            <a:endParaRPr sz="1400"/>
          </a:p>
          <a:p>
            <a:pPr indent="-317500" lvl="0" marL="457200" rtl="0" algn="l">
              <a:spcBef>
                <a:spcPts val="0"/>
              </a:spcBef>
              <a:spcAft>
                <a:spcPts val="0"/>
              </a:spcAft>
              <a:buSzPts val="1400"/>
              <a:buChar char="●"/>
            </a:pPr>
            <a:r>
              <a:rPr lang="sr" sz="1400"/>
              <a:t>podaci se citaju iz fajlov</a:t>
            </a:r>
            <a:r>
              <a:rPr lang="sr" sz="1400">
                <a:highlight>
                  <a:schemeClr val="lt1"/>
                </a:highlight>
              </a:rPr>
              <a:t>a </a:t>
            </a:r>
            <a:r>
              <a:rPr i="1" lang="sr" sz="1400">
                <a:highlight>
                  <a:schemeClr val="lt1"/>
                </a:highlight>
              </a:rPr>
              <a:t>final_fcd.csv</a:t>
            </a:r>
            <a:r>
              <a:rPr lang="sr" sz="1400">
                <a:highlight>
                  <a:schemeClr val="lt1"/>
                </a:highlight>
              </a:rPr>
              <a:t> i </a:t>
            </a:r>
            <a:r>
              <a:rPr i="1" lang="sr" sz="1400">
                <a:highlight>
                  <a:schemeClr val="lt1"/>
                </a:highlight>
              </a:rPr>
              <a:t>final_emission.csv</a:t>
            </a:r>
            <a:r>
              <a:rPr lang="sr" sz="1400">
                <a:highlight>
                  <a:schemeClr val="lt1"/>
                </a:highlight>
              </a:rPr>
              <a:t> </a:t>
            </a:r>
            <a:endParaRPr sz="1400">
              <a:highlight>
                <a:schemeClr val="lt1"/>
              </a:highlight>
            </a:endParaRPr>
          </a:p>
          <a:p>
            <a:pPr indent="-317500" lvl="0" marL="457200" rtl="0" algn="l">
              <a:spcBef>
                <a:spcPts val="0"/>
              </a:spcBef>
              <a:spcAft>
                <a:spcPts val="0"/>
              </a:spcAft>
              <a:buSzPts val="1400"/>
              <a:buChar char="●"/>
            </a:pPr>
            <a:r>
              <a:rPr lang="sr" sz="1400">
                <a:highlight>
                  <a:schemeClr val="lt1"/>
                </a:highlight>
              </a:rPr>
              <a:t>zatim je potrebno vehicle_x i vehicle_y transformisati u lat i log koordinate</a:t>
            </a:r>
            <a:endParaRPr sz="1400">
              <a:highlight>
                <a:schemeClr val="lt1"/>
              </a:highlight>
            </a:endParaRPr>
          </a:p>
          <a:p>
            <a:pPr indent="-317500" lvl="0" marL="457200" rtl="0" algn="l">
              <a:spcBef>
                <a:spcPts val="0"/>
              </a:spcBef>
              <a:spcAft>
                <a:spcPts val="0"/>
              </a:spcAft>
              <a:buSzPts val="1400"/>
              <a:buChar char="●"/>
            </a:pPr>
            <a:r>
              <a:rPr lang="sr" sz="1400">
                <a:highlight>
                  <a:schemeClr val="lt1"/>
                </a:highlight>
              </a:rPr>
              <a:t>nakon cega se koriscenjem </a:t>
            </a:r>
            <a:r>
              <a:rPr b="1" i="1" lang="sr" sz="1400">
                <a:solidFill>
                  <a:srgbClr val="000000"/>
                </a:solidFill>
                <a:highlight>
                  <a:schemeClr val="lt1"/>
                </a:highlight>
              </a:rPr>
              <a:t>folium </a:t>
            </a:r>
            <a:r>
              <a:rPr lang="sr" sz="1400">
                <a:highlight>
                  <a:schemeClr val="lt1"/>
                </a:highlight>
              </a:rPr>
              <a:t>biblioteke rezultati prikaziju u vidu mape</a:t>
            </a:r>
            <a:endParaRPr sz="1400">
              <a:highlight>
                <a:schemeClr val="lt1"/>
              </a:highlight>
            </a:endParaRPr>
          </a:p>
        </p:txBody>
      </p:sp>
      <p:pic>
        <p:nvPicPr>
          <p:cNvPr id="179" name="Google Shape;179;p26"/>
          <p:cNvPicPr preferRelativeResize="0"/>
          <p:nvPr/>
        </p:nvPicPr>
        <p:blipFill>
          <a:blip r:embed="rId3">
            <a:alphaModFix/>
          </a:blip>
          <a:stretch>
            <a:fillRect/>
          </a:stretch>
        </p:blipFill>
        <p:spPr>
          <a:xfrm>
            <a:off x="3332852" y="915275"/>
            <a:ext cx="5888673" cy="418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Pokretanje aplikacije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2700">
                <a:solidFill>
                  <a:srgbClr val="2A3990"/>
                </a:solidFill>
              </a:rPr>
              <a:t>POKRETANJE APLIKACIJE</a:t>
            </a:r>
            <a:endParaRPr/>
          </a:p>
        </p:txBody>
      </p:sp>
      <p:sp>
        <p:nvSpPr>
          <p:cNvPr id="190" name="Google Shape;19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sr"/>
              <a:t>Prvo je potrebno kreirati bigdata network i pokrenuti docker-compose </a:t>
            </a:r>
            <a:endParaRPr/>
          </a:p>
          <a:p>
            <a:pPr indent="-342900" lvl="0" marL="457200" rtl="0" algn="l">
              <a:lnSpc>
                <a:spcPct val="115000"/>
              </a:lnSpc>
              <a:spcBef>
                <a:spcPts val="0"/>
              </a:spcBef>
              <a:spcAft>
                <a:spcPts val="0"/>
              </a:spcAft>
              <a:buSzPts val="1800"/>
              <a:buChar char="●"/>
            </a:pPr>
            <a:r>
              <a:rPr lang="sr"/>
              <a:t>kreirati odgovarajuce kafka topic-e </a:t>
            </a:r>
            <a:endParaRPr/>
          </a:p>
          <a:p>
            <a:pPr indent="-342900" lvl="0" marL="457200" rtl="0" algn="l">
              <a:lnSpc>
                <a:spcPct val="115000"/>
              </a:lnSpc>
              <a:spcBef>
                <a:spcPts val="0"/>
              </a:spcBef>
              <a:spcAft>
                <a:spcPts val="0"/>
              </a:spcAft>
              <a:buSzPts val="1800"/>
              <a:buChar char="●"/>
            </a:pPr>
            <a:r>
              <a:rPr lang="sr"/>
              <a:t>ubaciti podatke za treniranje modela na namenode</a:t>
            </a:r>
            <a:endParaRPr/>
          </a:p>
          <a:p>
            <a:pPr indent="-342900" lvl="0" marL="457200" rtl="0" algn="l">
              <a:lnSpc>
                <a:spcPct val="115000"/>
              </a:lnSpc>
              <a:spcBef>
                <a:spcPts val="0"/>
              </a:spcBef>
              <a:spcAft>
                <a:spcPts val="0"/>
              </a:spcAft>
              <a:buSzPts val="1800"/>
              <a:buChar char="●"/>
            </a:pPr>
            <a:r>
              <a:rPr lang="sr"/>
              <a:t>pokrenuti skriptu za treniranje modela</a:t>
            </a:r>
            <a:endParaRPr/>
          </a:p>
          <a:p>
            <a:pPr indent="-342900" lvl="0" marL="457200" rtl="0" algn="l">
              <a:lnSpc>
                <a:spcPct val="115000"/>
              </a:lnSpc>
              <a:spcBef>
                <a:spcPts val="0"/>
              </a:spcBef>
              <a:spcAft>
                <a:spcPts val="0"/>
              </a:spcAft>
              <a:buSzPts val="1800"/>
              <a:buChar char="●"/>
            </a:pPr>
            <a:r>
              <a:rPr lang="sr"/>
              <a:t>Zatim pokrenuti streaming aplikaciju</a:t>
            </a:r>
            <a:endParaRPr/>
          </a:p>
          <a:p>
            <a:pPr indent="-342900" lvl="0" marL="457200" rtl="0" algn="l">
              <a:lnSpc>
                <a:spcPct val="115000"/>
              </a:lnSpc>
              <a:spcBef>
                <a:spcPts val="0"/>
              </a:spcBef>
              <a:spcAft>
                <a:spcPts val="0"/>
              </a:spcAft>
              <a:buSzPts val="1800"/>
              <a:buChar char="●"/>
            </a:pPr>
            <a:r>
              <a:rPr lang="sr"/>
              <a:t>kako streaming aplikacija cuva podatke na namenode, potrebno je te podatke prebaciti na lokalu pre pokretanja skripte za vizuelizaciju</a:t>
            </a:r>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COMPOSE</a:t>
            </a:r>
            <a:endParaRPr/>
          </a:p>
        </p:txBody>
      </p:sp>
      <p:sp>
        <p:nvSpPr>
          <p:cNvPr id="196" name="Google Shape;196;p29"/>
          <p:cNvSpPr txBox="1"/>
          <p:nvPr>
            <p:ph idx="1" type="body"/>
          </p:nvPr>
        </p:nvSpPr>
        <p:spPr>
          <a:xfrm>
            <a:off x="311700" y="954625"/>
            <a:ext cx="8520600" cy="33390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sr" sz="1400"/>
              <a:t>Kroz docker se pokreću Kafka, Spark, Hadoop i Producer</a:t>
            </a:r>
            <a:endParaRPr sz="1400"/>
          </a:p>
          <a:p>
            <a:pPr indent="0" lvl="0" marL="0" rtl="0" algn="l">
              <a:spcBef>
                <a:spcPts val="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Kreiranje Kafka topic-a</a:t>
            </a:r>
            <a:endParaRPr/>
          </a:p>
        </p:txBody>
      </p:sp>
      <p:sp>
        <p:nvSpPr>
          <p:cNvPr id="202" name="Google Shape;20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0"/>
          <p:cNvPicPr preferRelativeResize="0"/>
          <p:nvPr/>
        </p:nvPicPr>
        <p:blipFill>
          <a:blip r:embed="rId3">
            <a:alphaModFix/>
          </a:blip>
          <a:stretch>
            <a:fillRect/>
          </a:stretch>
        </p:blipFill>
        <p:spPr>
          <a:xfrm>
            <a:off x="311700" y="1072851"/>
            <a:ext cx="7654575" cy="2070100"/>
          </a:xfrm>
          <a:prstGeom prst="rect">
            <a:avLst/>
          </a:prstGeom>
          <a:noFill/>
          <a:ln>
            <a:noFill/>
          </a:ln>
        </p:spPr>
      </p:pic>
      <p:pic>
        <p:nvPicPr>
          <p:cNvPr id="204" name="Google Shape;204;p30"/>
          <p:cNvPicPr preferRelativeResize="0"/>
          <p:nvPr/>
        </p:nvPicPr>
        <p:blipFill>
          <a:blip r:embed="rId4">
            <a:alphaModFix/>
          </a:blip>
          <a:stretch>
            <a:fillRect/>
          </a:stretch>
        </p:blipFill>
        <p:spPr>
          <a:xfrm>
            <a:off x="1966250" y="3376022"/>
            <a:ext cx="7086000" cy="1492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Ubacivanje podataka na namenode</a:t>
            </a:r>
            <a:endParaRPr/>
          </a:p>
        </p:txBody>
      </p:sp>
      <p:sp>
        <p:nvSpPr>
          <p:cNvPr id="210" name="Google Shape;21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sr"/>
              <a:t>Prvo na namenode:</a:t>
            </a:r>
            <a:endParaRPr/>
          </a:p>
          <a:p>
            <a:pPr indent="-317500" lvl="1" marL="914400" rtl="0" algn="l">
              <a:lnSpc>
                <a:spcPct val="115000"/>
              </a:lnSpc>
              <a:spcBef>
                <a:spcPts val="0"/>
              </a:spcBef>
              <a:spcAft>
                <a:spcPts val="0"/>
              </a:spcAft>
              <a:buSzPts val="1400"/>
              <a:buChar char="○"/>
            </a:pPr>
            <a:r>
              <a:rPr lang="sr" sz="1400"/>
              <a:t>docker cp b_emissions.csv namenode:/data</a:t>
            </a:r>
            <a:endParaRPr/>
          </a:p>
          <a:p>
            <a:pPr indent="0" lvl="0" marL="914400" rtl="0" algn="l">
              <a:lnSpc>
                <a:spcPct val="115000"/>
              </a:lnSpc>
              <a:spcBef>
                <a:spcPts val="0"/>
              </a:spcBef>
              <a:spcAft>
                <a:spcPts val="0"/>
              </a:spcAft>
              <a:buNone/>
            </a:pPr>
            <a:r>
              <a:t/>
            </a:r>
            <a:endParaRPr sz="1400"/>
          </a:p>
          <a:p>
            <a:pPr indent="-342900" lvl="0" marL="457200" rtl="0" algn="l">
              <a:lnSpc>
                <a:spcPct val="115000"/>
              </a:lnSpc>
              <a:spcBef>
                <a:spcPts val="0"/>
              </a:spcBef>
              <a:spcAft>
                <a:spcPts val="0"/>
              </a:spcAft>
              <a:buSzPts val="1800"/>
              <a:buChar char="●"/>
            </a:pPr>
            <a:r>
              <a:rPr lang="sr"/>
              <a:t>A zatim i na HDFS:</a:t>
            </a:r>
            <a:endParaRPr/>
          </a:p>
          <a:p>
            <a:pPr indent="-317500" lvl="1" marL="914400" rtl="0" algn="l">
              <a:lnSpc>
                <a:spcPct val="115000"/>
              </a:lnSpc>
              <a:spcBef>
                <a:spcPts val="0"/>
              </a:spcBef>
              <a:spcAft>
                <a:spcPts val="0"/>
              </a:spcAft>
              <a:buSzPts val="1400"/>
              <a:buChar char="○"/>
            </a:pPr>
            <a:r>
              <a:rPr lang="sr" sz="1400"/>
              <a:t>docker exec -it namenode bash</a:t>
            </a:r>
            <a:endParaRPr/>
          </a:p>
          <a:p>
            <a:pPr indent="-317500" lvl="1" marL="914400" rtl="0" algn="l">
              <a:lnSpc>
                <a:spcPct val="115000"/>
              </a:lnSpc>
              <a:spcBef>
                <a:spcPts val="0"/>
              </a:spcBef>
              <a:spcAft>
                <a:spcPts val="0"/>
              </a:spcAft>
              <a:buSzPts val="1400"/>
              <a:buChar char="○"/>
            </a:pPr>
            <a:r>
              <a:rPr lang="sr" sz="1400"/>
              <a:t>hdfs dfs -mkdir /</a:t>
            </a:r>
            <a:r>
              <a:rPr lang="sr"/>
              <a:t>dir</a:t>
            </a:r>
            <a:endParaRPr/>
          </a:p>
          <a:p>
            <a:pPr indent="-317500" lvl="1" marL="914400" rtl="0" algn="l">
              <a:lnSpc>
                <a:spcPct val="115000"/>
              </a:lnSpc>
              <a:spcBef>
                <a:spcPts val="0"/>
              </a:spcBef>
              <a:spcAft>
                <a:spcPts val="0"/>
              </a:spcAft>
              <a:buSzPts val="1400"/>
              <a:buChar char="○"/>
            </a:pPr>
            <a:r>
              <a:rPr lang="sr" sz="1400"/>
              <a:t>hdfs dfs -put /data/b_emission.csv /</a:t>
            </a:r>
            <a:r>
              <a:rPr lang="sr"/>
              <a:t>dir</a:t>
            </a:r>
            <a:endParaRPr/>
          </a:p>
          <a:p>
            <a:pPr indent="0" lvl="0" marL="914400" rtl="0" algn="l">
              <a:lnSpc>
                <a:spcPct val="115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a:t>
            </a:r>
            <a:endParaRPr/>
          </a:p>
        </p:txBody>
      </p:sp>
      <p:sp>
        <p:nvSpPr>
          <p:cNvPr id="93" name="Google Shape;93;p14"/>
          <p:cNvSpPr txBox="1"/>
          <p:nvPr>
            <p:ph idx="1" type="body"/>
          </p:nvPr>
        </p:nvSpPr>
        <p:spPr>
          <a:xfrm>
            <a:off x="201600" y="978200"/>
            <a:ext cx="8520600" cy="34416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sr"/>
              <a:t>Implementirati Spark aplikaciju za analizu off-line podataka koja će izvršiti treniranje, validaciju i testiranje modela mašinskog učenja </a:t>
            </a:r>
            <a:endParaRPr/>
          </a:p>
          <a:p>
            <a:pPr indent="-297497" lvl="1" marL="914400" rtl="0" algn="l">
              <a:spcBef>
                <a:spcPts val="0"/>
              </a:spcBef>
              <a:spcAft>
                <a:spcPts val="0"/>
              </a:spcAft>
              <a:buSzPct val="100000"/>
              <a:buChar char="○"/>
            </a:pPr>
            <a:r>
              <a:rPr lang="sr"/>
              <a:t>Za određivanje zagušenijih oblasti ( sa najviše vozila) u gradu po vremenskim periodima (npr. 10-15min) korišćenjem klasterovanja i k-means algoritma </a:t>
            </a:r>
            <a:endParaRPr/>
          </a:p>
          <a:p>
            <a:pPr indent="-297497" lvl="1" marL="914400" rtl="0" algn="l">
              <a:spcBef>
                <a:spcPts val="0"/>
              </a:spcBef>
              <a:spcAft>
                <a:spcPts val="0"/>
              </a:spcAft>
              <a:buSzPct val="100000"/>
              <a:buChar char="○"/>
            </a:pPr>
            <a:r>
              <a:rPr lang="sr"/>
              <a:t>Za predikciju generisanja zagađenja određenog vozila (npr. nekog ili sume više parametara NOx, PM, CO2, CO), na osnovu potrošnje griva (fuel), brzine, buke (noise), tipa vozila (type) korišćenjem naprednijeg algoritma za klasifikaciju (regresiju) </a:t>
            </a:r>
            <a:endParaRPr/>
          </a:p>
          <a:p>
            <a:pPr indent="-317182" lvl="0" marL="457200" rtl="0" algn="l">
              <a:spcBef>
                <a:spcPts val="0"/>
              </a:spcBef>
              <a:spcAft>
                <a:spcPts val="0"/>
              </a:spcAft>
              <a:buSzPct val="100000"/>
              <a:buChar char="●"/>
            </a:pPr>
            <a:r>
              <a:rPr lang="sr"/>
              <a:t>Implementirati Spark Structured Streaming aplikaciju koja će dobijati podatke o kretanju vozila sa Kafka brokera i odgovarajućeg Kafka topic-a i na osnovu vremenskog prozora u toku podataka i korišćenjem treniranog modela određivati klaster oblasti u kome se vozilo nalazi i predikciju zagađenja koje će to vozilo generisati u narednom vremenskom periodu na osnovu algoritma klasifikacije (regresije). </a:t>
            </a:r>
            <a:endParaRPr/>
          </a:p>
          <a:p>
            <a:pPr indent="-317182" lvl="0" marL="457200" rtl="0" algn="l">
              <a:spcBef>
                <a:spcPts val="0"/>
              </a:spcBef>
              <a:spcAft>
                <a:spcPts val="0"/>
              </a:spcAft>
              <a:buSzPct val="100000"/>
              <a:buChar char="●"/>
            </a:pPr>
            <a:r>
              <a:rPr lang="sr"/>
              <a:t>Streaming podatke sa Spark Streaming aplikacije, kao i rezultate klasterovanja i predikcije zagađenja, smestiti u file (csv,json) i korišćenjem neke od biblioteka (geopandas, geoplot, ipyleaflet,…) vizuelizirati rezultate klasterovanja i predviđenog ukupnog zagađenja izabranim zagađivačima.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Kreiranje modela</a:t>
            </a:r>
            <a:endParaRPr/>
          </a:p>
        </p:txBody>
      </p:sp>
      <p:sp>
        <p:nvSpPr>
          <p:cNvPr id="216" name="Google Shape;21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docker build --rm -t models-app .</a:t>
            </a:r>
            <a:endParaRPr/>
          </a:p>
          <a:p>
            <a:pPr indent="-342900" lvl="0" marL="457200" rtl="0" algn="l">
              <a:spcBef>
                <a:spcPts val="0"/>
              </a:spcBef>
              <a:spcAft>
                <a:spcPts val="0"/>
              </a:spcAft>
              <a:buSzPts val="1800"/>
              <a:buChar char="●"/>
            </a:pPr>
            <a:r>
              <a:rPr lang="sr"/>
              <a:t>docker run --net bigdata --rm --name models models-app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Pokretanje spark streaming aplikacije</a:t>
            </a:r>
            <a:endParaRPr/>
          </a:p>
        </p:txBody>
      </p:sp>
      <p:sp>
        <p:nvSpPr>
          <p:cNvPr id="222" name="Google Shape;222;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docker build --rm -t streaming-app .</a:t>
            </a:r>
            <a:endParaRPr/>
          </a:p>
          <a:p>
            <a:pPr indent="-342900" lvl="0" marL="457200" rtl="0" algn="l">
              <a:spcBef>
                <a:spcPts val="0"/>
              </a:spcBef>
              <a:spcAft>
                <a:spcPts val="0"/>
              </a:spcAft>
              <a:buSzPts val="1800"/>
              <a:buChar char="●"/>
            </a:pPr>
            <a:r>
              <a:rPr lang="sr"/>
              <a:t>docker run --net bigdata --rm --name spark-streaming streaming-app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Preuzimanje podataka na localhostu</a:t>
            </a:r>
            <a:endParaRPr/>
          </a:p>
        </p:txBody>
      </p:sp>
      <p:sp>
        <p:nvSpPr>
          <p:cNvPr id="228" name="Google Shape;22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kako se rezulat spark aplikacije cuva u vidu vise delova, potebno je da ih spojimo u jedan csv fajl</a:t>
            </a:r>
            <a:endParaRPr/>
          </a:p>
          <a:p>
            <a:pPr indent="-317500" lvl="1" marL="914400" rtl="0" algn="l">
              <a:spcBef>
                <a:spcPts val="0"/>
              </a:spcBef>
              <a:spcAft>
                <a:spcPts val="0"/>
              </a:spcAft>
              <a:buSzPts val="1400"/>
              <a:buChar char="○"/>
            </a:pPr>
            <a:r>
              <a:rPr lang="sr"/>
              <a:t>hadoop fs -getmerge /output/claster /data/final_emissions.csv</a:t>
            </a:r>
            <a:endParaRPr/>
          </a:p>
          <a:p>
            <a:pPr indent="-317500" lvl="1" marL="914400" rtl="0" algn="l">
              <a:spcBef>
                <a:spcPts val="0"/>
              </a:spcBef>
              <a:spcAft>
                <a:spcPts val="0"/>
              </a:spcAft>
              <a:buSzPts val="1400"/>
              <a:buChar char="○"/>
            </a:pPr>
            <a:r>
              <a:rPr lang="sr"/>
              <a:t>hadoop fs -getmerge /output/predicted /data/final_fcd.csv</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Vizuelizacija podataka</a:t>
            </a:r>
            <a:endParaRPr/>
          </a:p>
        </p:txBody>
      </p:sp>
      <p:sp>
        <p:nvSpPr>
          <p:cNvPr id="234" name="Google Shape;23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sz="2700">
                <a:solidFill>
                  <a:srgbClr val="2A3990"/>
                </a:solidFill>
              </a:rPr>
              <a:t>Korišćene tehnologije</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165500" y="1366397"/>
            <a:ext cx="4319974" cy="2428278"/>
          </a:xfrm>
          <a:prstGeom prst="rect">
            <a:avLst/>
          </a:prstGeom>
          <a:noFill/>
          <a:ln>
            <a:noFill/>
          </a:ln>
        </p:spPr>
      </p:pic>
      <p:pic>
        <p:nvPicPr>
          <p:cNvPr id="101" name="Google Shape;101;p15"/>
          <p:cNvPicPr preferRelativeResize="0"/>
          <p:nvPr/>
        </p:nvPicPr>
        <p:blipFill>
          <a:blip r:embed="rId4">
            <a:alphaModFix/>
          </a:blip>
          <a:stretch>
            <a:fillRect/>
          </a:stretch>
        </p:blipFill>
        <p:spPr>
          <a:xfrm>
            <a:off x="4604047" y="1551189"/>
            <a:ext cx="4319975" cy="22434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APLIKACIJA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Spark models</a:t>
            </a:r>
            <a:endParaRPr/>
          </a:p>
        </p:txBody>
      </p:sp>
      <p:sp>
        <p:nvSpPr>
          <p:cNvPr id="112" name="Google Shape;112;p17"/>
          <p:cNvSpPr txBox="1"/>
          <p:nvPr>
            <p:ph idx="1" type="body"/>
          </p:nvPr>
        </p:nvSpPr>
        <p:spPr>
          <a:xfrm>
            <a:off x="311700" y="125372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Za pocetak je potrebno napraviti modele za klasterizaciju i regresiju</a:t>
            </a:r>
            <a:endParaRPr/>
          </a:p>
          <a:p>
            <a:pPr indent="-342900" lvl="0" marL="457200" rtl="0" algn="l">
              <a:spcBef>
                <a:spcPts val="0"/>
              </a:spcBef>
              <a:spcAft>
                <a:spcPts val="0"/>
              </a:spcAft>
              <a:buSzPts val="1800"/>
              <a:buChar char="●"/>
            </a:pPr>
            <a:r>
              <a:rPr lang="sr"/>
              <a:t>podaci za treniranje modela su smesteni na namenode</a:t>
            </a:r>
            <a:endParaRPr/>
          </a:p>
          <a:p>
            <a:pPr indent="-342900" lvl="0" marL="457200" rtl="0" algn="l">
              <a:spcBef>
                <a:spcPts val="0"/>
              </a:spcBef>
              <a:spcAft>
                <a:spcPts val="0"/>
              </a:spcAft>
              <a:buSzPts val="1800"/>
              <a:buChar char="●"/>
            </a:pPr>
            <a:r>
              <a:rPr lang="sr"/>
              <a:t>modeli citaju podatke sa namenoda i zatim se gotovi, istrenirani modeli smestaju nazad na namenode</a:t>
            </a:r>
            <a:endParaRPr/>
          </a:p>
        </p:txBody>
      </p:sp>
      <p:pic>
        <p:nvPicPr>
          <p:cNvPr id="113" name="Google Shape;113;p17"/>
          <p:cNvPicPr preferRelativeResize="0"/>
          <p:nvPr/>
        </p:nvPicPr>
        <p:blipFill>
          <a:blip r:embed="rId3">
            <a:alphaModFix/>
          </a:blip>
          <a:stretch>
            <a:fillRect/>
          </a:stretch>
        </p:blipFill>
        <p:spPr>
          <a:xfrm>
            <a:off x="1470725" y="2776749"/>
            <a:ext cx="6858000" cy="195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Model za klasterovanje</a:t>
            </a:r>
            <a:endParaRPr/>
          </a:p>
        </p:txBody>
      </p:sp>
      <p:sp>
        <p:nvSpPr>
          <p:cNvPr id="119" name="Google Shape;119;p18"/>
          <p:cNvSpPr txBox="1"/>
          <p:nvPr>
            <p:ph idx="1" type="body"/>
          </p:nvPr>
        </p:nvSpPr>
        <p:spPr>
          <a:xfrm>
            <a:off x="390350" y="1017800"/>
            <a:ext cx="85206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 slajdu je prikazan implementirani model za određivanje zagušenijih ulica u gradu po vremenskim periodima, korišćenjem klasterovanja i k-means algoritma</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Model se čuva u direktorijumu </a:t>
            </a:r>
            <a:r>
              <a:rPr i="1" lang="sr" sz="1400">
                <a:solidFill>
                  <a:srgbClr val="FF0000"/>
                </a:solidFill>
                <a:latin typeface="Arial"/>
                <a:ea typeface="Arial"/>
                <a:cs typeface="Arial"/>
                <a:sym typeface="Arial"/>
              </a:rPr>
              <a:t>models/kmodel</a:t>
            </a:r>
            <a:r>
              <a:rPr lang="sr" sz="1400">
                <a:solidFill>
                  <a:srgbClr val="FF0000"/>
                </a:solidFill>
                <a:latin typeface="Arial"/>
                <a:ea typeface="Arial"/>
                <a:cs typeface="Arial"/>
                <a:sym typeface="Arial"/>
              </a:rPr>
              <a:t> </a:t>
            </a:r>
            <a:r>
              <a:rPr lang="sr" sz="1400">
                <a:solidFill>
                  <a:srgbClr val="000000"/>
                </a:solidFill>
                <a:latin typeface="Arial"/>
                <a:ea typeface="Arial"/>
                <a:cs typeface="Arial"/>
                <a:sym typeface="Arial"/>
              </a:rPr>
              <a:t>na namenode-u</a:t>
            </a:r>
            <a:endParaRPr sz="1400">
              <a:solidFill>
                <a:srgbClr val="000000"/>
              </a:solidFill>
              <a:latin typeface="Arial"/>
              <a:ea typeface="Arial"/>
              <a:cs typeface="Arial"/>
              <a:sym typeface="Arial"/>
            </a:endParaRPr>
          </a:p>
          <a:p>
            <a:pPr indent="0" lvl="0" marL="0" rtl="0" algn="just">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638463" y="2236000"/>
            <a:ext cx="7458075" cy="18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Model za regresiju</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Arial"/>
              <a:buChar char="●"/>
            </a:pPr>
            <a:r>
              <a:rPr lang="sr" sz="1400">
                <a:solidFill>
                  <a:srgbClr val="000000"/>
                </a:solidFill>
                <a:latin typeface="Arial"/>
                <a:ea typeface="Arial"/>
                <a:cs typeface="Arial"/>
                <a:sym typeface="Arial"/>
              </a:rPr>
              <a:t>Na slajdu je prikazan implementirani model za predikciju generisanja zagađenja određenog vozila (parametra NOx), na osnovu potrošnje griva (fuel), brzine (speed),  buke (noise), korišćenjem naprednijeg algoritma za regresiju</a:t>
            </a:r>
            <a:endParaRPr sz="1400">
              <a:solidFill>
                <a:srgbClr val="000000"/>
              </a:solidFill>
              <a:latin typeface="Arial"/>
              <a:ea typeface="Arial"/>
              <a:cs typeface="Arial"/>
              <a:sym typeface="Arial"/>
            </a:endParaRPr>
          </a:p>
          <a:p>
            <a:pPr indent="-317500" lvl="0" marL="457200" rtl="0" algn="just">
              <a:spcBef>
                <a:spcPts val="0"/>
              </a:spcBef>
              <a:spcAft>
                <a:spcPts val="0"/>
              </a:spcAft>
              <a:buSzPts val="1400"/>
              <a:buFont typeface="Arial"/>
              <a:buChar char="●"/>
            </a:pPr>
            <a:r>
              <a:rPr lang="sr" sz="1400">
                <a:solidFill>
                  <a:srgbClr val="000000"/>
                </a:solidFill>
                <a:latin typeface="Arial"/>
                <a:ea typeface="Arial"/>
                <a:cs typeface="Arial"/>
                <a:sym typeface="Arial"/>
              </a:rPr>
              <a:t>Model se čuva u direktorijumu </a:t>
            </a:r>
            <a:r>
              <a:rPr i="1" lang="sr" sz="1400">
                <a:solidFill>
                  <a:srgbClr val="FF0000"/>
                </a:solidFill>
                <a:latin typeface="Arial"/>
                <a:ea typeface="Arial"/>
                <a:cs typeface="Arial"/>
                <a:sym typeface="Arial"/>
              </a:rPr>
              <a:t>models/rmodel</a:t>
            </a:r>
            <a:r>
              <a:rPr lang="sr" sz="1400">
                <a:solidFill>
                  <a:srgbClr val="000000"/>
                </a:solidFill>
                <a:latin typeface="Arial"/>
                <a:ea typeface="Arial"/>
                <a:cs typeface="Arial"/>
                <a:sym typeface="Arial"/>
              </a:rPr>
              <a:t> na namenode-u</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731113" y="2625775"/>
            <a:ext cx="7839075"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Evaluacija modela</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311700" y="1913651"/>
            <a:ext cx="7487176" cy="272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Producer</a:t>
            </a:r>
            <a:endParaRPr/>
          </a:p>
        </p:txBody>
      </p:sp>
      <p:sp>
        <p:nvSpPr>
          <p:cNvPr id="140" name="Google Shape;140;p2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sr" sz="1600"/>
              <a:t>Producer cita podatke iz fajla i salje ih na kafka topic-e </a:t>
            </a:r>
            <a:r>
              <a:rPr i="1" lang="sr" sz="1600"/>
              <a:t>berlin-fcd</a:t>
            </a:r>
            <a:r>
              <a:rPr lang="sr" sz="1600"/>
              <a:t> za saobracaj  i </a:t>
            </a:r>
            <a:r>
              <a:rPr i="1" lang="sr" sz="1600"/>
              <a:t>berlin-emission </a:t>
            </a:r>
            <a:r>
              <a:rPr lang="sr" sz="1600"/>
              <a:t>za zagadjenje.</a:t>
            </a:r>
            <a:endParaRPr sz="1600"/>
          </a:p>
          <a:p>
            <a:pPr indent="-330200" lvl="0" marL="457200" rtl="0" algn="l">
              <a:lnSpc>
                <a:spcPct val="115000"/>
              </a:lnSpc>
              <a:spcBef>
                <a:spcPts val="1200"/>
              </a:spcBef>
              <a:spcAft>
                <a:spcPts val="0"/>
              </a:spcAft>
              <a:buSzPts val="1600"/>
              <a:buChar char="●"/>
            </a:pPr>
            <a:r>
              <a:rPr lang="sr" sz="1600"/>
              <a:t>Callback funkcija za slanje podataka</a:t>
            </a:r>
            <a:endParaRPr sz="1600"/>
          </a:p>
          <a:p>
            <a:pPr indent="0" lvl="0" marL="0" rtl="0" algn="l">
              <a:spcBef>
                <a:spcPts val="0"/>
              </a:spcBef>
              <a:spcAft>
                <a:spcPts val="1200"/>
              </a:spcAft>
              <a:buNone/>
            </a:pPr>
            <a:r>
              <a:t/>
            </a:r>
            <a:endParaRPr/>
          </a:p>
        </p:txBody>
      </p:sp>
      <p:pic>
        <p:nvPicPr>
          <p:cNvPr id="141" name="Google Shape;141;p21"/>
          <p:cNvPicPr preferRelativeResize="0"/>
          <p:nvPr/>
        </p:nvPicPr>
        <p:blipFill>
          <a:blip r:embed="rId3">
            <a:alphaModFix/>
          </a:blip>
          <a:stretch>
            <a:fillRect/>
          </a:stretch>
        </p:blipFill>
        <p:spPr>
          <a:xfrm>
            <a:off x="609600" y="3368300"/>
            <a:ext cx="7924800" cy="1238250"/>
          </a:xfrm>
          <a:prstGeom prst="rect">
            <a:avLst/>
          </a:prstGeom>
          <a:noFill/>
          <a:ln>
            <a:noFill/>
          </a:ln>
        </p:spPr>
      </p:pic>
      <p:pic>
        <p:nvPicPr>
          <p:cNvPr id="142" name="Google Shape;142;p21"/>
          <p:cNvPicPr preferRelativeResize="0"/>
          <p:nvPr/>
        </p:nvPicPr>
        <p:blipFill>
          <a:blip r:embed="rId4">
            <a:alphaModFix/>
          </a:blip>
          <a:stretch>
            <a:fillRect/>
          </a:stretch>
        </p:blipFill>
        <p:spPr>
          <a:xfrm>
            <a:off x="609598" y="2218225"/>
            <a:ext cx="7678026" cy="93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