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/>
          <p:cNvPicPr>
            <a:picLocks noChangeAspect="1"/>
          </p:cNvPicPr>
          <p:nvPr/>
        </p:nvPicPr>
        <p:blipFill>
          <a:blip r:embed="rId2">
            <a:alphaModFix amt="2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3103" r="909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Dax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Mere I </a:t>
            </a:r>
            <a:r>
              <a:rPr lang="en-US" dirty="0" err="1"/>
              <a:t>kolone</a:t>
            </a:r>
            <a:endParaRPr lang="en-US" dirty="0"/>
          </a:p>
        </p:txBody>
      </p:sp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362075"/>
            <a:ext cx="10979785" cy="585724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1. SUM -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Sabira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vrednosti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iz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određene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kolone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latin typeface="Roboto Mono" panose="00000009000000000000" pitchFamily="49" charset="0"/>
              </a:rPr>
              <a:t>	</a:t>
            </a:r>
            <a:r>
              <a:rPr lang="en-US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Total Revenue = SUM(Sales[Revenue])</a:t>
            </a:r>
            <a:endParaRPr 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2. AVERAGE -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Računa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prosečnu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vrednost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u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koloni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effectLst/>
                <a:latin typeface="Roboto Mono" panose="00000009000000000000" pitchFamily="49" charset="0"/>
              </a:rPr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</a:rPr>
              <a:t>Average Sales = AVERAGE(Sales[Amount])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3. COUNT</a:t>
            </a:r>
            <a:r>
              <a:rPr lang="en-US" b="1" dirty="0"/>
              <a:t>  -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Broji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vrednosti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u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koloni (non null)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effectLst/>
                <a:latin typeface="Roboto Mono" panose="00000009000000000000" pitchFamily="49" charset="0"/>
              </a:rPr>
              <a:t>	</a:t>
            </a:r>
            <a:r>
              <a:rPr lang="en-US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Total Orders = COUNT(Sales[</a:t>
            </a:r>
            <a:r>
              <a:rPr lang="en-US" sz="1800" b="1" i="0" u="none" strike="noStrik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OrderID</a:t>
            </a:r>
            <a:r>
              <a:rPr lang="en-US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])</a:t>
            </a:r>
            <a:endParaRPr lang="en-US" sz="1800" b="1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sym typeface="+mn-ea"/>
              </a:rPr>
              <a:t>4. COUNTROWS</a:t>
            </a:r>
            <a:r>
              <a:rPr lang="en-US" sz="1800" b="1" dirty="0">
                <a:sym typeface="+mn-ea"/>
              </a:rPr>
              <a:t> - </a:t>
            </a:r>
            <a:r>
              <a:rPr lang="en-US" sz="1800" b="1" dirty="0" err="1">
                <a:effectLst/>
                <a:latin typeface="Arial" panose="020B0604020202020204" pitchFamily="34" charset="0"/>
                <a:sym typeface="+mn-ea"/>
              </a:rPr>
              <a:t>Broji</a:t>
            </a:r>
            <a:r>
              <a:rPr lang="en-US" sz="1800" b="1" dirty="0">
                <a:effectLst/>
                <a:latin typeface="Arial" panose="020B0604020202020204" pitchFamily="34" charset="0"/>
                <a:sym typeface="+mn-ea"/>
              </a:rPr>
              <a:t> redove u tabeli</a:t>
            </a:r>
            <a:endParaRPr lang="en-US" sz="1800" b="1" dirty="0">
              <a:effectLst/>
              <a:latin typeface="Arial" panose="020B0604020202020204" pitchFamily="34" charset="0"/>
              <a:sym typeface="+mn-ea"/>
            </a:endParaRPr>
          </a:p>
          <a:p>
            <a:pPr marL="0" indent="0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800" b="1" dirty="0">
                <a:effectLst/>
                <a:latin typeface="Roboto Mono" panose="00000009000000000000" pitchFamily="49" charset="0"/>
                <a:sym typeface="+mn-ea"/>
              </a:rPr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Total Orders = COUNT(Sales[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OrderID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])</a:t>
            </a:r>
            <a:endParaRPr lang="en-US" sz="1800" b="1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5. DISTINCTCOUNT -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Broji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jedinstvene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vrednosti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u </a:t>
            </a:r>
            <a:r>
              <a:rPr lang="en-US" sz="1800" b="1" i="0" u="none" strike="noStrike" dirty="0" err="1">
                <a:effectLst/>
                <a:latin typeface="Arial" panose="020B0604020202020204" pitchFamily="34" charset="0"/>
              </a:rPr>
              <a:t>koloni</a:t>
            </a:r>
            <a:endParaRPr lang="en-US" sz="1800" b="1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effectLst/>
                <a:latin typeface="Roboto Mono" panose="00000009000000000000" pitchFamily="49" charset="0"/>
              </a:rPr>
              <a:t>	</a:t>
            </a:r>
            <a:r>
              <a:rPr lang="en-US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Unique Customers = DISTINCTCOUNT(Sales[</a:t>
            </a:r>
            <a:r>
              <a:rPr lang="en-US" sz="1800" b="1" i="0" u="none" strike="noStrike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CustomerID</a:t>
            </a:r>
            <a:r>
              <a:rPr lang="en-US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])</a:t>
            </a:r>
            <a:endParaRPr lang="en-US" sz="1800" b="1" i="0" u="none" strike="noStrike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mere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417955"/>
            <a:ext cx="10569575" cy="52438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1600" b="1" dirty="0">
                <a:latin typeface="Arial" panose="020B0604020202020204" pitchFamily="34" charset="0"/>
                <a:sym typeface="+mn-ea"/>
              </a:rPr>
              <a:t>6. CALCULATE - </a:t>
            </a:r>
            <a:r>
              <a:rPr lang="en-US" sz="1600" b="1" dirty="0" err="1">
                <a:latin typeface="Arial" panose="020B0604020202020204" pitchFamily="34" charset="0"/>
                <a:sym typeface="+mn-ea"/>
              </a:rPr>
              <a:t>Izračunava</a:t>
            </a:r>
            <a:r>
              <a:rPr 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+mn-ea"/>
              </a:rPr>
              <a:t>izraz</a:t>
            </a:r>
            <a:r>
              <a:rPr 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+mn-ea"/>
              </a:rPr>
              <a:t>uz</a:t>
            </a:r>
            <a:r>
              <a:rPr 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+mn-ea"/>
              </a:rPr>
              <a:t>dodatne</a:t>
            </a:r>
            <a:r>
              <a:rPr 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sym typeface="+mn-ea"/>
              </a:rPr>
              <a:t>filtere</a:t>
            </a: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Roboto Mono" panose="00000009000000000000" pitchFamily="49" charset="0"/>
                <a:sym typeface="+mn-ea"/>
              </a:rPr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sym typeface="+mn-ea"/>
              </a:rPr>
              <a:t>Electronics Sales = CALCULATE(SUM(Sales[Amount]), Sales[Category] = "Electronics")</a:t>
            </a:r>
            <a:endParaRPr lang="en-US" sz="1600" b="1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1600" b="1" dirty="0">
                <a:latin typeface="Arial" panose="020B0604020202020204" pitchFamily="34" charset="0"/>
              </a:rPr>
              <a:t>7. ALL - </a:t>
            </a:r>
            <a:r>
              <a:rPr lang="en-US" sz="1600" b="1" dirty="0" err="1">
                <a:latin typeface="Arial" panose="020B0604020202020204" pitchFamily="34" charset="0"/>
              </a:rPr>
              <a:t>Ignoriše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trenutne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filtere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iz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konteksta</a:t>
            </a:r>
            <a:r>
              <a:rPr lang="en-US" sz="1600" b="1" dirty="0">
                <a:latin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</a:rPr>
              <a:t>Total Sales Ignore Filters = CALCULATE(SUM(Sales[Amount]), ALL(Sales[Category]))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8. MAX - </a:t>
            </a:r>
            <a:r>
              <a:rPr lang="en-US" sz="1600" b="1" dirty="0" err="1">
                <a:latin typeface="Arial" panose="020B0604020202020204" pitchFamily="34" charset="0"/>
              </a:rPr>
              <a:t>Vraća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najveću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vrednost</a:t>
            </a:r>
            <a:r>
              <a:rPr lang="en-US" sz="1600" b="1" dirty="0">
                <a:latin typeface="Arial" panose="020B0604020202020204" pitchFamily="34" charset="0"/>
              </a:rPr>
              <a:t> u </a:t>
            </a:r>
            <a:r>
              <a:rPr lang="en-US" sz="1600" b="1" dirty="0" err="1">
                <a:latin typeface="Arial" panose="020B0604020202020204" pitchFamily="34" charset="0"/>
              </a:rPr>
              <a:t>koloni</a:t>
            </a:r>
            <a:r>
              <a:rPr lang="en-US" sz="1600" b="1" dirty="0">
                <a:latin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</a:rPr>
              <a:t>Max Sale = MAX(Sales[Amount])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endParaRPr lang="en-US" dirty="0"/>
          </a:p>
          <a:p>
            <a:r>
              <a:rPr lang="en-US" sz="1600" b="1" dirty="0">
                <a:latin typeface="Arial" panose="020B0604020202020204" pitchFamily="34" charset="0"/>
              </a:rPr>
              <a:t>9. MIN - </a:t>
            </a:r>
            <a:r>
              <a:rPr lang="en-US" sz="1600" b="1" dirty="0" err="1">
                <a:latin typeface="Arial" panose="020B0604020202020204" pitchFamily="34" charset="0"/>
              </a:rPr>
              <a:t>Vraća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najmanju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vrednost</a:t>
            </a:r>
            <a:r>
              <a:rPr lang="en-US" sz="1600" b="1" dirty="0">
                <a:latin typeface="Arial" panose="020B0604020202020204" pitchFamily="34" charset="0"/>
              </a:rPr>
              <a:t> u </a:t>
            </a:r>
            <a:r>
              <a:rPr lang="en-US" sz="1600" b="1" dirty="0" err="1">
                <a:latin typeface="Arial" panose="020B0604020202020204" pitchFamily="34" charset="0"/>
              </a:rPr>
              <a:t>koloni</a:t>
            </a:r>
            <a:r>
              <a:rPr lang="en-US" sz="1600" b="1" dirty="0">
                <a:latin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</a:rPr>
              <a:t>Min Sale = MIN(Sales[Amount])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endParaRPr lang="en-US" sz="1600" b="1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10. DIVIDE - </a:t>
            </a:r>
            <a:r>
              <a:rPr lang="en-US" sz="1600" b="1" dirty="0" err="1">
                <a:latin typeface="Arial" panose="020B0604020202020204" pitchFamily="34" charset="0"/>
              </a:rPr>
              <a:t>Deljenje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dve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</a:rPr>
              <a:t>vrednosti</a:t>
            </a: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ono" panose="00000009000000000000" pitchFamily="49" charset="0"/>
              </a:rPr>
              <a:t>Profit Margin = DIVIDE(SUM(Sales[Profit]), SUM(Sales[Revenue]))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 Mono" panose="00000009000000000000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Dax kolone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45" y="1675130"/>
            <a:ext cx="10986135" cy="4354195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</a:rPr>
              <a:t>1. Osnovne kalkulacije: + , - , * , /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pPr marL="0" algn="l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Profit = Sales[Revenue] - Sales[Cost]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>
              <a:spcBef>
                <a:spcPts val="120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</a:rPr>
              <a:t>2. DIVIDE - deljenje uz rukovanje greskom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pPr marL="0" indent="45720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Profit Margin = DIVIDE(Sales[Profit], Sales[Revenue], 0)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>
              <a:spcBef>
                <a:spcPts val="1200"/>
              </a:spcBef>
              <a:spcAft>
                <a:spcPts val="200"/>
              </a:spcAft>
            </a:pPr>
            <a:r>
              <a:rPr lang="en-US" b="1" dirty="0">
                <a:effectLst/>
                <a:latin typeface="Arial" panose="020B0604020202020204" pitchFamily="34" charset="0"/>
                <a:sym typeface="+mn-ea"/>
              </a:rPr>
              <a:t>3. IF - Uslovna logika.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marL="0" algn="l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High Sales = IF(Sales[Amount] &gt; 1000, "Yes", "No")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algn="l">
              <a:spcBef>
                <a:spcPts val="1200"/>
              </a:spcBef>
              <a:spcAft>
                <a:spcPts val="200"/>
              </a:spcAft>
            </a:pPr>
            <a:r>
              <a:rPr lang="en-US" b="1" dirty="0">
                <a:effectLst/>
                <a:latin typeface="Arial" panose="020B0604020202020204" pitchFamily="34" charset="0"/>
                <a:sym typeface="+mn-ea"/>
              </a:rPr>
              <a:t>4. RELATED - Dohvata vrednosti iz povezane tabele.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marL="0" algn="l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Customer Name = RELATED(Customers[Name])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kolone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800350"/>
            <a:ext cx="5808345" cy="4195445"/>
          </a:xfrm>
        </p:spPr>
        <p:txBody>
          <a:bodyPr>
            <a:normAutofit lnSpcReduction="20000"/>
          </a:bodyPr>
          <a:lstStyle/>
          <a:p>
            <a:pPr algn="l">
              <a:spcBef>
                <a:spcPts val="1200"/>
              </a:spcBef>
              <a:spcAft>
                <a:spcPts val="2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</a:rPr>
              <a:t>6a.SWITCH - Kategorizacija na osnovu kolone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Sales Category = 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SWITCH(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  TRUE(),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  Sales[Amount] &gt;= 1000, "High",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  Sales[Amount] &gt;= 500, "Medium",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  Sales[Amount] &gt; 0, "Low",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pPr marL="0" indent="457200">
              <a:buNone/>
            </a:pP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</a:rPr>
              <a:t>  "No Sales")</a:t>
            </a:r>
            <a:endParaRPr lang="en-US" sz="18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</a:endParaRPr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121650" y="1918970"/>
            <a:ext cx="4064000" cy="367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493510" y="2736850"/>
            <a:ext cx="5517515" cy="432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effectLst/>
                <a:latin typeface="Arial" panose="020B0604020202020204" pitchFamily="34" charset="0"/>
                <a:ea typeface="+mj-ea"/>
                <a:cs typeface="+mj-cs"/>
              </a:rPr>
              <a:t>6b. SWITCH - Dodavanje vrednosti na osnovu kolone</a:t>
            </a:r>
            <a:endParaRPr lang="en-US" b="1" dirty="0">
              <a:effectLst/>
              <a:latin typeface="Arial" panose="020B0604020202020204" pitchFamily="34" charset="0"/>
              <a:ea typeface="+mj-ea"/>
              <a:cs typeface="+mj-cs"/>
            </a:endParaRPr>
          </a:p>
          <a:p>
            <a:pPr indent="457200" algn="l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Country Name = 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SWITCH(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address[country code],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 "SRB",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, "SERBIA",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"US",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, "UNITED STATES",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"UK",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, "UNITED KINGDOM",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"AUT",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, "AUSTRIA",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"CRO",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  <a:sym typeface="+mn-ea"/>
              </a:rPr>
              <a:t>, "CROATIA",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pPr indent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ea typeface="+mj-ea"/>
                <a:cs typeface="+mj-cs"/>
              </a:rPr>
              <a:t>    "No Country")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Roboto Mono" panose="00000009000000000000" pitchFamily="49" charset="0"/>
              <a:ea typeface="+mj-ea"/>
              <a:cs typeface="+mj-cs"/>
            </a:endParaRPr>
          </a:p>
          <a:p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28040" y="1675765"/>
            <a:ext cx="11182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effectLst/>
                <a:latin typeface="Arial" panose="020B0604020202020204" pitchFamily="34" charset="0"/>
                <a:ea typeface="+mj-ea"/>
                <a:cs typeface="+mj-cs"/>
                <a:sym typeface="+mn-ea"/>
              </a:rPr>
              <a:t>5. CONCATENATE</a:t>
            </a:r>
            <a:r>
              <a:rPr lang="en-US" b="1" dirty="0">
                <a:effectLst/>
                <a:latin typeface="Arial" panose="020B0604020202020204" pitchFamily="34" charset="0"/>
                <a:sym typeface="+mn-ea"/>
              </a:rPr>
              <a:t> - Kombinuje tekst iz više kolona.</a:t>
            </a:r>
            <a:endParaRPr lang="en-US" altLang="en-US"/>
          </a:p>
          <a:p>
            <a:pPr marL="0" indent="45720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 Mono" panose="00000009000000000000" pitchFamily="49" charset="0"/>
                <a:sym typeface="+mn-ea"/>
              </a:rPr>
              <a:t>Full Name = CONCATENATE(Customers[FirstName], " " &amp; Customers[LastName])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1855</Words>
  <Application>WPS Presentation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Roboto Mono</vt:lpstr>
      <vt:lpstr>Segoe Print</vt:lpstr>
      <vt:lpstr>Century Gothic</vt:lpstr>
      <vt:lpstr>Microsoft YaHei</vt:lpstr>
      <vt:lpstr>Arial Unicode MS</vt:lpstr>
      <vt:lpstr>Calibri</vt:lpstr>
      <vt:lpstr>Ion</vt:lpstr>
      <vt:lpstr>Dax</vt:lpstr>
      <vt:lpstr>Dax mere</vt:lpstr>
      <vt:lpstr>Dax mere</vt:lpstr>
      <vt:lpstr>Dax kolone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</dc:title>
  <dc:creator>Milica Jošić</dc:creator>
  <cp:lastModifiedBy>m.slijepcevic</cp:lastModifiedBy>
  <cp:revision>2</cp:revision>
  <dcterms:created xsi:type="dcterms:W3CDTF">2024-12-04T12:42:00Z</dcterms:created>
  <dcterms:modified xsi:type="dcterms:W3CDTF">2024-12-06T10:16:51Z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E62723FE3ADF4BD9BC2264E60E16C330_12</vt:lpwstr>
  </property>
  <property fmtid="{D5CDD505-2E9C-101B-9397-08002B2CF9AE}" pid="3" name="KSOProductBuildVer">
    <vt:lpwstr>1033-12.2.0.18911</vt:lpwstr>
  </property>
</Properties>
</file>