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61" r:id="rId5"/>
    <p:sldId id="258" r:id="rId6"/>
    <p:sldId id="259" r:id="rId7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7" d="100"/>
          <a:sy n="87" d="100"/>
        </p:scale>
        <p:origin x="-864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9A91F-4087-44D5-B522-B80A1DFF3F4B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8A3B1-571C-44C5-9EA7-8FC7CFACF5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8A3B1-571C-44C5-9EA7-8FC7CFACF52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6E0A-4BD3-464E-A84D-63618BB2F427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37B-A1E3-4A11-B2C3-F27CB44B2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6E0A-4BD3-464E-A84D-63618BB2F427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37B-A1E3-4A11-B2C3-F27CB44B2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6E0A-4BD3-464E-A84D-63618BB2F427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37B-A1E3-4A11-B2C3-F27CB44B2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6E0A-4BD3-464E-A84D-63618BB2F427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37B-A1E3-4A11-B2C3-F27CB44B2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6E0A-4BD3-464E-A84D-63618BB2F427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37B-A1E3-4A11-B2C3-F27CB44B2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6E0A-4BD3-464E-A84D-63618BB2F427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37B-A1E3-4A11-B2C3-F27CB44B2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6E0A-4BD3-464E-A84D-63618BB2F427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37B-A1E3-4A11-B2C3-F27CB44B2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6E0A-4BD3-464E-A84D-63618BB2F427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37B-A1E3-4A11-B2C3-F27CB44B2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6E0A-4BD3-464E-A84D-63618BB2F427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37B-A1E3-4A11-B2C3-F27CB44B2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6E0A-4BD3-464E-A84D-63618BB2F427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37B-A1E3-4A11-B2C3-F27CB44B2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6E0A-4BD3-464E-A84D-63618BB2F427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637B-A1E3-4A11-B2C3-F27CB44B2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6E0A-4BD3-464E-A84D-63618BB2F427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637B-A1E3-4A11-B2C3-F27CB44B2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risnik\Documents\pozadinaPo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2819400" cy="983901"/>
          </a:xfrm>
          <a:prstGeom prst="rect">
            <a:avLst/>
          </a:prstGeom>
          <a:noFill/>
        </p:spPr>
        <p:txBody>
          <a:bodyPr wrap="square" lIns="151424" tIns="75713" rIns="151424" bIns="75713" rtlCol="0">
            <a:spAutoFit/>
          </a:bodyPr>
          <a:lstStyle/>
          <a:p>
            <a:r>
              <a:rPr lang="sr-Latn-RS" dirty="0" smtClean="0"/>
              <a:t> Sarvan Nebojša</a:t>
            </a:r>
          </a:p>
          <a:p>
            <a:r>
              <a:rPr lang="sr-Latn-RS" dirty="0" smtClean="0"/>
              <a:t>Manojlović Nina</a:t>
            </a:r>
          </a:p>
          <a:p>
            <a:r>
              <a:rPr lang="sr-Latn-RS" dirty="0" smtClean="0"/>
              <a:t>  Nikolić Milica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/>
              <a:t>                                Značajnu ulogu u ostvarenju međuljudskih odnosa igra naša percepcija osobe sa kojom stupamo u kontakt. Shodno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                      tome, na osnovu njene pojave, gradimo informacije o glavnim fizičkim osobinama, polu, dobi. Znajući da tehnologija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                  igra veoma veliku ulogu u životu današnjice, sasvim je logično pretpostaviti  da bi trebalo da naš računar bude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               sposoban da donosi iste zaključke. Na internetu, kao i u svetu informatike, danas se može naići na mnoštvo programa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            koji služe za prepoznavanje lica, a koji tu informaciju dalje koriste za različite svrhe i potrebe. Želeći da pratimo moderne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         trendove i uzimajući u obzir sve veću ekspanziju društvenih mreža, odlučili smo se da mi tu informaciju iskoristimo za deo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     našeg projekta. Naime, korisnik bira željene stikere koji se potom lepe na njegovo lice, po uzoru na </a:t>
            </a:r>
            <a:r>
              <a:rPr lang="sr-Latn-RS" sz="1200" i="1" dirty="0" smtClean="0"/>
              <a:t>Snapchat.</a:t>
            </a:r>
            <a:r>
              <a:rPr lang="sr-Latn-RS" sz="1200" dirty="0" smtClean="0"/>
              <a:t> Stikeri su 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  personalizovani u odnosu na grupe korisnika, zavisno od njihove starosti i pola, koje takođe sami prethodno određujemo.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                  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152400"/>
            <a:ext cx="6477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dirty="0" smtClean="0"/>
              <a:t> </a:t>
            </a:r>
            <a:r>
              <a:rPr lang="sr-Latn-RS" sz="2200" b="1" dirty="0" smtClean="0"/>
              <a:t>Detekcija lica sa video snimka, dodavanje filtera i efekata, određivanje pola i starosti</a:t>
            </a:r>
            <a:endParaRPr lang="en-US" sz="2200" b="1" dirty="0" smtClean="0"/>
          </a:p>
          <a:p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38200" y="3200400"/>
            <a:ext cx="8305800" cy="1588"/>
          </a:xfrm>
          <a:prstGeom prst="line">
            <a:avLst/>
          </a:prstGeom>
          <a:ln w="1079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28800" y="1600200"/>
            <a:ext cx="7315200" cy="1588"/>
          </a:xfrm>
          <a:prstGeom prst="line">
            <a:avLst/>
          </a:prstGeom>
          <a:ln w="1079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8800" y="1295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IDEJA I MOTIVACIJA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81200" y="1295400"/>
            <a:ext cx="7162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457200" y="1676400"/>
            <a:ext cx="19050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38200" y="35052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0" y="4343400"/>
            <a:ext cx="3352800" cy="167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66800" y="3505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PREPOZNAVANJE LICA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066800" y="3810000"/>
            <a:ext cx="807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66800" y="39624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/>
              <a:t>  Kako bismo radili bilo kakvu obradu slike, kao i određivanje pola i starosti, moramo početi od izolovanja i prepoznavanja lica sa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video snimka. Za potrebuovoga, koristili smo biblioteku </a:t>
            </a:r>
            <a:r>
              <a:rPr lang="sr-Latn-RS" sz="1200" i="1" dirty="0" smtClean="0"/>
              <a:t>dlib. </a:t>
            </a:r>
            <a:r>
              <a:rPr lang="sr-Latn-RS" sz="1200" dirty="0" smtClean="0"/>
              <a:t>Ovaj detektor lica radi koristeći metodu histograma orijentisanih</a:t>
            </a:r>
          </a:p>
          <a:p>
            <a:r>
              <a:rPr lang="sr-Latn-RS" sz="1200" i="1" dirty="0"/>
              <a:t> </a:t>
            </a:r>
            <a:r>
              <a:rPr lang="sr-Latn-RS" sz="1200" i="1" dirty="0" smtClean="0"/>
              <a:t>       </a:t>
            </a:r>
            <a:r>
              <a:rPr lang="sr-Latn-RS" sz="1200" dirty="0" smtClean="0"/>
              <a:t>gradijenata (</a:t>
            </a:r>
            <a:r>
              <a:rPr lang="sr-Latn-RS" sz="1200" i="1" dirty="0" smtClean="0"/>
              <a:t>HOG</a:t>
            </a:r>
            <a:r>
              <a:rPr lang="sr-Latn-RS" sz="1200" dirty="0" smtClean="0"/>
              <a:t>), kombinovanu sa linearnim klasifikatorom, piramidom koja služi za skaliranje slika i pokretnim prozorom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    za detektovanje šema.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      - </a:t>
            </a:r>
            <a:r>
              <a:rPr lang="sr-Latn-RS" sz="1200" i="1" dirty="0" smtClean="0"/>
              <a:t>Histogram Oriented Gradients (HOG) - a</a:t>
            </a:r>
            <a:r>
              <a:rPr lang="sr-Latn-RS" sz="1200" dirty="0" smtClean="0"/>
              <a:t>lgoritam koji deli sliku na više povezanih regiona a zatim za svaki region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          sračunava gradijente pravaca i ivica za piksele u okviru regiona.</a:t>
            </a:r>
          </a:p>
          <a:p>
            <a:r>
              <a:rPr lang="sr-Latn-RS" sz="1200" i="1" dirty="0"/>
              <a:t> </a:t>
            </a:r>
            <a:r>
              <a:rPr lang="sr-Latn-RS" sz="1200" i="1" dirty="0" smtClean="0"/>
              <a:t>                  - Piramida (Image Piramyd) – </a:t>
            </a:r>
            <a:r>
              <a:rPr lang="sr-Latn-RS" sz="1200" dirty="0" smtClean="0"/>
              <a:t>kolekcija slika nastalih od jedne originalne, koja se sukcesivno smanjuje dok se ne </a:t>
            </a:r>
          </a:p>
          <a:p>
            <a:r>
              <a:rPr lang="sr-Latn-RS" sz="1200" i="1" dirty="0"/>
              <a:t> </a:t>
            </a:r>
            <a:r>
              <a:rPr lang="sr-Latn-RS" sz="1200" i="1" dirty="0" smtClean="0"/>
              <a:t>                     </a:t>
            </a:r>
            <a:r>
              <a:rPr lang="sr-Latn-RS" sz="1200" dirty="0" smtClean="0"/>
              <a:t>dostigne definisana tačka zaustavljanja.</a:t>
            </a:r>
          </a:p>
          <a:p>
            <a:r>
              <a:rPr lang="sr-Latn-RS" sz="1200" i="1" dirty="0"/>
              <a:t> </a:t>
            </a:r>
            <a:r>
              <a:rPr lang="sr-Latn-RS" sz="1200" i="1" dirty="0" smtClean="0"/>
              <a:t>                      - Pokretni prozor za detekciju objekata/lica </a:t>
            </a:r>
            <a:r>
              <a:rPr lang="sr-Latn-RS" sz="1200" dirty="0" smtClean="0"/>
              <a:t>– kvadrat fiksne visine i širine koji se pomera duž slike. Za svaki pomeraj</a:t>
            </a:r>
          </a:p>
          <a:p>
            <a:r>
              <a:rPr lang="sr-Latn-RS" sz="1200" i="1" dirty="0"/>
              <a:t> </a:t>
            </a:r>
            <a:r>
              <a:rPr lang="sr-Latn-RS" sz="1200" i="1" dirty="0" smtClean="0"/>
              <a:t>                          </a:t>
            </a:r>
            <a:r>
              <a:rPr lang="sr-Latn-RS" sz="1200" dirty="0" smtClean="0"/>
              <a:t>primenjuje se određeni klasifikator koji daje informaciju o tome da li se na trenutnoj poziciji nalazi objekat od</a:t>
            </a:r>
          </a:p>
          <a:p>
            <a:r>
              <a:rPr lang="sr-Latn-RS" sz="1200" i="1" dirty="0"/>
              <a:t> </a:t>
            </a:r>
            <a:r>
              <a:rPr lang="sr-Latn-RS" sz="1200" i="1" dirty="0" smtClean="0"/>
              <a:t>                             </a:t>
            </a:r>
            <a:r>
              <a:rPr lang="sr-Latn-RS" sz="1200" dirty="0" smtClean="0"/>
              <a:t>interesa.</a:t>
            </a:r>
          </a:p>
          <a:p>
            <a:r>
              <a:rPr lang="sr-Latn-RS" sz="1200" i="1" dirty="0"/>
              <a:t>	</a:t>
            </a:r>
            <a:r>
              <a:rPr lang="sr-Latn-RS" sz="1200" i="1" dirty="0" smtClean="0"/>
              <a:t>      </a:t>
            </a:r>
            <a:r>
              <a:rPr lang="sr-Latn-RS" sz="1200" dirty="0" smtClean="0"/>
              <a:t>Određivanje tačaka na licu dobija se primenom SVMalgoritma ili obučavanjem neuronske mreže. Na osnovu </a:t>
            </a:r>
          </a:p>
          <a:p>
            <a:r>
              <a:rPr lang="sr-Latn-RS" sz="1200" i="1" dirty="0"/>
              <a:t> </a:t>
            </a:r>
            <a:r>
              <a:rPr lang="sr-Latn-RS" sz="1200" i="1" dirty="0" smtClean="0"/>
              <a:t>                                  </a:t>
            </a:r>
            <a:r>
              <a:rPr lang="sr-Latn-RS" sz="1200" dirty="0" smtClean="0"/>
              <a:t>dobijenih rezultata, prediktor vraća X i Y poziciju za 68 prepoznatih tačaka, kao što su uglovi usana, tačke</a:t>
            </a:r>
          </a:p>
          <a:p>
            <a:r>
              <a:rPr lang="sr-Latn-RS" sz="1200" i="1" dirty="0"/>
              <a:t> </a:t>
            </a:r>
            <a:r>
              <a:rPr lang="sr-Latn-RS" sz="1200" i="1" dirty="0" smtClean="0"/>
              <a:t>                                    </a:t>
            </a:r>
            <a:r>
              <a:rPr lang="sr-Latn-RS" sz="1200" dirty="0" smtClean="0"/>
              <a:t>duž ivica oka, obrva, itd.</a:t>
            </a:r>
            <a:endParaRPr lang="sr-Latn-RS" sz="1200" i="1" dirty="0" smtClean="0"/>
          </a:p>
          <a:p>
            <a:r>
              <a:rPr lang="sr-Latn-RS" sz="1200" i="1" dirty="0"/>
              <a:t> </a:t>
            </a:r>
            <a:r>
              <a:rPr lang="sr-Latn-RS" sz="1200" i="1" dirty="0" smtClean="0"/>
              <a:t>                      </a:t>
            </a:r>
            <a:endParaRPr 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risnik\Documents\pozadinaPo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2819400" cy="983901"/>
          </a:xfrm>
          <a:prstGeom prst="rect">
            <a:avLst/>
          </a:prstGeom>
          <a:noFill/>
        </p:spPr>
        <p:txBody>
          <a:bodyPr wrap="square" lIns="151424" tIns="75713" rIns="151424" bIns="75713" rtlCol="0">
            <a:spAutoFit/>
          </a:bodyPr>
          <a:lstStyle/>
          <a:p>
            <a:r>
              <a:rPr lang="sr-Latn-RS" dirty="0" smtClean="0"/>
              <a:t> Sarvan Nebojša</a:t>
            </a:r>
          </a:p>
          <a:p>
            <a:r>
              <a:rPr lang="sr-Latn-RS" dirty="0" smtClean="0"/>
              <a:t>Manojlović Nina</a:t>
            </a:r>
          </a:p>
          <a:p>
            <a:r>
              <a:rPr lang="sr-Latn-RS" dirty="0" smtClean="0"/>
              <a:t>  Nikolić Milica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152400"/>
            <a:ext cx="6477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dirty="0" smtClean="0"/>
              <a:t> </a:t>
            </a:r>
            <a:r>
              <a:rPr lang="sr-Latn-RS" sz="2200" b="1" dirty="0" smtClean="0"/>
              <a:t>Detekcija lica sa video snimka, dodavanje filtera i efekata, određivanje pola i starosti</a:t>
            </a:r>
            <a:endParaRPr lang="en-US" sz="2200" b="1" dirty="0" smtClean="0"/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28800" y="1600200"/>
            <a:ext cx="7315200" cy="1588"/>
          </a:xfrm>
          <a:prstGeom prst="line">
            <a:avLst/>
          </a:prstGeom>
          <a:ln w="1079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81200" y="1295400"/>
            <a:ext cx="7162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457200" y="1676400"/>
            <a:ext cx="19050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0" y="4343400"/>
            <a:ext cx="3352800" cy="167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1295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SCREENSHOT APLIKACIJE</a:t>
            </a:r>
            <a:r>
              <a:rPr lang="sr-Latn-RS" dirty="0" smtClean="0"/>
              <a:t>	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3581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410" name="Picture 2" descr="C:\Users\Korisnik\Desktop\skrins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752600"/>
            <a:ext cx="6553200" cy="46428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risnik\Documents\pozadinaPo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2819400" cy="983901"/>
          </a:xfrm>
          <a:prstGeom prst="rect">
            <a:avLst/>
          </a:prstGeom>
          <a:noFill/>
        </p:spPr>
        <p:txBody>
          <a:bodyPr wrap="square" lIns="151424" tIns="75713" rIns="151424" bIns="75713" rtlCol="0">
            <a:spAutoFit/>
          </a:bodyPr>
          <a:lstStyle/>
          <a:p>
            <a:r>
              <a:rPr lang="sr-Latn-RS" dirty="0" smtClean="0"/>
              <a:t> Sarvan Nebojša</a:t>
            </a:r>
          </a:p>
          <a:p>
            <a:r>
              <a:rPr lang="sr-Latn-RS" dirty="0" smtClean="0"/>
              <a:t>Manojlović Nina</a:t>
            </a:r>
          </a:p>
          <a:p>
            <a:r>
              <a:rPr lang="sr-Latn-RS" dirty="0" smtClean="0"/>
              <a:t>  Nikolić Milica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152400"/>
            <a:ext cx="6477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dirty="0" smtClean="0"/>
              <a:t> </a:t>
            </a:r>
            <a:r>
              <a:rPr lang="sr-Latn-RS" sz="2200" b="1" dirty="0" smtClean="0"/>
              <a:t>Detekcija lica sa video snimka, dodavanje filtera i efekata, određivanje pola i starosti</a:t>
            </a:r>
            <a:endParaRPr lang="en-US" sz="2200" b="1" dirty="0" smtClean="0"/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28800" y="1600200"/>
            <a:ext cx="7315200" cy="1588"/>
          </a:xfrm>
          <a:prstGeom prst="line">
            <a:avLst/>
          </a:prstGeom>
          <a:ln w="1079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81200" y="1295400"/>
            <a:ext cx="7162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457200" y="1676400"/>
            <a:ext cx="19050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0" y="4343400"/>
            <a:ext cx="3352800" cy="167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1295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ODREĐIVANJE STAROSTI	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1676400"/>
            <a:ext cx="723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/>
              <a:t>Određivanje starosti vršimo obučavanjem neuronske mreže. Koristimo ugrađenu biblioteku </a:t>
            </a:r>
            <a:r>
              <a:rPr lang="sr-Latn-RS" sz="1200" i="1" dirty="0" smtClean="0"/>
              <a:t>keras: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1905000"/>
            <a:ext cx="4343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sr-Latn-RS" sz="1400" dirty="0" smtClean="0"/>
              <a:t> Sekvencijalni </a:t>
            </a:r>
            <a:r>
              <a:rPr lang="sr-Latn-RS" sz="1400" dirty="0"/>
              <a:t>model</a:t>
            </a:r>
            <a:endParaRPr lang="en-US" sz="1400" dirty="0"/>
          </a:p>
          <a:p>
            <a:pPr lvl="0">
              <a:buFont typeface="Arial" pitchFamily="34" charset="0"/>
              <a:buChar char="•"/>
            </a:pPr>
            <a:r>
              <a:rPr lang="sr-Latn-RS" sz="1400" dirty="0" smtClean="0"/>
              <a:t> 62 </a:t>
            </a:r>
            <a:r>
              <a:rPr lang="sr-Latn-RS" sz="1400" dirty="0"/>
              <a:t>ulaza</a:t>
            </a:r>
            <a:endParaRPr lang="en-US" sz="1400" dirty="0"/>
          </a:p>
          <a:p>
            <a:pPr lvl="0">
              <a:buFont typeface="Arial" pitchFamily="34" charset="0"/>
              <a:buChar char="•"/>
            </a:pPr>
            <a:r>
              <a:rPr lang="sr-Latn-RS" sz="1400" dirty="0" smtClean="0"/>
              <a:t> 2 </a:t>
            </a:r>
            <a:r>
              <a:rPr lang="sr-Latn-RS" sz="1400" dirty="0"/>
              <a:t>izlaza</a:t>
            </a:r>
            <a:endParaRPr lang="en-US" sz="1400" dirty="0"/>
          </a:p>
          <a:p>
            <a:pPr lvl="0">
              <a:buFont typeface="Arial" pitchFamily="34" charset="0"/>
              <a:buChar char="•"/>
            </a:pPr>
            <a:r>
              <a:rPr lang="sr-Latn-RS" sz="1400" dirty="0" smtClean="0"/>
              <a:t> Jedan </a:t>
            </a:r>
            <a:r>
              <a:rPr lang="sr-Latn-RS" sz="1400" dirty="0"/>
              <a:t>skriveni sloj sa 8 neurona</a:t>
            </a:r>
            <a:endParaRPr lang="en-US" sz="1400" dirty="0"/>
          </a:p>
          <a:p>
            <a:pPr lvl="0">
              <a:buFont typeface="Arial" pitchFamily="34" charset="0"/>
              <a:buChar char="•"/>
            </a:pPr>
            <a:r>
              <a:rPr lang="sr-Latn-RS" sz="1400" dirty="0" smtClean="0"/>
              <a:t> Aktivaciona </a:t>
            </a:r>
            <a:r>
              <a:rPr lang="sr-Latn-RS" sz="1400" dirty="0"/>
              <a:t>funkcija: tanh</a:t>
            </a:r>
            <a:endParaRPr lang="en-US" sz="1400" dirty="0"/>
          </a:p>
          <a:p>
            <a:pPr lvl="0">
              <a:buFont typeface="Arial" pitchFamily="34" charset="0"/>
              <a:buChar char="•"/>
            </a:pPr>
            <a:r>
              <a:rPr lang="sr-Latn-RS" sz="1400" dirty="0" smtClean="0"/>
              <a:t> Broj </a:t>
            </a:r>
            <a:r>
              <a:rPr lang="sr-Latn-RS" sz="1400" dirty="0"/>
              <a:t>epoha: 500</a:t>
            </a:r>
            <a:endParaRPr lang="en-US" sz="1400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3200400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200" dirty="0"/>
              <a:t>Aktivaciona funkcija, broj skrivenih slojeva, broj neurona u skrivenom sloju kao i broj epoha dobijeni su eksperimentalnim putem.</a:t>
            </a:r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3581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3505200"/>
            <a:ext cx="838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/>
              <a:t>     Istraživanjem naučnih radova, došli smo do jednog pod nazivom </a:t>
            </a:r>
            <a:r>
              <a:rPr lang="sr-Latn-RS" sz="1200" i="1" dirty="0" smtClean="0"/>
              <a:t>“Two-dimensional Face image Classification for Distinguishing</a:t>
            </a:r>
          </a:p>
          <a:p>
            <a:r>
              <a:rPr lang="sr-Latn-RS" sz="1200" i="1" dirty="0" smtClean="0"/>
              <a:t> </a:t>
            </a:r>
            <a:r>
              <a:rPr lang="sr-Latn-RS" sz="1200" i="1" dirty="0" smtClean="0"/>
              <a:t>       Children from Adults Based om Antropometry”, </a:t>
            </a:r>
            <a:r>
              <a:rPr lang="sr-Latn-RS" sz="1200" dirty="0" smtClean="0"/>
              <a:t>autora </a:t>
            </a:r>
            <a:r>
              <a:rPr lang="sr-Latn-RS" sz="1200" i="1" dirty="0" smtClean="0"/>
              <a:t>Petra Grd, </a:t>
            </a:r>
            <a:r>
              <a:rPr lang="sr-Latn-RS" sz="1200" dirty="0" smtClean="0"/>
              <a:t>koji smo i iskoristili pri realizaciji ovog problema. Rad se svodi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na to da se na licu izoluje 26 tačaka, koje su najznačajnije za detekciju starosti. Potom se između tačaka računaju euklidske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udaljenosti na osnovu koji su pravljeni odnosi između odgovarajućih rastojanja. Budući da je broj tih odnosa bio prevelik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(preko 50000), važnost odnosa je određena Spearmanovim koeficijentom. Na taj način dobijena su 62 odnosa, koja dalje mi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u radu koristimo. S obzirom na to da se u ovim razmerama koriste i tačke na čelu koje biblioteka</a:t>
            </a:r>
            <a:r>
              <a:rPr lang="sr-Latn-RS" sz="1200" i="1" dirty="0" smtClean="0"/>
              <a:t> dlib, </a:t>
            </a:r>
            <a:r>
              <a:rPr lang="sr-Latn-RS" sz="1200" dirty="0" smtClean="0"/>
              <a:t>koju koristimo za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  prepoznavanje tačaka na licu, ne pronalazi, vršili smo aproksimaciju za dobijanje njihovih koordinata. U većini slučajeva,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     razmak između brade i dna nosa, dna nosa i tačke između obrva i rastojanje između tačke između obrva i najviše tačke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       lica je jednak, odnosno visina čela predstavlja 1/3 lica. Tačka između obrva, tačka na sredini čela, kao i krajnje leva i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          krajnje desna tačka na čelu, takođe su dobijene aproksimacijom na sličan način, koristeći postojeće tačke i odnose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            među njima. Izlaz je predstavljen pomoću vektora, pri čemu veća pobuđenost prvog elementa odgovara tome da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               je prepoznata osoba dete, a drugog govori da je u pitanju odrasla osoba.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                 Dati algoritam prvenstveno smo implementirali tako da klasifikuje osobe u četiri starosne grupe – bebe, deca,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                    mladi i stari, ali trenutna realizacija daje daleko bolje rezultate. Takođe, određivanje starosti pokušali smo da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                       uradimo i preko </a:t>
            </a:r>
            <a:r>
              <a:rPr lang="sr-Latn-RS" sz="1200" i="1" dirty="0" smtClean="0"/>
              <a:t>Canny </a:t>
            </a:r>
            <a:r>
              <a:rPr lang="sr-Latn-RS" sz="1200" dirty="0" smtClean="0"/>
              <a:t>algoritma, koji služi za detekciju ivica (što se u našem projektu svodilo na traženje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                          bora). Ovaj algoritam nije se pokazao kao dobar, s obzirom na to da je dataset pravljen ručno, shodno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                            čemu slike nisu slikane u istim uslovima, nisu iste rezolucije ni kvaliteta.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risnik\Documents\pozadinaPo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2819400" cy="983901"/>
          </a:xfrm>
          <a:prstGeom prst="rect">
            <a:avLst/>
          </a:prstGeom>
          <a:noFill/>
        </p:spPr>
        <p:txBody>
          <a:bodyPr wrap="square" lIns="151424" tIns="75713" rIns="151424" bIns="75713" rtlCol="0">
            <a:spAutoFit/>
          </a:bodyPr>
          <a:lstStyle/>
          <a:p>
            <a:r>
              <a:rPr lang="sr-Latn-RS" dirty="0" smtClean="0"/>
              <a:t> Sarvan Nebojša</a:t>
            </a:r>
          </a:p>
          <a:p>
            <a:r>
              <a:rPr lang="sr-Latn-RS" dirty="0" smtClean="0"/>
              <a:t>Manojlović Nina</a:t>
            </a:r>
          </a:p>
          <a:p>
            <a:r>
              <a:rPr lang="sr-Latn-RS" dirty="0" smtClean="0"/>
              <a:t>  Nikolić Milica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152400"/>
            <a:ext cx="6477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dirty="0" smtClean="0"/>
              <a:t> </a:t>
            </a:r>
            <a:r>
              <a:rPr lang="sr-Latn-RS" sz="2200" b="1" dirty="0" smtClean="0"/>
              <a:t>Detekcija lica sa video snimka, dodavanje filtera i efekata, određivanje pola i starosti</a:t>
            </a:r>
            <a:endParaRPr lang="en-US" sz="2200" b="1" dirty="0" smtClean="0"/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28800" y="1600200"/>
            <a:ext cx="7315200" cy="1588"/>
          </a:xfrm>
          <a:prstGeom prst="line">
            <a:avLst/>
          </a:prstGeom>
          <a:ln w="1079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81200" y="1295400"/>
            <a:ext cx="7162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457200" y="1676400"/>
            <a:ext cx="19050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0" y="4343400"/>
            <a:ext cx="3352800" cy="167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1295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ODREĐIVANJE STAROSTI</a:t>
            </a:r>
            <a:r>
              <a:rPr lang="sr-Latn-RS" dirty="0" smtClean="0"/>
              <a:t>	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3581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8434" name="Picture 2" descr="C:\Users\Korisnik\Desktop\zen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752600"/>
            <a:ext cx="57912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risnik\Documents\pozadinaPo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2819400" cy="983901"/>
          </a:xfrm>
          <a:prstGeom prst="rect">
            <a:avLst/>
          </a:prstGeom>
          <a:noFill/>
        </p:spPr>
        <p:txBody>
          <a:bodyPr wrap="square" lIns="151424" tIns="75713" rIns="151424" bIns="75713" rtlCol="0">
            <a:spAutoFit/>
          </a:bodyPr>
          <a:lstStyle/>
          <a:p>
            <a:r>
              <a:rPr lang="sr-Latn-RS" dirty="0" smtClean="0"/>
              <a:t> Sarvan Nebojša</a:t>
            </a:r>
          </a:p>
          <a:p>
            <a:r>
              <a:rPr lang="sr-Latn-RS" dirty="0" smtClean="0"/>
              <a:t>Manojlović Nina</a:t>
            </a:r>
          </a:p>
          <a:p>
            <a:r>
              <a:rPr lang="sr-Latn-RS" dirty="0" smtClean="0"/>
              <a:t>  Nikolić Milica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152400"/>
            <a:ext cx="6477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dirty="0" smtClean="0"/>
              <a:t> </a:t>
            </a:r>
            <a:r>
              <a:rPr lang="sr-Latn-RS" sz="2200" b="1" dirty="0" smtClean="0"/>
              <a:t>Detekcija lica sa video snimka, dodavanje filtera i efekata, određivanje pola i starosti</a:t>
            </a:r>
            <a:endParaRPr lang="en-US" sz="2200" b="1" dirty="0" smtClean="0"/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28800" y="1600200"/>
            <a:ext cx="7315200" cy="1588"/>
          </a:xfrm>
          <a:prstGeom prst="line">
            <a:avLst/>
          </a:prstGeom>
          <a:ln w="1079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81200" y="1295400"/>
            <a:ext cx="7162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457200" y="1676400"/>
            <a:ext cx="190500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0" y="4343400"/>
            <a:ext cx="3352800" cy="167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1295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ODREĐIVANJE POLA	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1676400"/>
            <a:ext cx="723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/>
              <a:t>Određivanje </a:t>
            </a:r>
            <a:r>
              <a:rPr lang="sr-Latn-RS" sz="1200" dirty="0" smtClean="0"/>
              <a:t>pola </a:t>
            </a:r>
            <a:r>
              <a:rPr lang="sr-Latn-RS" sz="1200" dirty="0"/>
              <a:t>takođe vršimo obučavanjem neuronske mreže, koristeći biblioteku </a:t>
            </a:r>
            <a:r>
              <a:rPr lang="sr-Latn-RS" sz="1200" i="1" dirty="0"/>
              <a:t>keras</a:t>
            </a:r>
            <a:r>
              <a:rPr lang="sr-Latn-RS" sz="1200" dirty="0"/>
              <a:t>: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1905000"/>
            <a:ext cx="4343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sr-Latn-RS" sz="1400" dirty="0" smtClean="0"/>
              <a:t> Sekvencijalni </a:t>
            </a:r>
            <a:r>
              <a:rPr lang="sr-Latn-RS" sz="1400" dirty="0"/>
              <a:t>model</a:t>
            </a:r>
            <a:endParaRPr lang="en-US" sz="1400" dirty="0"/>
          </a:p>
          <a:p>
            <a:pPr lvl="0">
              <a:buFont typeface="Arial" pitchFamily="34" charset="0"/>
              <a:buChar char="•"/>
            </a:pPr>
            <a:r>
              <a:rPr lang="sr-Latn-RS" sz="1400" dirty="0" smtClean="0"/>
              <a:t> 210 </a:t>
            </a:r>
            <a:r>
              <a:rPr lang="sr-Latn-RS" sz="1400" dirty="0"/>
              <a:t>ulaza</a:t>
            </a:r>
            <a:endParaRPr lang="en-US" sz="1400" dirty="0"/>
          </a:p>
          <a:p>
            <a:pPr lvl="0">
              <a:buFont typeface="Arial" pitchFamily="34" charset="0"/>
              <a:buChar char="•"/>
            </a:pPr>
            <a:r>
              <a:rPr lang="sr-Latn-RS" sz="1400" dirty="0" smtClean="0"/>
              <a:t> 2 </a:t>
            </a:r>
            <a:r>
              <a:rPr lang="sr-Latn-RS" sz="1400" dirty="0"/>
              <a:t>izlaza</a:t>
            </a:r>
            <a:endParaRPr lang="en-US" sz="1400" dirty="0"/>
          </a:p>
          <a:p>
            <a:pPr lvl="0">
              <a:buFont typeface="Arial" pitchFamily="34" charset="0"/>
              <a:buChar char="•"/>
            </a:pPr>
            <a:r>
              <a:rPr lang="sr-Latn-RS" sz="1400" dirty="0" smtClean="0"/>
              <a:t> Jedan </a:t>
            </a:r>
            <a:r>
              <a:rPr lang="sr-Latn-RS" sz="1400" dirty="0"/>
              <a:t>skriveni sloj sa 11 neurona</a:t>
            </a:r>
            <a:endParaRPr lang="en-US" sz="1400" dirty="0"/>
          </a:p>
          <a:p>
            <a:pPr lvl="0">
              <a:buFont typeface="Arial" pitchFamily="34" charset="0"/>
              <a:buChar char="•"/>
            </a:pPr>
            <a:r>
              <a:rPr lang="sr-Latn-RS" sz="1400" dirty="0" smtClean="0"/>
              <a:t> Aktivaciona </a:t>
            </a:r>
            <a:r>
              <a:rPr lang="sr-Latn-RS" sz="1400" dirty="0"/>
              <a:t>funkcija: sigmoid</a:t>
            </a:r>
            <a:endParaRPr lang="en-US" sz="1400" dirty="0"/>
          </a:p>
          <a:p>
            <a:pPr lvl="0">
              <a:buFont typeface="Arial" pitchFamily="34" charset="0"/>
              <a:buChar char="•"/>
            </a:pPr>
            <a:r>
              <a:rPr lang="sr-Latn-RS" sz="1400" dirty="0" smtClean="0"/>
              <a:t> Broj </a:t>
            </a:r>
            <a:r>
              <a:rPr lang="sr-Latn-RS" sz="1400" dirty="0"/>
              <a:t>epoha: 2500</a:t>
            </a:r>
            <a:endParaRPr lang="en-US" sz="1400" dirty="0"/>
          </a:p>
          <a:p>
            <a:pPr lvl="0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3200400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200" dirty="0"/>
              <a:t>Aktivaciona funkcija, broj skrivenih slojeva, broj neurona u skrivenom sloju kao i broj epoha dobijeni su eksperimentalnim putem.</a:t>
            </a:r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3581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3581400"/>
            <a:ext cx="8458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200" dirty="0" smtClean="0"/>
              <a:t>  </a:t>
            </a:r>
            <a:r>
              <a:rPr lang="en-US" sz="1200" dirty="0" err="1" smtClean="0"/>
              <a:t>Od</a:t>
            </a:r>
            <a:r>
              <a:rPr lang="sr-Latn-RS" sz="1200" dirty="0" smtClean="0"/>
              <a:t> 68 prepoznatih, izdvojili smo 21 najznačajniju tačku za određivanje pola. Do njih </a:t>
            </a:r>
          </a:p>
          <a:p>
            <a:r>
              <a:rPr lang="sr-Latn-RS" sz="1200" dirty="0" smtClean="0"/>
              <a:t>       smo došli proučavanjem naučnih radova. Pokušali smo sa više različitih tačaka i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odnosa, međutim najbolje rešenje daju tačke do kojih smo došli na osnovu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naučnog rada </a:t>
            </a:r>
            <a:r>
              <a:rPr lang="sr-Latn-RS" sz="1200" i="1" dirty="0" smtClean="0"/>
              <a:t>“An Analysis of Sexual Dimorphism in the Human Face”</a:t>
            </a:r>
            <a:r>
              <a:rPr lang="sr-Latn-RS" sz="1200" dirty="0" smtClean="0"/>
              <a:t>,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autora  </a:t>
            </a:r>
            <a:r>
              <a:rPr lang="sr-Latn-RS" sz="1200" i="1" dirty="0" smtClean="0"/>
              <a:t>Ashok Samal, Vanitha Subramani, David B. Marx. </a:t>
            </a:r>
            <a:r>
              <a:rPr lang="sr-Latn-RS" sz="1200" dirty="0" smtClean="0"/>
              <a:t>Za svaku tačku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računa se njena udaljenost od svake druge, a zatim se visina lica deli sa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dobijenim rastojanjem i rezultat se šalje kao ulaz neuronske mreže.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  Objašnjeni postupak realizovali smo kako bi se očuvala proporcionalnost,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     odnosno kako program ne bi reagovao na različite udaljenosti lica od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        kamere. Izlaz je predstavljen kao vektor od dva elementa, pri čemu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          veća pobuđenost prvog ukazuje na to da je osoba muškog, a drugog </a:t>
            </a:r>
          </a:p>
          <a:p>
            <a:r>
              <a:rPr lang="sr-Latn-RS" sz="1200" dirty="0" smtClean="0"/>
              <a:t> </a:t>
            </a:r>
            <a:r>
              <a:rPr lang="sr-Latn-RS" sz="1200" dirty="0" smtClean="0"/>
              <a:t>                               da je osoba ženskog pola.</a:t>
            </a:r>
            <a:endParaRPr lang="en-US" dirty="0"/>
          </a:p>
        </p:txBody>
      </p:sp>
      <p:pic>
        <p:nvPicPr>
          <p:cNvPr id="2049" name="Picture 1" descr="C:\Users\Korisnik\Desktop\muskaosob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581400"/>
            <a:ext cx="2692034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risnik\Documents\pozadinaPos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2819400" cy="983901"/>
          </a:xfrm>
          <a:prstGeom prst="rect">
            <a:avLst/>
          </a:prstGeom>
          <a:noFill/>
        </p:spPr>
        <p:txBody>
          <a:bodyPr wrap="square" lIns="151424" tIns="75713" rIns="151424" bIns="75713" rtlCol="0">
            <a:spAutoFit/>
          </a:bodyPr>
          <a:lstStyle/>
          <a:p>
            <a:r>
              <a:rPr lang="sr-Latn-RS" dirty="0" smtClean="0"/>
              <a:t> Sarvan Nebojša</a:t>
            </a:r>
          </a:p>
          <a:p>
            <a:r>
              <a:rPr lang="sr-Latn-RS" dirty="0" smtClean="0"/>
              <a:t>Manojlović Nina</a:t>
            </a:r>
          </a:p>
          <a:p>
            <a:r>
              <a:rPr lang="sr-Latn-RS" dirty="0" smtClean="0"/>
              <a:t>  Nikolić Milica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3716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/>
              <a:t> </a:t>
            </a:r>
            <a:r>
              <a:rPr lang="sr-Latn-RS" sz="1200" dirty="0" smtClean="0"/>
              <a:t>                               Za obučavanje neuronske mreže koristi se dataset, sastavljen od frontalnih slika različitih ljudi:</a:t>
            </a:r>
          </a:p>
          <a:p>
            <a:r>
              <a:rPr lang="sr-Latn-RS" sz="1200" dirty="0"/>
              <a:t>	</a:t>
            </a:r>
            <a:r>
              <a:rPr lang="sr-Latn-RS" sz="1200" dirty="0" smtClean="0"/>
              <a:t> - </a:t>
            </a:r>
            <a:r>
              <a:rPr lang="sr-Latn-RS" sz="1200" i="1" dirty="0" smtClean="0"/>
              <a:t>Dataset za starost</a:t>
            </a:r>
            <a:r>
              <a:rPr lang="sr-Latn-RS" sz="1200" dirty="0" smtClean="0"/>
              <a:t> – </a:t>
            </a:r>
          </a:p>
          <a:p>
            <a:r>
              <a:rPr lang="sr-Latn-RS" sz="1200" i="1" dirty="0" smtClean="0"/>
              <a:t>                         </a:t>
            </a:r>
            <a:r>
              <a:rPr lang="sr-Latn-RS" sz="1200" dirty="0" smtClean="0"/>
              <a:t>U nedostatku pogodnog dataset-a za određivanje starosti, korišćen je ručno napravljen dataset koji se sastoji od slika </a:t>
            </a:r>
          </a:p>
          <a:p>
            <a:r>
              <a:rPr lang="sr-Latn-RS" sz="1200" i="1" dirty="0"/>
              <a:t> </a:t>
            </a:r>
            <a:r>
              <a:rPr lang="sr-Latn-RS" sz="1200" i="1" dirty="0" smtClean="0"/>
              <a:t>                     </a:t>
            </a:r>
            <a:r>
              <a:rPr lang="sr-Latn-RS" sz="1200" dirty="0" smtClean="0"/>
              <a:t>ljudi različite dobi i pola, preuzetih sa društvene mreže </a:t>
            </a:r>
            <a:r>
              <a:rPr lang="sr-Latn-RS" sz="1200" i="1" dirty="0" smtClean="0"/>
              <a:t>Instagram.</a:t>
            </a:r>
            <a:r>
              <a:rPr lang="sr-Latn-RS" sz="1200" dirty="0" smtClean="0"/>
              <a:t> Dataset je podeljen na dve grupe, starosnom granicom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            od 18 godina. Svi mlađi od 18 godina spadaju u decu, dok se svi stariji od 18 godina svrstavaju u grupu odraslih ljudi. Ovaj 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         dataset sadrži 240 slika dece i 240 slika odraslih.</a:t>
            </a:r>
          </a:p>
          <a:p>
            <a:r>
              <a:rPr lang="sr-Latn-RS" sz="1200" dirty="0" smtClean="0"/>
              <a:t>            - </a:t>
            </a:r>
            <a:r>
              <a:rPr lang="sr-Latn-RS" sz="1200" i="1" dirty="0" smtClean="0"/>
              <a:t>Dataset za pol </a:t>
            </a:r>
            <a:r>
              <a:rPr lang="sr-Latn-RS" sz="1200" dirty="0" smtClean="0"/>
              <a:t>– </a:t>
            </a:r>
          </a:p>
          <a:p>
            <a:r>
              <a:rPr lang="sr-Latn-RS" sz="1200" i="1" dirty="0"/>
              <a:t> </a:t>
            </a:r>
            <a:r>
              <a:rPr lang="sr-Latn-RS" sz="1200" i="1" dirty="0" smtClean="0"/>
              <a:t>         </a:t>
            </a:r>
            <a:r>
              <a:rPr lang="sr-Latn-RS" sz="1200" dirty="0" smtClean="0"/>
              <a:t>Korišćen je </a:t>
            </a:r>
            <a:r>
              <a:rPr lang="sr-Latn-RS" sz="1200" i="1" dirty="0" smtClean="0"/>
              <a:t>Brazilian Dataset </a:t>
            </a:r>
            <a:r>
              <a:rPr lang="sr-Latn-RS" sz="1200" dirty="0" smtClean="0"/>
              <a:t>koji je zbog značajno manje brojnosti slika ženskih osoba, a u cilju boljih performansi kasnije 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dopunjen slikama osoba ženskog pola, preuzetih sa društvene mreže </a:t>
            </a:r>
            <a:r>
              <a:rPr lang="sr-Latn-RS" sz="1200" i="1" dirty="0" smtClean="0"/>
              <a:t>Instagram.</a:t>
            </a:r>
            <a:r>
              <a:rPr lang="sr-Latn-RS" sz="1200" dirty="0" smtClean="0"/>
              <a:t> Ovaj dataset sadrži 138 slika osoba muškog i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121 sliku osoba ženskog pola. </a:t>
            </a:r>
          </a:p>
          <a:p>
            <a:endParaRPr lang="sr-Latn-RS" sz="1200" i="1" dirty="0" smtClean="0"/>
          </a:p>
          <a:p>
            <a:r>
              <a:rPr lang="sr-Latn-RS" sz="1200" dirty="0"/>
              <a:t> </a:t>
            </a:r>
            <a:r>
              <a:rPr lang="sr-Latn-RS" sz="1200" dirty="0" smtClean="0"/>
              <a:t>                        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152400"/>
            <a:ext cx="6477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dirty="0" smtClean="0"/>
              <a:t> </a:t>
            </a:r>
            <a:r>
              <a:rPr lang="sr-Latn-RS" sz="2200" b="1" dirty="0" smtClean="0"/>
              <a:t>Detekcija lica sa video snimka, dodavanje filtera i efekata, određivanje pola i starosti</a:t>
            </a:r>
            <a:endParaRPr lang="en-US" sz="2200" b="1" dirty="0" smtClean="0"/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981200" y="1371600"/>
            <a:ext cx="7162800" cy="1588"/>
          </a:xfrm>
          <a:prstGeom prst="line">
            <a:avLst/>
          </a:prstGeom>
          <a:ln w="1079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8800" y="1066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DATASET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133600" y="1066800"/>
            <a:ext cx="701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381000" y="1524000"/>
            <a:ext cx="220980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38200" y="35052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0" y="4343400"/>
            <a:ext cx="3352800" cy="167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66800" y="3505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STIKERI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066800" y="3810000"/>
            <a:ext cx="807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66800" y="39624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200" dirty="0" smtClean="0"/>
              <a:t>   Aplikacija nudi korisniku izbor više različitih stikera istovremeno. Lepljenje stikera vrši se tako što se transparentna slika </a:t>
            </a:r>
          </a:p>
          <a:p>
            <a:r>
              <a:rPr lang="sr-Latn-RS" sz="1200" dirty="0" smtClean="0"/>
              <a:t>      željenog stikera prelepi preko originalne slike, koja se prethodno proširi četvrtim (alfa) kanalom. Svaki stiker se skalira 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  proporcionalno licu i radi se zakrivljenje u odnosu na pravu koja prolazi kroz simetrične tačke na očima. Za stikere koji se 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     stavljaju na čelo, aproksimacijom dolazimo do potrebnih tačaka. Stikeri se transliraju i rotiraju, prateći pomeraje glave, </a:t>
            </a:r>
          </a:p>
          <a:p>
            <a:r>
              <a:rPr lang="sr-Latn-RS" sz="1200" dirty="0"/>
              <a:t> </a:t>
            </a:r>
            <a:r>
              <a:rPr lang="sr-Latn-RS" sz="1200" dirty="0" smtClean="0"/>
              <a:t>             tačnije lica, što korisniku daje realističniji prikaz. Moguće je podešavati kontrast slike, odnosno video snimka, kao i </a:t>
            </a:r>
          </a:p>
          <a:p>
            <a:r>
              <a:rPr lang="sr-Latn-RS" sz="1200"/>
              <a:t> </a:t>
            </a:r>
            <a:r>
              <a:rPr lang="sr-Latn-RS" sz="1200" smtClean="0"/>
              <a:t>                primenjivanje </a:t>
            </a:r>
            <a:r>
              <a:rPr lang="sr-Latn-RS" sz="1200" i="1" smtClean="0"/>
              <a:t>cartoon efekta </a:t>
            </a:r>
            <a:r>
              <a:rPr lang="sr-Latn-RS" sz="1200" smtClean="0"/>
              <a:t>na ceo snimak.</a:t>
            </a:r>
            <a:endParaRPr lang="sr-Latn-RS" sz="1200" dirty="0" smtClean="0"/>
          </a:p>
          <a:p>
            <a:r>
              <a:rPr lang="sr-Latn-RS" sz="1200" i="1" dirty="0"/>
              <a:t> </a:t>
            </a:r>
            <a:r>
              <a:rPr lang="sr-Latn-RS" sz="1200" i="1" dirty="0" smtClean="0"/>
              <a:t>                      </a:t>
            </a:r>
            <a:endParaRPr lang="en-US" sz="1200" i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38200" y="3276600"/>
            <a:ext cx="830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Korisnik\Desktop\fac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5029200"/>
            <a:ext cx="2301875" cy="18288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819400" y="5562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dirty="0" smtClean="0"/>
              <a:t>=</a:t>
            </a:r>
            <a:r>
              <a:rPr lang="en-US" dirty="0" err="1" smtClean="0"/>
              <a:t>kx+n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43400" y="6019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62400" y="5943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6019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(x-x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r>
              <a:rPr lang="en-US" baseline="30000" dirty="0" smtClean="0"/>
              <a:t>2 </a:t>
            </a:r>
            <a:r>
              <a:rPr lang="en-US" dirty="0" smtClean="0"/>
              <a:t>+ (y-y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r>
              <a:rPr lang="en-US" baseline="30000" dirty="0" smtClean="0"/>
              <a:t>2 </a:t>
            </a:r>
            <a:r>
              <a:rPr lang="en-US" dirty="0" smtClean="0"/>
              <a:t>= r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541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 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5410200"/>
            <a:ext cx="533400" cy="40005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48200" y="6172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α=</a:t>
            </a:r>
            <a:r>
              <a:rPr lang="en-US" dirty="0" err="1" smtClean="0"/>
              <a:t>arctg</a:t>
            </a:r>
            <a:r>
              <a:rPr lang="en-US" dirty="0" smtClean="0"/>
              <a:t>(k)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1288</Words>
  <Application>Microsoft Office PowerPoint</Application>
  <PresentationFormat>On-screen Show (4:3)</PresentationFormat>
  <Paragraphs>125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Korisnik</dc:creator>
  <cp:lastModifiedBy>Korisnik</cp:lastModifiedBy>
  <cp:revision>38</cp:revision>
  <dcterms:created xsi:type="dcterms:W3CDTF">2017-02-17T21:23:59Z</dcterms:created>
  <dcterms:modified xsi:type="dcterms:W3CDTF">2017-02-20T04:27:16Z</dcterms:modified>
</cp:coreProperties>
</file>