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1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0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01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3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05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18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3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7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1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5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55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9832" y="1083141"/>
            <a:ext cx="5917679" cy="2554758"/>
          </a:xfrm>
        </p:spPr>
        <p:txBody>
          <a:bodyPr/>
          <a:lstStyle/>
          <a:p>
            <a:r>
              <a:rPr sz="4000" dirty="0"/>
              <a:t>Minimum Feedback Vertex Set (MFVS) u </a:t>
            </a:r>
            <a:r>
              <a:rPr sz="4000" dirty="0" err="1"/>
              <a:t>usmerenim</a:t>
            </a:r>
            <a:r>
              <a:rPr sz="4000" dirty="0"/>
              <a:t> </a:t>
            </a:r>
            <a:r>
              <a:rPr sz="4000" dirty="0" err="1"/>
              <a:t>grafovima</a:t>
            </a:r>
            <a:endParaRPr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3915960"/>
            <a:ext cx="5917679" cy="861420"/>
          </a:xfrm>
        </p:spPr>
        <p:txBody>
          <a:bodyPr>
            <a:noAutofit/>
          </a:bodyPr>
          <a:lstStyle/>
          <a:p>
            <a:r>
              <a:rPr lang="en-US" dirty="0"/>
              <a:t>Ra</a:t>
            </a:r>
            <a:r>
              <a:rPr lang="sr-Latn-RS" dirty="0"/>
              <a:t>čunarska inteligencija</a:t>
            </a:r>
            <a:endParaRPr dirty="0"/>
          </a:p>
          <a:p>
            <a:r>
              <a:rPr dirty="0"/>
              <a:t>Isidora Dukić (146/2020), Milica </a:t>
            </a:r>
            <a:r>
              <a:rPr dirty="0" err="1"/>
              <a:t>Pantović</a:t>
            </a:r>
            <a:r>
              <a:rPr dirty="0"/>
              <a:t> (46/2019)</a:t>
            </a:r>
          </a:p>
          <a:p>
            <a:r>
              <a:rPr dirty="0" err="1"/>
              <a:t>Fakultet</a:t>
            </a:r>
            <a:r>
              <a:rPr dirty="0"/>
              <a:t> </a:t>
            </a:r>
            <a:r>
              <a:rPr dirty="0" err="1"/>
              <a:t>matematički</a:t>
            </a:r>
            <a:r>
              <a:rPr dirty="0"/>
              <a:t>, Beograd</a:t>
            </a:r>
          </a:p>
          <a:p>
            <a:r>
              <a:rPr dirty="0" err="1"/>
              <a:t>Oktobar</a:t>
            </a:r>
            <a:r>
              <a:rPr dirty="0"/>
              <a:t> 2025.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Primer vizualizacije grafa</a:t>
            </a:r>
          </a:p>
        </p:txBody>
      </p:sp>
      <p:pic>
        <p:nvPicPr>
          <p:cNvPr id="3" name="Picture 2" descr="mfvs_graph_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Sumarni pregled heuristika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97970"/>
              </p:ext>
            </p:extLst>
          </p:nvPr>
        </p:nvGraphicFramePr>
        <p:xfrm>
          <a:off x="457200" y="119576"/>
          <a:ext cx="822960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t>Heuristika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Tačnost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Vreme izvršavanja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Napomena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Naive exact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Uvek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tačan</a:t>
                      </a:r>
                      <a:r>
                        <a:rPr dirty="0"/>
                        <a:t> (</a:t>
                      </a:r>
                      <a:r>
                        <a:rPr dirty="0" err="1"/>
                        <a:t>optimalan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Eksponencijalno raste → samo mali grafovi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Samo za ≤ 10 čvorova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DegreeProduct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Blizu optimuma (10–20% odstupanja)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Veoma brzo (ms)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Najbolji kompromis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Blizu optimuma (10–20% odstupanja)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Brzo (ms), sporije od DegreeProduct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Za srednje grafove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D-sequence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Ponekad odstupa, nekad 0 ili višak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Srednje vreme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Dobar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IC small-k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Tačan za male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Sporo za veće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Tiny </a:t>
                      </a:r>
                      <a:r>
                        <a:rPr dirty="0" err="1"/>
                        <a:t>grafovi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82880" y="4909624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/>
              <a:t>Glavni</a:t>
            </a:r>
            <a:r>
              <a:rPr dirty="0"/>
              <a:t> </a:t>
            </a:r>
            <a:r>
              <a:rPr dirty="0" err="1"/>
              <a:t>zaključci</a:t>
            </a:r>
            <a:r>
              <a:rPr dirty="0"/>
              <a:t>:</a:t>
            </a:r>
          </a:p>
          <a:p>
            <a:r>
              <a:rPr dirty="0"/>
              <a:t>• </a:t>
            </a:r>
            <a:r>
              <a:rPr dirty="0" err="1"/>
              <a:t>Heuristike</a:t>
            </a:r>
            <a:r>
              <a:rPr dirty="0"/>
              <a:t> </a:t>
            </a:r>
            <a:r>
              <a:rPr dirty="0" err="1"/>
              <a:t>daju</a:t>
            </a:r>
            <a:r>
              <a:rPr dirty="0"/>
              <a:t> </a:t>
            </a:r>
            <a:r>
              <a:rPr dirty="0" err="1"/>
              <a:t>dovoljno</a:t>
            </a:r>
            <a:r>
              <a:rPr dirty="0"/>
              <a:t> dobra </a:t>
            </a:r>
            <a:r>
              <a:rPr dirty="0" err="1"/>
              <a:t>rešenja</a:t>
            </a:r>
            <a:r>
              <a:rPr dirty="0"/>
              <a:t> za male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srednje</a:t>
            </a:r>
            <a:r>
              <a:rPr dirty="0"/>
              <a:t> </a:t>
            </a:r>
            <a:r>
              <a:rPr dirty="0" err="1"/>
              <a:t>grafove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Egzaktne</a:t>
            </a:r>
            <a:r>
              <a:rPr dirty="0"/>
              <a:t> </a:t>
            </a:r>
            <a:r>
              <a:rPr dirty="0" err="1"/>
              <a:t>metode</a:t>
            </a:r>
            <a:r>
              <a:rPr dirty="0"/>
              <a:t> </a:t>
            </a:r>
            <a:r>
              <a:rPr dirty="0" err="1"/>
              <a:t>primenljive</a:t>
            </a:r>
            <a:r>
              <a:rPr dirty="0"/>
              <a:t> </a:t>
            </a:r>
            <a:r>
              <a:rPr dirty="0" err="1"/>
              <a:t>samo</a:t>
            </a:r>
            <a:r>
              <a:rPr dirty="0"/>
              <a:t> za </a:t>
            </a:r>
            <a:r>
              <a:rPr dirty="0" err="1"/>
              <a:t>vrlo</a:t>
            </a:r>
            <a:r>
              <a:rPr dirty="0"/>
              <a:t> male instance.</a:t>
            </a:r>
          </a:p>
          <a:p>
            <a:r>
              <a:rPr dirty="0"/>
              <a:t>• </a:t>
            </a:r>
            <a:r>
              <a:rPr dirty="0" err="1"/>
              <a:t>Najbolji</a:t>
            </a:r>
            <a:r>
              <a:rPr dirty="0"/>
              <a:t> </a:t>
            </a:r>
            <a:r>
              <a:rPr dirty="0" err="1"/>
              <a:t>balans</a:t>
            </a:r>
            <a:r>
              <a:rPr dirty="0"/>
              <a:t>: </a:t>
            </a:r>
            <a:r>
              <a:rPr dirty="0" err="1"/>
              <a:t>DegreeProduct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Frequency </a:t>
            </a:r>
            <a:r>
              <a:rPr dirty="0" err="1"/>
              <a:t>heuristike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Budući</a:t>
            </a:r>
            <a:r>
              <a:rPr dirty="0"/>
              <a:t> rad: </a:t>
            </a:r>
            <a:r>
              <a:rPr dirty="0" err="1"/>
              <a:t>metaheuristike</a:t>
            </a:r>
            <a:r>
              <a:rPr dirty="0"/>
              <a:t> (GA, SA, VNS), </a:t>
            </a:r>
            <a:r>
              <a:rPr dirty="0" err="1"/>
              <a:t>paralelizacija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hibridne</a:t>
            </a:r>
            <a:r>
              <a:rPr dirty="0"/>
              <a:t> </a:t>
            </a:r>
            <a:r>
              <a:rPr dirty="0" err="1"/>
              <a:t>metode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745DB-0978-8DB5-F397-EF8FCB15E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73211" y="2253205"/>
            <a:ext cx="6422005" cy="1024065"/>
          </a:xfrm>
        </p:spPr>
        <p:txBody>
          <a:bodyPr>
            <a:normAutofit/>
          </a:bodyPr>
          <a:lstStyle/>
          <a:p>
            <a:r>
              <a:rPr lang="sr-Latn-RS" sz="3600" b="1" dirty="0">
                <a:latin typeface="Arial Black" panose="020B0A04020102020204" pitchFamily="34" charset="0"/>
              </a:rPr>
              <a:t>HVALA NA PAŽNJI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46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Definicija problema MFVS: najmanji skup čvorova čijim uklanjanjem graf postaje acikličan (DAG).</a:t>
            </a:r>
          </a:p>
          <a:p>
            <a:pPr algn="l">
              <a:defRPr sz="2000"/>
            </a:pPr>
            <a:r>
              <a:t>Težina problema: NP-kompletan.</a:t>
            </a:r>
          </a:p>
          <a:p>
            <a:pPr algn="l">
              <a:defRPr sz="2000"/>
            </a:pPr>
            <a:r>
              <a:t>Primene: deadlock detekcija, dizajn kola, optimizacija programa, bioinformatika.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Ciljevi projekta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2000"/>
            </a:pPr>
            <a:r>
              <a:rPr dirty="0" err="1"/>
              <a:t>Implementacija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poređenje</a:t>
            </a:r>
            <a:r>
              <a:rPr dirty="0"/>
              <a:t> </a:t>
            </a:r>
            <a:r>
              <a:rPr dirty="0" err="1"/>
              <a:t>algoritama</a:t>
            </a:r>
            <a:r>
              <a:rPr dirty="0"/>
              <a:t> za MFVS u </a:t>
            </a:r>
            <a:r>
              <a:rPr dirty="0" err="1"/>
              <a:t>usmerenim</a:t>
            </a:r>
            <a:r>
              <a:rPr dirty="0"/>
              <a:t> </a:t>
            </a:r>
            <a:r>
              <a:rPr dirty="0" err="1"/>
              <a:t>grafovima</a:t>
            </a:r>
            <a:r>
              <a:rPr dirty="0"/>
              <a:t>.</a:t>
            </a:r>
          </a:p>
          <a:p>
            <a:pPr algn="l">
              <a:defRPr sz="2000"/>
            </a:pPr>
            <a:r>
              <a:rPr dirty="0" err="1"/>
              <a:t>Praktično</a:t>
            </a:r>
            <a:r>
              <a:rPr dirty="0"/>
              <a:t> </a:t>
            </a:r>
            <a:r>
              <a:rPr dirty="0" err="1"/>
              <a:t>testiranje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malim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srednjim</a:t>
            </a:r>
            <a:r>
              <a:rPr dirty="0"/>
              <a:t> </a:t>
            </a:r>
            <a:r>
              <a:rPr dirty="0" err="1"/>
              <a:t>grafovima</a:t>
            </a:r>
            <a:r>
              <a:rPr dirty="0"/>
              <a:t>.</a:t>
            </a:r>
          </a:p>
          <a:p>
            <a:pPr algn="l">
              <a:defRPr sz="2000"/>
            </a:pPr>
            <a:r>
              <a:rPr dirty="0" err="1"/>
              <a:t>Vizuelizacija</a:t>
            </a:r>
            <a:r>
              <a:rPr dirty="0"/>
              <a:t> </a:t>
            </a:r>
            <a:r>
              <a:rPr dirty="0" err="1"/>
              <a:t>rezultata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poređenje</a:t>
            </a:r>
            <a:r>
              <a:rPr dirty="0"/>
              <a:t>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literaturom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Implementirani algoritmi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Naivni algoritam (egzaktan).</a:t>
            </a:r>
          </a:p>
          <a:p>
            <a:pPr algn="l">
              <a:defRPr sz="2000"/>
            </a:pPr>
            <a:r>
              <a:t>Greedy heuristika – Frequency.</a:t>
            </a:r>
          </a:p>
          <a:p>
            <a:pPr algn="l">
              <a:defRPr sz="2000"/>
            </a:pPr>
            <a:r>
              <a:t>Greedy heuristika – Degree Product.</a:t>
            </a:r>
          </a:p>
          <a:p>
            <a:pPr algn="l">
              <a:defRPr sz="2000"/>
            </a:pPr>
            <a:r>
              <a:t>D-sequence redukcija.</a:t>
            </a:r>
          </a:p>
          <a:p>
            <a:pPr algn="l">
              <a:defRPr sz="2000"/>
            </a:pPr>
            <a:r>
              <a:t>Iterative Compression (Small k).</a:t>
            </a:r>
          </a:p>
          <a:p>
            <a:pPr algn="l">
              <a:defRPr sz="2000"/>
            </a:pPr>
            <a:r>
              <a:t>Wrapper heuristika – objedinjeni okvir.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Eksperimentalno okruženje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  <a:defRPr sz="2000"/>
            </a:pPr>
            <a:r>
              <a:rPr dirty="0" err="1"/>
              <a:t>Biblioteke</a:t>
            </a:r>
            <a:r>
              <a:rPr dirty="0"/>
              <a:t>: </a:t>
            </a:r>
            <a:r>
              <a:rPr dirty="0" err="1"/>
              <a:t>NetworkX</a:t>
            </a:r>
            <a:r>
              <a:rPr dirty="0"/>
              <a:t>, matplotlib, pandas.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Rezultati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algn="l">
              <a:defRPr sz="2000"/>
            </a:pPr>
            <a:r>
              <a:rPr dirty="0" err="1"/>
              <a:t>Poređenje</a:t>
            </a:r>
            <a:r>
              <a:rPr dirty="0"/>
              <a:t> </a:t>
            </a:r>
            <a:r>
              <a:rPr dirty="0" err="1"/>
              <a:t>heuristika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test </a:t>
            </a:r>
            <a:r>
              <a:rPr dirty="0" err="1"/>
              <a:t>grafovima</a:t>
            </a:r>
            <a:r>
              <a:rPr dirty="0"/>
              <a:t> (G1–G4).</a:t>
            </a:r>
          </a:p>
          <a:p>
            <a:pPr algn="l">
              <a:defRPr sz="2000"/>
            </a:pPr>
            <a:r>
              <a:rPr dirty="0"/>
              <a:t>Na </a:t>
            </a:r>
            <a:r>
              <a:rPr dirty="0" err="1"/>
              <a:t>malim</a:t>
            </a:r>
            <a:r>
              <a:rPr dirty="0"/>
              <a:t> </a:t>
            </a:r>
            <a:r>
              <a:rPr dirty="0" err="1"/>
              <a:t>grafovima</a:t>
            </a:r>
            <a:r>
              <a:rPr dirty="0"/>
              <a:t> → </a:t>
            </a:r>
            <a:r>
              <a:rPr dirty="0" err="1"/>
              <a:t>približno</a:t>
            </a:r>
            <a:r>
              <a:rPr dirty="0"/>
              <a:t> </a:t>
            </a:r>
            <a:r>
              <a:rPr dirty="0" err="1"/>
              <a:t>optimalni</a:t>
            </a:r>
            <a:r>
              <a:rPr dirty="0"/>
              <a:t> </a:t>
            </a:r>
            <a:r>
              <a:rPr dirty="0" err="1"/>
              <a:t>rezultati</a:t>
            </a:r>
            <a:r>
              <a:rPr dirty="0"/>
              <a:t>.</a:t>
            </a:r>
          </a:p>
          <a:p>
            <a:pPr algn="l">
              <a:defRPr sz="2000"/>
            </a:pPr>
            <a:r>
              <a:rPr dirty="0"/>
              <a:t>Na </a:t>
            </a:r>
            <a:r>
              <a:rPr dirty="0" err="1"/>
              <a:t>srednjim</a:t>
            </a:r>
            <a:r>
              <a:rPr dirty="0"/>
              <a:t> </a:t>
            </a:r>
            <a:r>
              <a:rPr dirty="0" err="1"/>
              <a:t>grafovima</a:t>
            </a:r>
            <a:r>
              <a:rPr dirty="0"/>
              <a:t> → </a:t>
            </a:r>
            <a:r>
              <a:rPr dirty="0" err="1"/>
              <a:t>odstupanje</a:t>
            </a:r>
            <a:r>
              <a:rPr dirty="0"/>
              <a:t> 10–20%.</a:t>
            </a:r>
          </a:p>
          <a:p>
            <a:pPr algn="l">
              <a:defRPr sz="2000"/>
            </a:pPr>
            <a:r>
              <a:rPr dirty="0"/>
              <a:t>Na </a:t>
            </a:r>
            <a:r>
              <a:rPr dirty="0" err="1"/>
              <a:t>velikim</a:t>
            </a:r>
            <a:r>
              <a:rPr dirty="0"/>
              <a:t> </a:t>
            </a:r>
            <a:r>
              <a:rPr dirty="0" err="1"/>
              <a:t>grafovima</a:t>
            </a:r>
            <a:r>
              <a:rPr dirty="0"/>
              <a:t> → </a:t>
            </a:r>
            <a:r>
              <a:rPr dirty="0" err="1"/>
              <a:t>heuristike</a:t>
            </a:r>
            <a:r>
              <a:rPr dirty="0"/>
              <a:t> </a:t>
            </a:r>
            <a:r>
              <a:rPr dirty="0" err="1"/>
              <a:t>brze</a:t>
            </a:r>
            <a:r>
              <a:rPr dirty="0"/>
              <a:t>, </a:t>
            </a:r>
            <a:r>
              <a:rPr dirty="0" err="1"/>
              <a:t>ali</a:t>
            </a:r>
            <a:r>
              <a:rPr dirty="0"/>
              <a:t> </a:t>
            </a:r>
            <a:r>
              <a:rPr dirty="0" err="1"/>
              <a:t>manje</a:t>
            </a:r>
            <a:r>
              <a:rPr dirty="0"/>
              <a:t> </a:t>
            </a:r>
            <a:r>
              <a:rPr dirty="0" err="1"/>
              <a:t>precizne</a:t>
            </a:r>
            <a:r>
              <a:rPr dirty="0"/>
              <a:t>.</a:t>
            </a:r>
            <a:endParaRPr lang="sr-Latn-RS" dirty="0"/>
          </a:p>
          <a:p>
            <a:pPr algn="l">
              <a:defRPr sz="2000"/>
            </a:pPr>
            <a:r>
              <a:rPr lang="sr-Latn-RS" dirty="0"/>
              <a:t>Prikazane performanse u notebooku.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Benchmark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defRPr sz="2000"/>
            </a:pPr>
            <a:r>
              <a:t>G1 (15 čvorova, optimum 5) – egzaktni algoritmi.</a:t>
            </a:r>
          </a:p>
          <a:p>
            <a:pPr algn="l">
              <a:defRPr sz="2000"/>
            </a:pPr>
            <a:r>
              <a:t>G2 (30 čvorova, optimum ≤ 10) – 2-aproksimacija.</a:t>
            </a:r>
          </a:p>
          <a:p>
            <a:pPr algn="l">
              <a:defRPr sz="2000"/>
            </a:pPr>
            <a:r>
              <a:t>G3 (100 čvorova, optimum 24) – ILP i iterativna kompresija.</a:t>
            </a:r>
          </a:p>
          <a:p>
            <a:pPr algn="l">
              <a:defRPr sz="2000"/>
            </a:pPr>
            <a:r>
              <a:t>G4 (200 čvorova, optimum 48) – primal-dual metode.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 algn="l">
              <a:defRPr sz="2000"/>
            </a:pPr>
            <a:r>
              <a:t>Heuristike daju brze i dovoljno dobre rezultate za male i srednje grafove.</a:t>
            </a:r>
          </a:p>
          <a:p>
            <a:pPr algn="l">
              <a:defRPr sz="2000"/>
            </a:pPr>
            <a:r>
              <a:t>Egzaktni algoritmi primenljivi samo na male instance.</a:t>
            </a:r>
          </a:p>
          <a:p>
            <a:pPr algn="l">
              <a:defRPr sz="2000"/>
            </a:pPr>
            <a:r>
              <a:t>Prednosti: jednostavna implementacija, vizuelizacija, razumljivost.</a:t>
            </a:r>
          </a:p>
          <a:p>
            <a:pPr algn="l">
              <a:defRPr sz="2000"/>
            </a:pPr>
            <a:r>
              <a:t>Ograničenja: odstupanja kod većih grafova.</a:t>
            </a:r>
          </a:p>
          <a:p>
            <a:pPr algn="l">
              <a:defRPr sz="2000"/>
            </a:pPr>
            <a:r>
              <a:t>Budući rad: metaheuristike (GA, SA, VNS), paralelizacija, hibridne metode.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Grafički prikaz rezultata</a:t>
            </a:r>
          </a:p>
        </p:txBody>
      </p:sp>
      <p:pic>
        <p:nvPicPr>
          <p:cNvPr id="3" name="Picture 2" descr="mfvs_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425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 Black</vt:lpstr>
      <vt:lpstr>Century Gothic</vt:lpstr>
      <vt:lpstr>Wingdings 3</vt:lpstr>
      <vt:lpstr>Ion Boardroom</vt:lpstr>
      <vt:lpstr>Minimum Feedback Vertex Set (MFVS) u usmerenim grafovima</vt:lpstr>
      <vt:lpstr>Uvod</vt:lpstr>
      <vt:lpstr>Ciljevi projekta</vt:lpstr>
      <vt:lpstr>Implementirani algoritmi</vt:lpstr>
      <vt:lpstr>Eksperimentalno okruženje</vt:lpstr>
      <vt:lpstr>Rezultati</vt:lpstr>
      <vt:lpstr>Benchmark instance</vt:lpstr>
      <vt:lpstr>Zaključak</vt:lpstr>
      <vt:lpstr>Grafički prikaz rezultata</vt:lpstr>
      <vt:lpstr>Primer vizualizacije grafa</vt:lpstr>
      <vt:lpstr>Sumarni pregled heuristika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Isidora Dukić</cp:lastModifiedBy>
  <cp:revision>2</cp:revision>
  <dcterms:created xsi:type="dcterms:W3CDTF">2013-01-27T09:14:16Z</dcterms:created>
  <dcterms:modified xsi:type="dcterms:W3CDTF">2025-10-03T00:03:34Z</dcterms:modified>
  <cp:category/>
</cp:coreProperties>
</file>