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068946"/>
            <a:ext cx="8915399" cy="2356834"/>
          </a:xfrm>
        </p:spPr>
        <p:txBody>
          <a:bodyPr>
            <a:normAutofit/>
          </a:bodyPr>
          <a:lstStyle/>
          <a:p>
            <a:pPr algn="ctr"/>
            <a:r>
              <a:rPr lang="sr-Cyrl-RS" dirty="0" smtClean="0"/>
              <a:t>SEMINARSKI RAD</a:t>
            </a:r>
            <a:r>
              <a:rPr lang="sr-Cyrl-RS" dirty="0"/>
              <a:t> </a:t>
            </a:r>
            <a:br>
              <a:rPr lang="sr-Cyrl-RS" dirty="0"/>
            </a:br>
            <a:r>
              <a:rPr lang="sr-Cyrl-RS" dirty="0" smtClean="0">
                <a:solidFill>
                  <a:schemeClr val="accent1"/>
                </a:solidFill>
              </a:rPr>
              <a:t>LORA</a:t>
            </a:r>
            <a:endParaRPr lang="sr-Cyrl-R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accent1"/>
                </a:solidFill>
              </a:rPr>
              <a:t>Profesor:</a:t>
            </a:r>
            <a:r>
              <a:rPr lang="sr-Cyrl-RS" dirty="0"/>
              <a:t>						</a:t>
            </a:r>
            <a:r>
              <a:rPr lang="sr-Cyrl-RS" dirty="0" smtClean="0"/>
              <a:t>					</a:t>
            </a:r>
            <a:r>
              <a:rPr lang="sr-Cyrl-RS" dirty="0"/>
              <a:t>			</a:t>
            </a:r>
            <a:r>
              <a:rPr lang="sr-Cyrl-RS" dirty="0" smtClean="0">
                <a:solidFill>
                  <a:schemeClr val="accent1"/>
                </a:solidFill>
              </a:rPr>
              <a:t>Student:</a:t>
            </a:r>
            <a:r>
              <a:rPr lang="sr-Cyrl-RS" dirty="0">
                <a:solidFill>
                  <a:schemeClr val="accent1"/>
                </a:solidFill>
              </a:rPr>
              <a:t/>
            </a:r>
            <a:br>
              <a:rPr lang="sr-Cyrl-RS" dirty="0">
                <a:solidFill>
                  <a:schemeClr val="accent1"/>
                </a:solidFill>
              </a:rPr>
            </a:br>
            <a:r>
              <a:rPr lang="sr-Cyrl-RS" dirty="0"/>
              <a:t>dr Ana Kaplarević – Mali</a:t>
            </a:r>
            <a:r>
              <a:rPr lang="sr-Latn-RS" dirty="0"/>
              <a:t>š</a:t>
            </a:r>
            <a:r>
              <a:rPr lang="sr-Cyrl-RS" dirty="0"/>
              <a:t>ić</a:t>
            </a:r>
            <a:r>
              <a:rPr lang="sr-Latn-RS" dirty="0"/>
              <a:t> 		</a:t>
            </a:r>
            <a:r>
              <a:rPr lang="sr-Cyrl-RS" dirty="0" smtClean="0"/>
              <a:t>				</a:t>
            </a:r>
            <a:r>
              <a:rPr lang="sr-Latn-RS" dirty="0"/>
              <a:t>		       Milica Živković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4077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874" y="592427"/>
            <a:ext cx="6645501" cy="5711781"/>
          </a:xfrm>
        </p:spPr>
        <p:txBody>
          <a:bodyPr>
            <a:noAutofit/>
          </a:bodyPr>
          <a:lstStyle/>
          <a:p>
            <a:r>
              <a:rPr lang="en-US" sz="2400" dirty="0" err="1"/>
              <a:t>Ovaj</a:t>
            </a:r>
            <a:r>
              <a:rPr lang="en-US" sz="2400" dirty="0"/>
              <a:t> </a:t>
            </a:r>
            <a:r>
              <a:rPr lang="en-US" sz="2400" dirty="0" err="1"/>
              <a:t>seminarski</a:t>
            </a:r>
            <a:r>
              <a:rPr lang="en-US" sz="2400" dirty="0"/>
              <a:t> rad je </a:t>
            </a:r>
            <a:r>
              <a:rPr lang="en-US" sz="2400" dirty="0" err="1"/>
              <a:t>dodatak</a:t>
            </a:r>
            <a:r>
              <a:rPr lang="en-US" sz="2400" dirty="0"/>
              <a:t> </a:t>
            </a:r>
            <a:r>
              <a:rPr lang="en-US" sz="2400" dirty="0" err="1" smtClean="0"/>
              <a:t>aplikaciji</a:t>
            </a:r>
            <a:r>
              <a:rPr lang="sr-Cyrl-RS" sz="2400" dirty="0" smtClean="0"/>
              <a:t> </a:t>
            </a:r>
            <a:r>
              <a:rPr lang="en-US" sz="2400" dirty="0" err="1" smtClean="0"/>
              <a:t>pisan</a:t>
            </a:r>
            <a:r>
              <a:rPr lang="sr-Cyrl-RS" sz="2400" dirty="0" smtClean="0"/>
              <a:t>oj</a:t>
            </a:r>
            <a:r>
              <a:rPr lang="en-US" sz="2400" dirty="0" smtClean="0"/>
              <a:t> </a:t>
            </a:r>
            <a:r>
              <a:rPr lang="en-US" sz="2400" dirty="0"/>
              <a:t>u </a:t>
            </a:r>
            <a:r>
              <a:rPr lang="en-US" sz="2400" dirty="0" err="1"/>
              <a:t>programskom</a:t>
            </a:r>
            <a:r>
              <a:rPr lang="en-US" sz="2400" dirty="0"/>
              <a:t> </a:t>
            </a:r>
            <a:r>
              <a:rPr lang="en-US" sz="2400" dirty="0" err="1"/>
              <a:t>jeziku</a:t>
            </a:r>
            <a:r>
              <a:rPr lang="en-US" sz="2400" dirty="0"/>
              <a:t> </a:t>
            </a:r>
            <a:r>
              <a:rPr lang="en-US" sz="2400" dirty="0" smtClean="0"/>
              <a:t>Java</a:t>
            </a:r>
            <a:r>
              <a:rPr lang="sr-Cyrl-RS" sz="2400" dirty="0" smtClean="0"/>
              <a:t> koja zapravo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/>
              <a:t>model </a:t>
            </a:r>
            <a:r>
              <a:rPr lang="en-US" sz="2400" dirty="0" err="1"/>
              <a:t>kartaške</a:t>
            </a:r>
            <a:r>
              <a:rPr lang="en-US" sz="2400" dirty="0"/>
              <a:t> </a:t>
            </a:r>
            <a:r>
              <a:rPr lang="en-US" sz="2400" dirty="0" err="1"/>
              <a:t>igre</a:t>
            </a:r>
            <a:r>
              <a:rPr lang="en-US" sz="2400" dirty="0"/>
              <a:t> “</a:t>
            </a:r>
            <a:r>
              <a:rPr lang="en-US" sz="2400" dirty="0">
                <a:solidFill>
                  <a:schemeClr val="accent1"/>
                </a:solidFill>
              </a:rPr>
              <a:t>LORA</a:t>
            </a:r>
            <a:r>
              <a:rPr lang="en-US" sz="2400" dirty="0"/>
              <a:t>”.</a:t>
            </a:r>
            <a:r>
              <a:rPr lang="en-US" sz="2400" dirty="0" smtClean="0"/>
              <a:t> </a:t>
            </a:r>
            <a:endParaRPr lang="sr-Cyrl-RS" sz="2400" dirty="0"/>
          </a:p>
          <a:p>
            <a:r>
              <a:rPr lang="en-US" sz="2400" dirty="0"/>
              <a:t>I</a:t>
            </a:r>
            <a:r>
              <a:rPr lang="sr-Cyrl-RS" sz="2400" dirty="0" smtClean="0"/>
              <a:t>gra </a:t>
            </a:r>
            <a:r>
              <a:rPr lang="en-US" sz="2400" dirty="0" smtClean="0"/>
              <a:t>je </a:t>
            </a:r>
            <a:r>
              <a:rPr lang="en-US" sz="2400" dirty="0" err="1" smtClean="0"/>
              <a:t>napravljena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sr-Cyrl-RS" sz="2400" dirty="0" smtClean="0"/>
              <a:t> </a:t>
            </a:r>
            <a:r>
              <a:rPr lang="sr-Cyrl-RS" sz="2400" dirty="0"/>
              <a:t>četiri igrača. </a:t>
            </a:r>
            <a:endParaRPr lang="en-US" sz="2400" dirty="0" smtClean="0"/>
          </a:p>
          <a:p>
            <a:r>
              <a:rPr lang="sr-Cyrl-RS" sz="2400" dirty="0" smtClean="0"/>
              <a:t>Igra </a:t>
            </a:r>
            <a:r>
              <a:rPr lang="sr-Cyrl-RS" sz="2400" dirty="0"/>
              <a:t>se sa 32 karte, jačine od </a:t>
            </a:r>
            <a:r>
              <a:rPr lang="sr-Cyrl-RS" sz="2400" dirty="0">
                <a:solidFill>
                  <a:schemeClr val="accent1"/>
                </a:solidFill>
              </a:rPr>
              <a:t>7</a:t>
            </a:r>
            <a:r>
              <a:rPr lang="sr-Cyrl-RS" sz="2400" dirty="0"/>
              <a:t>, </a:t>
            </a:r>
            <a:r>
              <a:rPr lang="sr-Cyrl-RS" sz="2400" dirty="0">
                <a:solidFill>
                  <a:schemeClr val="accent1"/>
                </a:solidFill>
              </a:rPr>
              <a:t>8</a:t>
            </a:r>
            <a:r>
              <a:rPr lang="sr-Cyrl-RS" sz="2400" dirty="0"/>
              <a:t>, </a:t>
            </a:r>
            <a:r>
              <a:rPr lang="sr-Cyrl-RS" sz="2400" dirty="0">
                <a:solidFill>
                  <a:schemeClr val="accent1"/>
                </a:solidFill>
              </a:rPr>
              <a:t>9</a:t>
            </a:r>
            <a:r>
              <a:rPr lang="sr-Cyrl-RS" sz="2400" dirty="0"/>
              <a:t>, </a:t>
            </a:r>
            <a:r>
              <a:rPr lang="sr-Cyrl-RS" sz="2400" dirty="0">
                <a:solidFill>
                  <a:schemeClr val="accent1"/>
                </a:solidFill>
              </a:rPr>
              <a:t>10</a:t>
            </a:r>
            <a:r>
              <a:rPr lang="sr-Cyrl-RS" sz="2400" dirty="0"/>
              <a:t>, </a:t>
            </a:r>
            <a:r>
              <a:rPr lang="sr-Cyrl-RS" sz="2400" dirty="0">
                <a:solidFill>
                  <a:schemeClr val="accent1"/>
                </a:solidFill>
              </a:rPr>
              <a:t>B</a:t>
            </a:r>
            <a:r>
              <a:rPr lang="sr-Cyrl-RS" sz="2400" dirty="0"/>
              <a:t>, </a:t>
            </a:r>
            <a:r>
              <a:rPr lang="sr-Cyrl-RS" sz="2400" dirty="0">
                <a:solidFill>
                  <a:schemeClr val="accent1"/>
                </a:solidFill>
              </a:rPr>
              <a:t>Q</a:t>
            </a:r>
            <a:r>
              <a:rPr lang="sr-Cyrl-RS" sz="2400" dirty="0"/>
              <a:t>, </a:t>
            </a:r>
            <a:r>
              <a:rPr lang="sr-Cyrl-RS" sz="2400" dirty="0" smtClean="0">
                <a:solidFill>
                  <a:schemeClr val="accent1"/>
                </a:solidFill>
              </a:rPr>
              <a:t>K</a:t>
            </a:r>
            <a:r>
              <a:rPr lang="sr-Cyrl-RS" sz="2400" dirty="0" smtClean="0"/>
              <a:t> do </a:t>
            </a:r>
            <a:r>
              <a:rPr lang="sr-Cyrl-RS" sz="2400" dirty="0" smtClean="0">
                <a:solidFill>
                  <a:schemeClr val="accent1"/>
                </a:solidFill>
              </a:rPr>
              <a:t>A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sr-Cyrl-RS" sz="2400" dirty="0" smtClean="0"/>
              <a:t>sedmica </a:t>
            </a:r>
            <a:r>
              <a:rPr lang="sr-Cyrl-RS" sz="2400" dirty="0"/>
              <a:t>najslabija, a As (Kec) najjača </a:t>
            </a:r>
            <a:r>
              <a:rPr lang="sr-Cyrl-RS" sz="2400" dirty="0" smtClean="0"/>
              <a:t>karta</a:t>
            </a:r>
            <a:r>
              <a:rPr lang="en-US" sz="2400" dirty="0" smtClean="0"/>
              <a:t>)</a:t>
            </a:r>
            <a:r>
              <a:rPr lang="sr-Cyrl-RS" sz="2400" dirty="0" smtClean="0"/>
              <a:t>. </a:t>
            </a:r>
            <a:endParaRPr lang="en-US" sz="2400" dirty="0" smtClean="0"/>
          </a:p>
          <a:p>
            <a:r>
              <a:rPr lang="sr-Cyrl-RS" sz="2400" dirty="0" smtClean="0"/>
              <a:t>Karte </a:t>
            </a:r>
            <a:r>
              <a:rPr lang="sr-Cyrl-RS" sz="2400" dirty="0"/>
              <a:t>su raspoređene u četiri boje: </a:t>
            </a:r>
            <a:r>
              <a:rPr lang="sr-Cyrl-RS" sz="2400" dirty="0">
                <a:solidFill>
                  <a:schemeClr val="accent1"/>
                </a:solidFill>
              </a:rPr>
              <a:t>pik</a:t>
            </a:r>
            <a:r>
              <a:rPr lang="sr-Cyrl-RS" sz="2400" dirty="0"/>
              <a:t> , </a:t>
            </a:r>
            <a:r>
              <a:rPr lang="sr-Cyrl-RS" sz="2400" dirty="0">
                <a:solidFill>
                  <a:schemeClr val="accent1"/>
                </a:solidFill>
              </a:rPr>
              <a:t>karo</a:t>
            </a:r>
            <a:r>
              <a:rPr lang="sr-Cyrl-RS" sz="2400" dirty="0"/>
              <a:t> , </a:t>
            </a:r>
            <a:r>
              <a:rPr lang="sr-Cyrl-RS" sz="2400" dirty="0">
                <a:solidFill>
                  <a:schemeClr val="accent1"/>
                </a:solidFill>
              </a:rPr>
              <a:t>herc</a:t>
            </a:r>
            <a:r>
              <a:rPr lang="sr-Cyrl-RS" sz="2400" dirty="0"/>
              <a:t>  i </a:t>
            </a:r>
            <a:r>
              <a:rPr lang="sr-Cyrl-RS" sz="2400" dirty="0">
                <a:solidFill>
                  <a:schemeClr val="accent1"/>
                </a:solidFill>
              </a:rPr>
              <a:t>tref</a:t>
            </a:r>
            <a:r>
              <a:rPr lang="sr-Cyrl-RS" sz="2400" dirty="0" smtClean="0"/>
              <a:t>.</a:t>
            </a:r>
            <a:endParaRPr lang="sr-Cyrl-RS" sz="2400" dirty="0"/>
          </a:p>
          <a:p>
            <a:r>
              <a:rPr lang="sr-Cyrl-RS" sz="2400" dirty="0"/>
              <a:t>Igra se sastoji od 6 različitih </a:t>
            </a:r>
            <a:r>
              <a:rPr lang="sr-Cyrl-RS" sz="2400" dirty="0" smtClean="0"/>
              <a:t>igara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5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309872" y="1690539"/>
            <a:ext cx="8397024" cy="5167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400" dirty="0"/>
              <a:t>Pobednik partije je igrač koji ima najmanje poena na kraju 24-te igre.</a:t>
            </a:r>
            <a:endParaRPr lang="en-US" sz="2400" dirty="0"/>
          </a:p>
          <a:p>
            <a:r>
              <a:rPr lang="en-US" sz="2400" dirty="0" err="1"/>
              <a:t>Poeni</a:t>
            </a:r>
            <a:r>
              <a:rPr lang="en-US" sz="2400" dirty="0"/>
              <a:t> </a:t>
            </a:r>
            <a:r>
              <a:rPr lang="en-US" sz="2400" dirty="0" err="1"/>
              <a:t>trenutne</a:t>
            </a:r>
            <a:r>
              <a:rPr lang="en-US" sz="2400" dirty="0"/>
              <a:t> </a:t>
            </a:r>
            <a:r>
              <a:rPr lang="sr-Latn-RS" sz="2400" dirty="0"/>
              <a:t>ruke</a:t>
            </a:r>
            <a:r>
              <a:rPr lang="en-US" sz="2400" dirty="0"/>
              <a:t> </a:t>
            </a:r>
            <a:r>
              <a:rPr lang="en-US" sz="2400" dirty="0" err="1"/>
              <a:t>slede</a:t>
            </a:r>
            <a:r>
              <a:rPr lang="en-US" sz="2400" dirty="0"/>
              <a:t> </a:t>
            </a:r>
            <a:r>
              <a:rPr lang="en-US" sz="2400" dirty="0" err="1"/>
              <a:t>onom</a:t>
            </a:r>
            <a:r>
              <a:rPr lang="en-US" sz="2400" dirty="0"/>
              <a:t> </a:t>
            </a:r>
            <a:r>
              <a:rPr lang="en-US" sz="2400" dirty="0" err="1"/>
              <a:t>igra</a:t>
            </a:r>
            <a:r>
              <a:rPr lang="sr-Latn-RS" sz="2400" dirty="0"/>
              <a:t>č</a:t>
            </a:r>
            <a:r>
              <a:rPr lang="en-US" sz="2400" dirty="0"/>
              <a:t>u </a:t>
            </a:r>
            <a:r>
              <a:rPr lang="en-US" sz="2400" dirty="0" err="1"/>
              <a:t>koji</a:t>
            </a:r>
            <a:r>
              <a:rPr lang="en-US" sz="2400" dirty="0"/>
              <a:t> je </a:t>
            </a:r>
            <a:r>
              <a:rPr lang="en-US" sz="2400" dirty="0" err="1"/>
              <a:t>imao</a:t>
            </a:r>
            <a:r>
              <a:rPr lang="en-US" sz="2400" dirty="0"/>
              <a:t> </a:t>
            </a:r>
            <a:r>
              <a:rPr lang="en-US" sz="2400" dirty="0" err="1"/>
              <a:t>najve</a:t>
            </a:r>
            <a:r>
              <a:rPr lang="sr-Latn-RS" sz="2400" dirty="0"/>
              <a:t>ć</a:t>
            </a:r>
            <a:r>
              <a:rPr lang="en-US" sz="2400" dirty="0"/>
              <a:t>u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talonu</a:t>
            </a:r>
            <a:r>
              <a:rPr lang="en-US" sz="2400" dirty="0"/>
              <a:t> od </a:t>
            </a:r>
            <a:r>
              <a:rPr lang="en-US" sz="2400" dirty="0" err="1"/>
              <a:t>karata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se </a:t>
            </a:r>
            <a:r>
              <a:rPr lang="en-US" sz="2400" dirty="0" err="1"/>
              <a:t>ra</a:t>
            </a:r>
            <a:r>
              <a:rPr lang="sr-Latn-RS" sz="2400" dirty="0"/>
              <a:t>č</a:t>
            </a:r>
            <a:r>
              <a:rPr lang="en-US" sz="2400" dirty="0" err="1"/>
              <a:t>unaju</a:t>
            </a:r>
            <a:r>
              <a:rPr lang="en-US" sz="2400" dirty="0"/>
              <a:t> ( </a:t>
            </a:r>
            <a:r>
              <a:rPr lang="en-US" sz="2400" dirty="0" err="1"/>
              <a:t>karte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nisu</a:t>
            </a:r>
            <a:r>
              <a:rPr lang="en-US" sz="2400" dirty="0"/>
              <a:t> u </a:t>
            </a:r>
            <a:r>
              <a:rPr lang="en-US" sz="2400" dirty="0" err="1"/>
              <a:t>znaku</a:t>
            </a:r>
            <a:r>
              <a:rPr lang="en-US" sz="2400" dirty="0"/>
              <a:t> </a:t>
            </a:r>
            <a:r>
              <a:rPr lang="en-US" sz="2400" dirty="0" err="1"/>
              <a:t>talona</a:t>
            </a:r>
            <a:r>
              <a:rPr lang="en-US" sz="2400" dirty="0"/>
              <a:t> se ne </a:t>
            </a:r>
            <a:r>
              <a:rPr lang="en-US" sz="2400" dirty="0" err="1"/>
              <a:t>ra</a:t>
            </a:r>
            <a:r>
              <a:rPr lang="sr-Latn-RS" sz="2400" dirty="0"/>
              <a:t>č</a:t>
            </a:r>
            <a:r>
              <a:rPr lang="en-US" sz="2400" dirty="0" err="1"/>
              <a:t>unaju</a:t>
            </a:r>
            <a:r>
              <a:rPr lang="en-US" sz="2400" dirty="0"/>
              <a:t> ).</a:t>
            </a:r>
            <a:endParaRPr lang="sr-Latn-RS" sz="2400" dirty="0"/>
          </a:p>
          <a:p>
            <a:r>
              <a:rPr lang="sr-Latn-RS" sz="2400" dirty="0"/>
              <a:t>Broj poena koji će mu biti dodeljen zavisi od trenutne igre.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4906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6" descr="https://l.undeliver.com/games/ga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30" y="1091829"/>
            <a:ext cx="818051" cy="81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5" descr="https://l.undeliver.com/games/gam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68" y="2971066"/>
            <a:ext cx="808416" cy="8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4" descr="https://l.undeliver.com/games/gam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59" y="4840669"/>
            <a:ext cx="765583" cy="7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83781" y="1008161"/>
            <a:ext cx="8305543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2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endParaRPr kumimoji="0" lang="sr-Cyrl-RS" altLang="sr-Latn-RS" sz="1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lvl="1" indent="449263" defTabSz="914400"/>
            <a:r>
              <a:rPr kumimoji="0" lang="sr-Latn-RS" altLang="sr-Latn-R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Cilj igre Minimum je odnetu što manje ruku, po mogućnosti ni jednu. </a:t>
            </a:r>
            <a:endParaRPr lang="sr-Cyrl-RS" altLang="sr-Latn-R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449263" defTabSz="914400"/>
            <a:r>
              <a:rPr kumimoji="0" lang="sr-Latn-RS" altLang="sr-Latn-R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Svaka odneta ruka donosi -1 poen. </a:t>
            </a:r>
            <a:endParaRPr kumimoji="0" lang="sr-Cyrl-RS" altLang="sr-Latn-R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Cyrl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025366" y="2605833"/>
            <a:ext cx="765203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2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endParaRPr kumimoji="0" lang="sr-Cyrl-RS" altLang="sr-Latn-RS" sz="11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sr-Latn-RS" altLang="sr-Latn-RS" sz="20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Cilj igre Maksimum je odneti što više ruku, po mogućnosti sve</a:t>
            </a:r>
            <a:r>
              <a:rPr kumimoji="0" lang="sr-Latn-RS" altLang="sr-Latn-RS" sz="2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sr-Cyrl-RS" altLang="sr-Latn-RS" sz="24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Cyrl-RS" altLang="sr-Latn-R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sr-Latn-RS" altLang="sr-Latn-RS" sz="20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Svaka odneta ruka donosi umanjuje poene igrača za jedan</a:t>
            </a:r>
            <a:r>
              <a:rPr lang="sr-Cyrl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sr-Cyrl-RS" altLang="sr-Latn-RS" sz="200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Cyrl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409042" y="4417013"/>
            <a:ext cx="95858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Srce sve ili ništa</a:t>
            </a:r>
            <a:endParaRPr kumimoji="0" lang="sr-Cyrl-RS" altLang="sr-Latn-RS" sz="28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r-Latn-RS" altLang="sr-Latn-R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Cilj igre Srce sve ili ništa je odneti sva srca ili, ako to nije moguće, 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odneti što manje. Svako odneto srce donosi +1 poen, osim u 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slučaju 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kada igrač odnese svih 8 srca – tada dobija -8 poen.</a:t>
            </a:r>
            <a:r>
              <a:rPr lang="sr-Cyrl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Dakle, ili 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sva 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srca ili igrati tako da protivnici rasporede srca između sebe. Ne 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dozvoliti 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neki od protivnika odnese svih 8 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srca.</a:t>
            </a:r>
            <a:endParaRPr kumimoji="0" lang="sr-Cyrl-RS" altLang="sr-Latn-R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745603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sr-Latn-RS" altLang="sr-Latn-RS" sz="2800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Kralj srce i šesta ruka</a:t>
            </a:r>
            <a:r>
              <a:rPr lang="sr-Cyrl-RS" altLang="sr-Latn-RS" sz="2800" dirty="0">
                <a:solidFill>
                  <a:schemeClr val="accent1"/>
                </a:solidFill>
              </a:rPr>
              <a:t/>
            </a:r>
            <a:br>
              <a:rPr lang="sr-Cyrl-RS" altLang="sr-Latn-RS" sz="2800" dirty="0">
                <a:solidFill>
                  <a:schemeClr val="accent1"/>
                </a:solidFill>
              </a:rPr>
            </a:br>
            <a:r>
              <a:rPr lang="sr-Latn-RS" altLang="sr-Latn-R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Cilj igre Kralj srce i šesta ruka je ne nositi kralja (K) srce i ne nositi šestu 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ruk</a:t>
            </a:r>
            <a:r>
              <a:rPr lang="en-U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redu. </a:t>
            </a:r>
            <a:r>
              <a:rPr lang="en-U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Šesta ruka se igra u trenutku kada igrač ima još 3 karte i treba da </a:t>
            </a:r>
            <a:r>
              <a:rPr lang="en-U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baci jednu od njih.</a:t>
            </a:r>
            <a:r>
              <a:rPr lang="en-U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Igrač koji 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nosi kralja srce dobija +4 poena, a igrač koji </a:t>
            </a:r>
            <a:r>
              <a:rPr lang="en-U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nosi 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šestu ruku dobija </a:t>
            </a:r>
            <a:r>
              <a:rPr lang="sr-Latn-RS" alt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poena.</a:t>
            </a:r>
            <a:r>
              <a:rPr lang="sr-Cyrl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sr-Cyrl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sr-Cyrl-R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191" y="2640169"/>
            <a:ext cx="6722772" cy="16227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sr-Cyrl-RS" altLang="sr-Latn-RS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sr-Cyrl-RS" altLang="sr-Latn-R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sr-Latn-RS" altLang="sr-Latn-RS" sz="2800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Žaca tref</a:t>
            </a:r>
            <a:endParaRPr lang="sr-Cyrl-RS" altLang="sr-Latn-RS" sz="2800" dirty="0">
              <a:solidFill>
                <a:schemeClr val="accent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sr-Latn-RS" altLang="sr-Latn-RS" sz="1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altLang="sr-Latn-R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Cilj igre Žaca tref je ne nositi </a:t>
            </a:r>
            <a:r>
              <a:rPr lang="sr-Latn-RS" altLang="sr-Latn-RS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žandara </a:t>
            </a:r>
            <a:r>
              <a:rPr lang="sr-Latn-RS" altLang="sr-Latn-R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trefu. </a:t>
            </a:r>
            <a:r>
              <a:rPr lang="sr-Latn-RS" altLang="sr-Latn-RS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Igrač </a:t>
            </a:r>
            <a:r>
              <a:rPr lang="sr-Latn-RS" altLang="sr-Latn-R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koji </a:t>
            </a:r>
            <a:r>
              <a:rPr lang="en-US" altLang="sr-Latn-RS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altLang="sr-Latn-RS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 </a:t>
            </a:r>
            <a:r>
              <a:rPr lang="sr-Latn-RS" altLang="sr-Latn-R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odnese </a:t>
            </a:r>
            <a:r>
              <a:rPr lang="sr-Latn-RS" altLang="sr-Latn-RS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dobija </a:t>
            </a:r>
            <a:r>
              <a:rPr lang="sr-Latn-RS" altLang="sr-Latn-R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+8 poena.</a:t>
            </a:r>
            <a:endParaRPr lang="sr-Latn-RS" altLang="sr-Latn-RS" sz="20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sr-Cyrl-RS" altLang="sr-Latn-R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13" descr="https://l.undeliver.com/games/gam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05" y="5359756"/>
            <a:ext cx="818051" cy="81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s://l.undeliver.com/games/gam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43" y="1307561"/>
            <a:ext cx="755374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.undeliver.com/games/gam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12" y="3072213"/>
            <a:ext cx="1073481" cy="107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01956" y="4965409"/>
            <a:ext cx="72333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altLang="sr-Latn-RS" sz="2800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Dame NE</a:t>
            </a:r>
            <a:endParaRPr lang="sr-Cyrl-RS" altLang="sr-Latn-RS" sz="2800" dirty="0">
              <a:solidFill>
                <a:schemeClr val="accent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altLang="sr-Latn-R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Cilj igre Dame Ne je odneti što manje dama (Q). </a:t>
            </a:r>
            <a:endParaRPr lang="sr-Cyrl-RS" altLang="sr-Latn-R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Cyrl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altLang="sr-Latn-R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Svaka odneta dama donosi +2 poena.</a:t>
            </a:r>
            <a:endParaRPr lang="sr-Cyrl-RS" altLang="sr-Latn-R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sr-Cyrl-RS" altLang="sr-Latn-R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69" y="691167"/>
            <a:ext cx="8911621" cy="5954332"/>
          </a:xfrm>
        </p:spPr>
        <p:txBody>
          <a:bodyPr>
            <a:normAutofit fontScale="92500" lnSpcReduction="10000"/>
          </a:bodyPr>
          <a:lstStyle/>
          <a:p>
            <a:r>
              <a:rPr lang="sr-Latn-R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sr-Latn-RS" sz="2400" dirty="0" smtClean="0"/>
              <a:t>č</a:t>
            </a:r>
            <a:r>
              <a:rPr lang="en-US" sz="2400" dirty="0" err="1" smtClean="0"/>
              <a:t>etak</a:t>
            </a:r>
            <a:r>
              <a:rPr lang="en-US" sz="2400" dirty="0" smtClean="0"/>
              <a:t> </a:t>
            </a:r>
            <a:r>
              <a:rPr lang="en-US" sz="2400" dirty="0" err="1" smtClean="0"/>
              <a:t>unesite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sr-Latn-RS" sz="2400" dirty="0" smtClean="0"/>
              <a:t>š</a:t>
            </a:r>
            <a:r>
              <a:rPr lang="en-US" sz="2400" dirty="0" smtClean="0"/>
              <a:t>e </a:t>
            </a:r>
            <a:r>
              <a:rPr lang="en-US" sz="2400" dirty="0" err="1" smtClean="0"/>
              <a:t>ime</a:t>
            </a:r>
            <a:endParaRPr lang="en-US" sz="2400" dirty="0" smtClean="0"/>
          </a:p>
          <a:p>
            <a:r>
              <a:rPr lang="en-US" sz="2400" dirty="0" err="1" smtClean="0"/>
              <a:t>Izaberite</a:t>
            </a:r>
            <a:r>
              <a:rPr lang="en-US" sz="2400" dirty="0" smtClean="0"/>
              <a:t> </a:t>
            </a:r>
            <a:r>
              <a:rPr lang="en-US" sz="2400" dirty="0" err="1" smtClean="0"/>
              <a:t>igru</a:t>
            </a:r>
            <a:r>
              <a:rPr lang="en-US" sz="2400" dirty="0" smtClean="0"/>
              <a:t> </a:t>
            </a:r>
            <a:r>
              <a:rPr lang="en-US" sz="2400" dirty="0" err="1" smtClean="0"/>
              <a:t>klikom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ikonu</a:t>
            </a:r>
            <a:r>
              <a:rPr lang="en-US" sz="2400" dirty="0" smtClean="0"/>
              <a:t> </a:t>
            </a:r>
            <a:r>
              <a:rPr lang="en-US" sz="2400" dirty="0" err="1" smtClean="0"/>
              <a:t>igre</a:t>
            </a:r>
            <a:r>
              <a:rPr lang="en-US" sz="2400" dirty="0" smtClean="0"/>
              <a:t> </a:t>
            </a:r>
            <a:endParaRPr lang="sr-Latn-RS" sz="2400" dirty="0" smtClean="0"/>
          </a:p>
          <a:p>
            <a:pPr marL="0" indent="0">
              <a:buNone/>
            </a:pPr>
            <a:r>
              <a:rPr lang="sr-Latn-RS" sz="2400" dirty="0"/>
              <a:t>	</a:t>
            </a:r>
            <a:r>
              <a:rPr lang="en-US" sz="2400" dirty="0" err="1" smtClean="0"/>
              <a:t>koju</a:t>
            </a:r>
            <a:r>
              <a:rPr lang="en-US" sz="2400" dirty="0" smtClean="0"/>
              <a:t> </a:t>
            </a:r>
            <a:r>
              <a:rPr lang="sr-Latn-RS" sz="2400" dirty="0" err="1"/>
              <a:t>ž</a:t>
            </a:r>
            <a:r>
              <a:rPr lang="en-US" sz="2400" dirty="0" smtClean="0"/>
              <a:t>elite da </a:t>
            </a:r>
            <a:r>
              <a:rPr lang="en-US" sz="2400" dirty="0" err="1" smtClean="0"/>
              <a:t>odaberete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Sada</a:t>
            </a:r>
            <a:r>
              <a:rPr lang="en-US" sz="2400" dirty="0" smtClean="0"/>
              <a:t> </a:t>
            </a:r>
            <a:r>
              <a:rPr lang="en-US" sz="2400" dirty="0" err="1" smtClean="0"/>
              <a:t>ste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potezu</a:t>
            </a:r>
            <a:r>
              <a:rPr lang="en-US" sz="2400" dirty="0" smtClean="0"/>
              <a:t> da </a:t>
            </a:r>
            <a:r>
              <a:rPr lang="en-US" sz="2400" dirty="0" err="1" smtClean="0"/>
              <a:t>izbacite</a:t>
            </a:r>
            <a:r>
              <a:rPr lang="en-US" sz="2400" dirty="0" smtClean="0"/>
              <a:t> </a:t>
            </a:r>
            <a:r>
              <a:rPr lang="en-US" sz="2400" dirty="0" err="1" smtClean="0"/>
              <a:t>kartu</a:t>
            </a:r>
            <a:r>
              <a:rPr lang="sr-Latn-RS" sz="2400" dirty="0" smtClean="0"/>
              <a:t>. Klikom na neku od ponu</a:t>
            </a:r>
            <a:r>
              <a:rPr lang="sr-Latn-RS" sz="2400" dirty="0"/>
              <a:t>đ</a:t>
            </a:r>
            <a:r>
              <a:rPr lang="sr-Latn-RS" sz="2400" dirty="0" smtClean="0"/>
              <a:t>enih karata odigrali ste potez.</a:t>
            </a:r>
          </a:p>
          <a:p>
            <a:r>
              <a:rPr lang="sr-Latn-RS" sz="2400" dirty="0" smtClean="0"/>
              <a:t>Nakon toga sačekajte da ostali igrači izbace kartu. </a:t>
            </a:r>
          </a:p>
          <a:p>
            <a:r>
              <a:rPr lang="sr-Latn-RS" sz="2400" dirty="0" smtClean="0"/>
              <a:t>U koliko ne izbacujete prvi kartu na talon proverite znak talona ( u donjem uglu prozora naznačen je znak koji se trenutno igra ).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sr-Latn-RS" sz="2400" dirty="0" smtClean="0"/>
              <a:t>Ako u ruci imate kartu u tom znaku, morate ispratiti znak, u suprotnom možete izbaciti bilo koju kartu.</a:t>
            </a:r>
          </a:p>
          <a:p>
            <a:pPr marL="0" indent="0">
              <a:buNone/>
            </a:pPr>
            <a:endParaRPr lang="sr-Latn-R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65" y="330558"/>
            <a:ext cx="3584105" cy="1570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17" y="2110399"/>
            <a:ext cx="9170590" cy="801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37" y="5261721"/>
            <a:ext cx="7104845" cy="5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38121" y="2498181"/>
            <a:ext cx="239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Broj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poena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trenutnoj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ruci</a:t>
            </a:r>
            <a:endParaRPr lang="sr-Cyrl-R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4412" y="2508149"/>
            <a:ext cx="256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Broj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poena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trenutnoj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partiji</a:t>
            </a:r>
            <a:endParaRPr lang="sr-Cyrl-RS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50" y="4496854"/>
            <a:ext cx="4439533" cy="1105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1725" y="5842337"/>
            <a:ext cx="45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Kratak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opis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trenutne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igre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koja</a:t>
            </a:r>
            <a:r>
              <a:rPr lang="en-US" dirty="0" smtClean="0">
                <a:solidFill>
                  <a:schemeClr val="accent1"/>
                </a:solidFill>
              </a:rPr>
              <a:t> je u </a:t>
            </a:r>
            <a:r>
              <a:rPr lang="en-US" dirty="0" err="1" smtClean="0">
                <a:solidFill>
                  <a:schemeClr val="accent1"/>
                </a:solidFill>
              </a:rPr>
              <a:t>toku</a:t>
            </a:r>
            <a:endParaRPr lang="sr-Cyrl-RS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70" y="3641148"/>
            <a:ext cx="5037710" cy="25064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94695" y="6211669"/>
            <a:ext cx="534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Informacije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koje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korisniku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olak</a:t>
            </a:r>
            <a:r>
              <a:rPr lang="sr-Latn-RS" dirty="0" smtClean="0">
                <a:solidFill>
                  <a:schemeClr val="accent1"/>
                </a:solidFill>
              </a:rPr>
              <a:t>š</a:t>
            </a:r>
            <a:r>
              <a:rPr lang="en-US" dirty="0" err="1" smtClean="0">
                <a:solidFill>
                  <a:schemeClr val="accent1"/>
                </a:solidFill>
              </a:rPr>
              <a:t>avaju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igru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svakom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trenutku</a:t>
            </a:r>
            <a:endParaRPr lang="sr-Cyrl-R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7" y="58060"/>
            <a:ext cx="6171135" cy="43750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1" y="193579"/>
            <a:ext cx="1597537" cy="1532944"/>
          </a:xfrm>
          <a:prstGeom prst="rect">
            <a:avLst/>
          </a:prstGeom>
        </p:spPr>
      </p:pic>
      <p:sp>
        <p:nvSpPr>
          <p:cNvPr id="11" name="Notched Right Arrow 10"/>
          <p:cNvSpPr/>
          <p:nvPr/>
        </p:nvSpPr>
        <p:spPr>
          <a:xfrm rot="18973556">
            <a:off x="7314835" y="1423505"/>
            <a:ext cx="2005758" cy="685545"/>
          </a:xfrm>
          <a:prstGeom prst="notchedRightArrow">
            <a:avLst/>
          </a:prstGeom>
          <a:solidFill>
            <a:schemeClr val="accent1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Notched Right Arrow 6"/>
          <p:cNvSpPr/>
          <p:nvPr/>
        </p:nvSpPr>
        <p:spPr>
          <a:xfrm rot="13426268">
            <a:off x="9427368" y="1383751"/>
            <a:ext cx="2005758" cy="685545"/>
          </a:xfrm>
          <a:prstGeom prst="notchedRightArrow">
            <a:avLst/>
          </a:prstGeom>
          <a:solidFill>
            <a:schemeClr val="accent1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722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601" y="1800664"/>
            <a:ext cx="3036451" cy="1463040"/>
          </a:xfrm>
        </p:spPr>
        <p:txBody>
          <a:bodyPr>
            <a:noAutofit/>
          </a:bodyPr>
          <a:lstStyle/>
          <a:p>
            <a:pPr algn="ctr"/>
            <a:r>
              <a:rPr lang="en-US" sz="1800" dirty="0" err="1" smtClean="0">
                <a:solidFill>
                  <a:schemeClr val="accent1"/>
                </a:solidFill>
              </a:rPr>
              <a:t>Klikom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na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dugme</a:t>
            </a:r>
            <a:r>
              <a:rPr lang="en-US" sz="1800" dirty="0" smtClean="0">
                <a:solidFill>
                  <a:schemeClr val="accent1"/>
                </a:solidFill>
              </a:rPr>
              <a:t> “</a:t>
            </a:r>
            <a:r>
              <a:rPr lang="en-US" sz="1800" dirty="0" err="1" smtClean="0">
                <a:solidFill>
                  <a:schemeClr val="accent1"/>
                </a:solidFill>
              </a:rPr>
              <a:t>Napusti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partiju</a:t>
            </a:r>
            <a:r>
              <a:rPr lang="en-US" sz="1800" dirty="0" smtClean="0">
                <a:solidFill>
                  <a:schemeClr val="accent1"/>
                </a:solidFill>
              </a:rPr>
              <a:t>” </a:t>
            </a:r>
            <a:r>
              <a:rPr lang="en-US" sz="1800" dirty="0" err="1" smtClean="0">
                <a:solidFill>
                  <a:schemeClr val="accent1"/>
                </a:solidFill>
              </a:rPr>
              <a:t>prekidate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trenutnu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partiju</a:t>
            </a:r>
            <a:r>
              <a:rPr lang="en-US" sz="1800" dirty="0" smtClean="0">
                <a:solidFill>
                  <a:schemeClr val="accent1"/>
                </a:solidFill>
              </a:rPr>
              <a:t> u </a:t>
            </a:r>
            <a:r>
              <a:rPr lang="en-US" sz="1800" dirty="0" err="1" smtClean="0">
                <a:solidFill>
                  <a:schemeClr val="accent1"/>
                </a:solidFill>
              </a:rPr>
              <a:t>bilo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kom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ktenutku</a:t>
            </a:r>
            <a:endParaRPr lang="sr-Cyrl-RS" sz="18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33" y="1014783"/>
            <a:ext cx="2448569" cy="572650"/>
          </a:xfr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62" y="3516925"/>
            <a:ext cx="3688042" cy="2191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33" y="4187088"/>
            <a:ext cx="3394428" cy="1561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53" y="584210"/>
            <a:ext cx="4139128" cy="21589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7146" y="2940539"/>
            <a:ext cx="3770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Sa</a:t>
            </a:r>
            <a:r>
              <a:rPr lang="sr-Latn-RS" dirty="0" smtClean="0">
                <a:solidFill>
                  <a:schemeClr val="accent1"/>
                </a:solidFill>
              </a:rPr>
              <a:t>činjena rang lista nakon završetka partije</a:t>
            </a:r>
            <a:endParaRPr lang="sr-Cyrl-R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0089" y="5930342"/>
            <a:ext cx="258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chemeClr val="accent1"/>
                </a:solidFill>
              </a:rPr>
              <a:t>Najbolji rezultati svih takmičara </a:t>
            </a:r>
            <a:endParaRPr lang="sr-Cyrl-R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7540" y="5930342"/>
            <a:ext cx="320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>
                <a:solidFill>
                  <a:schemeClr val="accent1"/>
                </a:solidFill>
              </a:rPr>
              <a:t>Mogućnost ponovnog igranja partije</a:t>
            </a:r>
            <a:endParaRPr lang="sr-Cyrl-R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241" y="4309845"/>
            <a:ext cx="10096134" cy="1280890"/>
          </a:xfrm>
        </p:spPr>
        <p:txBody>
          <a:bodyPr>
            <a:noAutofit/>
          </a:bodyPr>
          <a:lstStyle/>
          <a:p>
            <a:r>
              <a:rPr lang="sr-Latn-RS" sz="8000" dirty="0" smtClean="0">
                <a:solidFill>
                  <a:schemeClr val="accent1"/>
                </a:solidFill>
              </a:rPr>
              <a:t>HVALA NA PAŽNJI !</a:t>
            </a:r>
            <a:br>
              <a:rPr lang="sr-Latn-RS" sz="8000" dirty="0" smtClean="0">
                <a:solidFill>
                  <a:schemeClr val="accent1"/>
                </a:solidFill>
              </a:rPr>
            </a:br>
            <a:r>
              <a:rPr lang="sr-Latn-RS" sz="8000" dirty="0" smtClean="0">
                <a:solidFill>
                  <a:schemeClr val="accent1"/>
                </a:solidFill>
              </a:rPr>
              <a:t/>
            </a:r>
            <a:br>
              <a:rPr lang="sr-Latn-RS" sz="8000" dirty="0" smtClean="0">
                <a:solidFill>
                  <a:schemeClr val="accent1"/>
                </a:solidFill>
              </a:rPr>
            </a:br>
            <a:endParaRPr lang="sr-Cyrl-R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303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Wisp</vt:lpstr>
      <vt:lpstr>SEMINARSKI RAD  LORA</vt:lpstr>
      <vt:lpstr>PowerPoint Presentation</vt:lpstr>
      <vt:lpstr>PowerPoint Presentation</vt:lpstr>
      <vt:lpstr>PowerPoint Presentation</vt:lpstr>
      <vt:lpstr>Kralj srce i šesta ruka  Cilj igre Kralj srce i šesta ruka je ne nositi kralja (K) srce i ne nositi šestu ruk u po redu.  Šesta ruka se igra u trenutku kada igrač ima još 3 karte i treba da  baci jednu od njih. Igrač koji nosi kralja srce dobija +4 poena, a igrač koji  nosi šestu ruku dobija +4 poena. </vt:lpstr>
      <vt:lpstr>PowerPoint Presentation</vt:lpstr>
      <vt:lpstr>PowerPoint Presentation</vt:lpstr>
      <vt:lpstr>Klikom na dugme “Napusti partiju” prekidate trenutnu partiju u bilo kom ktenutku</vt:lpstr>
      <vt:lpstr>HVALA NA PAŽNJI 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SEMINARSKI RAD  LORA</dc:title>
  <dc:creator>Milica Zivkovic</dc:creator>
  <cp:lastModifiedBy>Milica Zivkovic</cp:lastModifiedBy>
  <cp:revision>24</cp:revision>
  <dcterms:created xsi:type="dcterms:W3CDTF">2016-08-29T17:09:13Z</dcterms:created>
  <dcterms:modified xsi:type="dcterms:W3CDTF">2016-08-29T21:52:43Z</dcterms:modified>
</cp:coreProperties>
</file>