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</p:sldMasterIdLst>
  <p:notesMasterIdLst>
    <p:notesMasterId r:id="rId12"/>
  </p:notesMasterIdLst>
  <p:handoutMasterIdLst>
    <p:handoutMasterId r:id="rId13"/>
  </p:handoutMasterIdLst>
  <p:sldIdLst>
    <p:sldId id="256" r:id="rId2"/>
    <p:sldId id="511" r:id="rId3"/>
    <p:sldId id="512" r:id="rId4"/>
    <p:sldId id="515" r:id="rId5"/>
    <p:sldId id="513" r:id="rId6"/>
    <p:sldId id="514" r:id="rId7"/>
    <p:sldId id="516" r:id="rId8"/>
    <p:sldId id="517" r:id="rId9"/>
    <p:sldId id="518" r:id="rId10"/>
    <p:sldId id="499" r:id="rId11"/>
  </p:sldIdLst>
  <p:sldSz cx="9144000" cy="6858000" type="screen4x3"/>
  <p:notesSz cx="7099300" cy="10234613"/>
  <p:defaultTextStyle>
    <a:defPPr>
      <a:defRPr lang="sr-Cyrl-CS"/>
    </a:defPPr>
    <a:lvl1pPr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86322" autoAdjust="0"/>
  </p:normalViewPr>
  <p:slideViewPr>
    <p:cSldViewPr>
      <p:cViewPr varScale="1">
        <p:scale>
          <a:sx n="93" d="100"/>
          <a:sy n="93" d="100"/>
        </p:scale>
        <p:origin x="164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79F2615-437C-2B21-511C-57836D0DD9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83FF95-C721-0EA3-6C78-F740873643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300"/>
            </a:lvl1pPr>
          </a:lstStyle>
          <a:p>
            <a:pPr>
              <a:defRPr/>
            </a:pPr>
            <a:fld id="{464318ED-5F73-493E-B568-5038D2451F4C}" type="datetimeFigureOut">
              <a:rPr lang="en-US"/>
              <a:pPr>
                <a:defRPr/>
              </a:pPr>
              <a:t>06-Jul-22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360CE1-FDC4-ADB8-753F-C682C1E1707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2312F9-9FE7-C29F-6DFC-66CB6D60FC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CE9187F5-7619-4BA5-A519-04B410B30C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0960AD1B-BF93-3276-274F-2893B2C9417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C059E88E-29D6-3125-31C3-81F75884061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E8B99F7E-6A00-5670-5710-7F1226381E34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D289BDFA-216D-B409-8A0B-96D534EF551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Cyrl-CS" noProof="0"/>
              <a:t>Click to edit Master text styles</a:t>
            </a:r>
          </a:p>
          <a:p>
            <a:pPr lvl="1"/>
            <a:r>
              <a:rPr lang="sr-Cyrl-CS" noProof="0"/>
              <a:t>Second level</a:t>
            </a:r>
          </a:p>
          <a:p>
            <a:pPr lvl="2"/>
            <a:r>
              <a:rPr lang="sr-Cyrl-CS" noProof="0"/>
              <a:t>Third level</a:t>
            </a:r>
          </a:p>
          <a:p>
            <a:pPr lvl="3"/>
            <a:r>
              <a:rPr lang="sr-Cyrl-CS" noProof="0"/>
              <a:t>Fourth level</a:t>
            </a:r>
          </a:p>
          <a:p>
            <a:pPr lvl="4"/>
            <a:r>
              <a:rPr lang="sr-Cyrl-CS" noProof="0"/>
              <a:t>Fifth level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AD71B0A3-6BA0-8BE4-F061-4D6578CB816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E884F05F-16DD-AFAA-673F-21DB21B989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6B45547B-95BF-4342-B4E2-ACE099005A85}" type="slidenum">
              <a:rPr lang="sr-Cyrl-CS" altLang="en-US"/>
              <a:pPr>
                <a:defRPr/>
              </a:pPr>
              <a:t>‹#›</a:t>
            </a:fld>
            <a:endParaRPr lang="sr-Cyrl-C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4EE8EC6B-2E53-1CA1-ECCB-3FFF00CCBA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29872207-1D6E-10FB-6C81-C41D1EE84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42639998-A38B-E6E8-FFF1-75FDCF7F90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9EE323B-B7E1-4937-8931-CDEC0235D0AD}" type="slidenum">
              <a:rPr lang="sr-Cyrl-CS" altLang="en-US" sz="1300" smtClean="0"/>
              <a:pPr/>
              <a:t>1</a:t>
            </a:fld>
            <a:endParaRPr lang="sr-Cyrl-CS" altLang="en-US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>
            <a:extLst>
              <a:ext uri="{FF2B5EF4-FFF2-40B4-BE49-F238E27FC236}">
                <a16:creationId xmlns:a16="http://schemas.microsoft.com/office/drawing/2014/main" id="{A9DB5827-D0C2-941F-6800-00DD42C0C18B}"/>
              </a:ext>
            </a:extLst>
          </p:cNvPr>
          <p:cNvSpPr>
            <a:spLocks noChangeArrowheads="1"/>
          </p:cNvSpPr>
          <p:nvPr userDrawn="1"/>
        </p:nvSpPr>
        <p:spPr bwMode="auto">
          <a:xfrm rot="16200000">
            <a:off x="-1728787" y="4184650"/>
            <a:ext cx="4464050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50000">
                <a:schemeClr val="accent2"/>
              </a:gs>
              <a:gs pos="100000">
                <a:schemeClr val="tx2"/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sz="1800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B2A8915D-D6ED-AFA4-BCDB-6A13DD606BF5}"/>
              </a:ext>
            </a:extLst>
          </p:cNvPr>
          <p:cNvSpPr>
            <a:spLocks noChangeArrowheads="1"/>
          </p:cNvSpPr>
          <p:nvPr userDrawn="1"/>
        </p:nvSpPr>
        <p:spPr bwMode="auto">
          <a:xfrm rot="16200000">
            <a:off x="6514307" y="2563019"/>
            <a:ext cx="43957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50000">
                <a:schemeClr val="accent2"/>
              </a:gs>
              <a:gs pos="100000">
                <a:schemeClr val="tx2"/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sz="1800"/>
          </a:p>
        </p:txBody>
      </p:sp>
      <p:sp>
        <p:nvSpPr>
          <p:cNvPr id="52531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mtClean="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52531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mtClean="0"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241213D-2F35-899F-5A8B-067047F7BC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6ABA31D-6495-4A0A-85B9-94F93CF89EE7}" type="datetime1">
              <a:rPr lang="sr-Latn-CS"/>
              <a:pPr>
                <a:defRPr/>
              </a:pPr>
              <a:t>6.7.2022.</a:t>
            </a:fld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94A4552B-21EF-7F05-C5EA-C7792CEDBE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/>
              <a:t>ETF Beograd::Analiza socijalnih mreža</a:t>
            </a:r>
            <a:endParaRPr lang="sr-Cyrl-CS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BCC997D6-362F-0478-354E-89B5010D39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5C9312-FCE1-41B0-BAF4-D2088ADF919F}" type="slidenum">
              <a:rPr lang="sr-Cyrl-CS" altLang="en-US"/>
              <a:pPr>
                <a:defRPr/>
              </a:pPr>
              <a:t>‹#›</a:t>
            </a:fld>
            <a:endParaRPr lang="sr-Cyrl-CS" altLang="en-US"/>
          </a:p>
        </p:txBody>
      </p:sp>
    </p:spTree>
    <p:extLst>
      <p:ext uri="{BB962C8B-B14F-4D97-AF65-F5344CB8AC3E}">
        <p14:creationId xmlns:p14="http://schemas.microsoft.com/office/powerpoint/2010/main" val="214016694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>
            <a:extLst>
              <a:ext uri="{FF2B5EF4-FFF2-40B4-BE49-F238E27FC236}">
                <a16:creationId xmlns:a16="http://schemas.microsoft.com/office/drawing/2014/main" id="{1FB23C70-0C9A-3035-9AD6-2702AB04E0E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1517650"/>
            <a:ext cx="8642350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50000">
                <a:schemeClr val="accent2"/>
              </a:gs>
              <a:gs pos="100000">
                <a:schemeClr val="tx2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sz="1800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501650" y="1336675"/>
            <a:ext cx="7239000" cy="1444625"/>
          </a:xfrm>
        </p:spPr>
        <p:txBody>
          <a:bodyPr/>
          <a:lstStyle>
            <a:lvl1pPr algn="r">
              <a:defRPr sz="4000"/>
            </a:lvl1pPr>
          </a:lstStyle>
          <a:p>
            <a:r>
              <a:rPr lang="sr-Cyrl-CS"/>
              <a:t>Click to edit Master title style</a:t>
            </a:r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4052888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sr-Cyrl-CS"/>
              <a:t>Click to edit Master subtitle style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1D26C9E9-6C48-6CD7-707F-58909C52A5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78FB6-F133-4205-A934-A542ED1CA04D}" type="datetime1">
              <a:rPr lang="sr-Latn-CS"/>
              <a:pPr>
                <a:defRPr/>
              </a:pPr>
              <a:t>6.7.2022.</a:t>
            </a:fld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CAC39F94-7A70-998E-2D5B-4001735829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ETF Beograd::Analiza socijalnih mreža</a:t>
            </a:r>
            <a:endParaRPr lang="sr-Cyrl-C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3C35D469-BC81-0CB2-FB54-B417F49741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6234D-105F-4642-93DF-0E699A00D06F}" type="slidenum">
              <a:rPr lang="sr-Cyrl-CS" altLang="en-US"/>
              <a:pPr>
                <a:defRPr/>
              </a:pPr>
              <a:t>‹#›</a:t>
            </a:fld>
            <a:r>
              <a:rPr lang="en-US" altLang="en-US"/>
              <a:t>/1</a:t>
            </a:r>
            <a:r>
              <a:rPr lang="sr-Latn-RS" altLang="en-US"/>
              <a:t>37</a:t>
            </a:r>
            <a:endParaRPr lang="sr-Cyrl-CS" altLang="en-US"/>
          </a:p>
        </p:txBody>
      </p:sp>
    </p:spTree>
    <p:extLst>
      <p:ext uri="{BB962C8B-B14F-4D97-AF65-F5344CB8AC3E}">
        <p14:creationId xmlns:p14="http://schemas.microsoft.com/office/powerpoint/2010/main" val="492813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>
            <a:extLst>
              <a:ext uri="{FF2B5EF4-FFF2-40B4-BE49-F238E27FC236}">
                <a16:creationId xmlns:a16="http://schemas.microsoft.com/office/drawing/2014/main" id="{ECB2FA14-5334-365C-C30E-EBF5C39BCEB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1517650"/>
            <a:ext cx="8642350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50000">
                <a:schemeClr val="accent2"/>
              </a:gs>
              <a:gs pos="100000">
                <a:schemeClr val="tx2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sz="180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250825" y="1700212"/>
            <a:ext cx="8642350" cy="46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5D3FC8F0-DDB1-88FE-1B45-23C5DA4F7B8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CDC45A-A4E6-41C9-B2B2-33AE5407D3D9}" type="datetime1">
              <a:rPr lang="sr-Latn-CS"/>
              <a:pPr>
                <a:defRPr/>
              </a:pPr>
              <a:t>6.7.2022.</a:t>
            </a:fld>
            <a:endParaRPr lang="en-US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F4B400C7-6EE3-CBA0-A0ED-C173F54794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E8F84-B21C-4FAF-B67E-D276FF86008E}" type="slidenum">
              <a:rPr lang="sr-Cyrl-CS" altLang="en-US"/>
              <a:pPr>
                <a:defRPr/>
              </a:pPr>
              <a:t>‹#›</a:t>
            </a:fld>
            <a:r>
              <a:rPr lang="en-US" altLang="en-US"/>
              <a:t>/1</a:t>
            </a:r>
            <a:r>
              <a:rPr lang="sr-Latn-RS" altLang="en-US"/>
              <a:t>2</a:t>
            </a:r>
            <a:endParaRPr lang="sr-Cyrl-CS" altLang="en-US"/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B5B0EFF3-FE6E-767B-6372-A82FD30D33E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ETF Beograd::Analiza socijalnih mreža</a:t>
            </a:r>
            <a:endParaRPr lang="sr-Cyrl-CS"/>
          </a:p>
        </p:txBody>
      </p:sp>
    </p:spTree>
    <p:extLst>
      <p:ext uri="{BB962C8B-B14F-4D97-AF65-F5344CB8AC3E}">
        <p14:creationId xmlns:p14="http://schemas.microsoft.com/office/powerpoint/2010/main" val="309730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>
            <a:extLst>
              <a:ext uri="{FF2B5EF4-FFF2-40B4-BE49-F238E27FC236}">
                <a16:creationId xmlns:a16="http://schemas.microsoft.com/office/drawing/2014/main" id="{3F26F001-8EBE-4C28-6DEE-021EAAD99D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700213"/>
            <a:ext cx="8648700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Cyrl-CS" altLang="en-US"/>
              <a:t>Click to edit Master text styles</a:t>
            </a:r>
          </a:p>
          <a:p>
            <a:pPr lvl="1"/>
            <a:r>
              <a:rPr lang="sr-Cyrl-CS" altLang="en-US"/>
              <a:t>Second level</a:t>
            </a:r>
          </a:p>
          <a:p>
            <a:pPr lvl="2"/>
            <a:r>
              <a:rPr lang="sr-Cyrl-CS" altLang="en-US"/>
              <a:t>Third level</a:t>
            </a:r>
          </a:p>
          <a:p>
            <a:pPr lvl="3"/>
            <a:r>
              <a:rPr lang="sr-Cyrl-CS" altLang="en-US"/>
              <a:t>Fourth level</a:t>
            </a:r>
          </a:p>
          <a:p>
            <a:pPr lvl="4"/>
            <a:r>
              <a:rPr lang="sr-Cyrl-CS" altLang="en-US"/>
              <a:t>Fifth level</a:t>
            </a:r>
          </a:p>
        </p:txBody>
      </p:sp>
      <p:sp>
        <p:nvSpPr>
          <p:cNvPr id="1027" name="Rectangle 6">
            <a:extLst>
              <a:ext uri="{FF2B5EF4-FFF2-40B4-BE49-F238E27FC236}">
                <a16:creationId xmlns:a16="http://schemas.microsoft.com/office/drawing/2014/main" id="{67D2B949-9CCB-1B4A-CBBA-A46D447093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0"/>
            <a:ext cx="8648700" cy="144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r-Cyrl-CS" altLang="en-US"/>
              <a:t>Click to edit Master title style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1E584756-E3FF-5AFF-7C0E-DC51947E930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67400" y="6400800"/>
            <a:ext cx="1944688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>
              <a:defRPr/>
            </a:pPr>
            <a:fld id="{1A89000D-5AAB-4228-A300-B7E8D7558B17}" type="datetime1">
              <a:rPr lang="sr-Latn-CS"/>
              <a:pPr>
                <a:defRPr/>
              </a:pPr>
              <a:t>6.7.2022.</a:t>
            </a:fld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48EC99B3-82E0-3731-EFEA-EEE4903DB83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5148263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ETF Beograd::Analiza socijalnih mreža</a:t>
            </a:r>
            <a:endParaRPr lang="sr-Cyrl-CS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AF125F99-7BE2-6041-A4A7-7BF9EDCAA39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72450" y="6400800"/>
            <a:ext cx="97155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DB234BC-94D3-44F3-B916-C2600A1927E2}" type="slidenum">
              <a:rPr lang="sr-Cyrl-CS" altLang="en-US"/>
              <a:pPr>
                <a:defRPr/>
              </a:pPr>
              <a:t>‹#›</a:t>
            </a:fld>
            <a:r>
              <a:rPr lang="en-US" altLang="en-US"/>
              <a:t>/1</a:t>
            </a:r>
            <a:r>
              <a:rPr lang="sr-Latn-RS" altLang="en-US"/>
              <a:t>2</a:t>
            </a:r>
            <a:endParaRPr lang="sr-Cyrl-C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5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¡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19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C69109A-1107-9647-1E48-129529D5923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r" eaLnBrk="1" hangingPunct="1"/>
            <a:br>
              <a:rPr lang="sr-Latn-CS" altLang="en-US" sz="4000"/>
            </a:br>
            <a:br>
              <a:rPr lang="sr-Latn-CS" altLang="en-US" sz="4000"/>
            </a:br>
            <a:br>
              <a:rPr lang="sr-Latn-CS" altLang="en-US" sz="4000"/>
            </a:br>
            <a:br>
              <a:rPr lang="sr-Latn-CS" altLang="en-US" sz="4000"/>
            </a:br>
            <a:r>
              <a:rPr lang="en-US" altLang="en-US" sz="4000"/>
              <a:t>Anali</a:t>
            </a:r>
            <a:r>
              <a:rPr lang="sr-Latn-RS" altLang="en-US" sz="4000"/>
              <a:t>za socijalnih mreža</a:t>
            </a:r>
            <a:br>
              <a:rPr lang="sr-Latn-CS" altLang="en-US" sz="4000"/>
            </a:br>
            <a:br>
              <a:rPr lang="sr-Latn-CS" altLang="en-US" sz="4000"/>
            </a:br>
            <a:r>
              <a:rPr lang="sr-Latn-RS" altLang="en-US" sz="4000"/>
              <a:t>Network analzsis and intra-team activity in attacking phases of professional football</a:t>
            </a:r>
            <a:endParaRPr lang="sr-Latn-CS" altLang="en-US" sz="400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D8FBD7C5-00D6-7C04-3828-394AC1B7B3B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l" eaLnBrk="1" hangingPunct="1"/>
            <a:r>
              <a:rPr lang="sr-Latn-RS" altLang="en-US"/>
              <a:t>Marko Milićević 3136/2020</a:t>
            </a:r>
          </a:p>
          <a:p>
            <a:pPr algn="l" eaLnBrk="1" hangingPunct="1"/>
            <a:r>
              <a:rPr lang="sr-Latn-RS" altLang="en-US"/>
              <a:t>13M111ASM</a:t>
            </a:r>
            <a:endParaRPr lang="en-US" altLang="en-US"/>
          </a:p>
          <a:p>
            <a:pPr algn="l" eaLnBrk="1" hangingPunct="1"/>
            <a:r>
              <a:rPr lang="en-US" altLang="en-US"/>
              <a:t>20</a:t>
            </a:r>
            <a:r>
              <a:rPr lang="sr-Latn-RS" altLang="en-US"/>
              <a:t>2</a:t>
            </a:r>
            <a:r>
              <a:rPr lang="en-GB" altLang="en-US"/>
              <a:t>1</a:t>
            </a:r>
            <a:r>
              <a:rPr lang="en-US" altLang="en-US"/>
              <a:t>/2022.</a:t>
            </a:r>
            <a:endParaRPr lang="sr-Cyrl-C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5">
            <a:extLst>
              <a:ext uri="{FF2B5EF4-FFF2-40B4-BE49-F238E27FC236}">
                <a16:creationId xmlns:a16="http://schemas.microsoft.com/office/drawing/2014/main" id="{252561D8-13AE-3D72-278A-5D03EC79BE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/>
              <a:t>Literatura</a:t>
            </a:r>
            <a:endParaRPr lang="en-US" altLang="en-US"/>
          </a:p>
        </p:txBody>
      </p:sp>
      <p:sp>
        <p:nvSpPr>
          <p:cNvPr id="17411" name="Text Placeholder 6">
            <a:extLst>
              <a:ext uri="{FF2B5EF4-FFF2-40B4-BE49-F238E27FC236}">
                <a16:creationId xmlns:a16="http://schemas.microsoft.com/office/drawing/2014/main" id="{977926E3-7CB1-46A6-1BE7-9DEA2BECE263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250825" y="1700213"/>
            <a:ext cx="8642350" cy="4681537"/>
          </a:xfrm>
        </p:spPr>
        <p:txBody>
          <a:bodyPr/>
          <a:lstStyle/>
          <a:p>
            <a:pPr marL="514350" indent="-514350"/>
            <a:r>
              <a:rPr lang="sr-Latn-RS" altLang="en-US" sz="3200"/>
              <a:t>Network analzsis and intra-team activity in attacking phases of professional football </a:t>
            </a:r>
            <a:r>
              <a:rPr lang="en-US" altLang="en-US" sz="2000"/>
              <a:t>by Jose Gama, Pedro Passos, Keith Davids, Gugo Relvas, Joao Ribeiro, Vasco Vaz and Goncalo Dias, </a:t>
            </a:r>
          </a:p>
          <a:p>
            <a:pPr marL="514350" indent="-514350"/>
            <a:r>
              <a:rPr lang="en-US" altLang="en-US" sz="2000"/>
              <a:t>Intemational Journal of Performance Analysis in Sport 2014, 14,692-708</a:t>
            </a:r>
            <a:endParaRPr lang="sr-Latn-RS" altLang="sr-Latn-RS" sz="2000"/>
          </a:p>
        </p:txBody>
      </p:sp>
      <p:sp>
        <p:nvSpPr>
          <p:cNvPr id="17412" name="Footer Placeholder 8">
            <a:extLst>
              <a:ext uri="{FF2B5EF4-FFF2-40B4-BE49-F238E27FC236}">
                <a16:creationId xmlns:a16="http://schemas.microsoft.com/office/drawing/2014/main" id="{C94CF611-5ADB-B324-2E44-31B6E497D1B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ETF Beograd::Analiza socijalnih mreža</a:t>
            </a:r>
            <a:endParaRPr lang="sr-Cyrl-CS" altLang="en-US" sz="1200"/>
          </a:p>
        </p:txBody>
      </p:sp>
      <p:sp>
        <p:nvSpPr>
          <p:cNvPr id="17413" name="Slide Number Placeholder 9">
            <a:extLst>
              <a:ext uri="{FF2B5EF4-FFF2-40B4-BE49-F238E27FC236}">
                <a16:creationId xmlns:a16="http://schemas.microsoft.com/office/drawing/2014/main" id="{04E95882-4631-93B8-AD5E-E87426A05C9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C5A424-CCBA-419F-BDD2-52F80BF8E18B}" type="slidenum">
              <a:rPr lang="sr-Cyrl-C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r>
              <a:rPr lang="en-US" altLang="en-US" sz="1200"/>
              <a:t>/1</a:t>
            </a:r>
            <a:r>
              <a:rPr lang="sr-Latn-RS" altLang="en-US" sz="1200"/>
              <a:t>2</a:t>
            </a:r>
            <a:endParaRPr lang="sr-Cyrl-CS" altLang="en-US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15859ACB-7B7A-1133-3520-D9A42C1AE6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/>
              <a:t>Uvod</a:t>
            </a:r>
            <a:endParaRPr lang="en-US" altLang="en-US"/>
          </a:p>
        </p:txBody>
      </p:sp>
      <p:sp>
        <p:nvSpPr>
          <p:cNvPr id="9219" name="Text Placeholder 2">
            <a:extLst>
              <a:ext uri="{FF2B5EF4-FFF2-40B4-BE49-F238E27FC236}">
                <a16:creationId xmlns:a16="http://schemas.microsoft.com/office/drawing/2014/main" id="{B1D30965-F896-9F6B-D9A7-A713B416BD5F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250825" y="1700213"/>
            <a:ext cx="8642350" cy="4681537"/>
          </a:xfrm>
        </p:spPr>
        <p:txBody>
          <a:bodyPr/>
          <a:lstStyle/>
          <a:p>
            <a:r>
              <a:rPr lang="sr-Latn-RS" altLang="sr-Latn-RS"/>
              <a:t>Cilj autora je da dokaže da se analiza mreža može koristiti za identifikaciju najbitnijih igrača u napadačkim fazama fudbalskih utakmica</a:t>
            </a:r>
          </a:p>
          <a:p>
            <a:r>
              <a:rPr lang="sr-Latn-RS" altLang="sr-Latn-RS"/>
              <a:t>Mreža posmatra inter-tim odnos</a:t>
            </a:r>
            <a:r>
              <a:rPr lang="en-US" altLang="sr-Latn-RS"/>
              <a:t>e</a:t>
            </a:r>
            <a:r>
              <a:rPr lang="sr-Latn-RS" altLang="sr-Latn-RS"/>
              <a:t> i to kroz broj uspešnih </a:t>
            </a:r>
            <a:r>
              <a:rPr lang="en-US" altLang="sr-Latn-RS"/>
              <a:t>dodavanja</a:t>
            </a:r>
            <a:r>
              <a:rPr lang="sr-Latn-RS" altLang="sr-Latn-RS"/>
              <a:t>, ali i lokaciju gde su oni ostvareni</a:t>
            </a:r>
          </a:p>
          <a:p>
            <a:r>
              <a:rPr lang="sr-Latn-RS" altLang="sr-Latn-RS"/>
              <a:t>Za mrežu je korišćeno 6 utakmica ligaških NOS utakmica jednog tima</a:t>
            </a:r>
            <a:endParaRPr lang="en-US" altLang="sr-Latn-RS"/>
          </a:p>
        </p:txBody>
      </p:sp>
      <p:sp>
        <p:nvSpPr>
          <p:cNvPr id="9220" name="Footer Placeholder 4">
            <a:extLst>
              <a:ext uri="{FF2B5EF4-FFF2-40B4-BE49-F238E27FC236}">
                <a16:creationId xmlns:a16="http://schemas.microsoft.com/office/drawing/2014/main" id="{44A5B51C-7AF9-54E2-699C-76EB4FE8F78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ETF Beograd::Analiza socijalnih mreža</a:t>
            </a:r>
            <a:endParaRPr lang="sr-Cyrl-CS" altLang="en-US" sz="1200"/>
          </a:p>
        </p:txBody>
      </p:sp>
      <p:sp>
        <p:nvSpPr>
          <p:cNvPr id="9221" name="Slide Number Placeholder 5">
            <a:extLst>
              <a:ext uri="{FF2B5EF4-FFF2-40B4-BE49-F238E27FC236}">
                <a16:creationId xmlns:a16="http://schemas.microsoft.com/office/drawing/2014/main" id="{F69172A6-9D9D-314D-D054-CDDC391A753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F0609A-D5CA-4CF2-B710-73B86B3C9C86}" type="slidenum">
              <a:rPr lang="sr-Cyrl-C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r>
              <a:rPr lang="en-US" altLang="en-US" sz="1200"/>
              <a:t>/1</a:t>
            </a:r>
            <a:r>
              <a:rPr lang="sr-Latn-RS" altLang="en-US" sz="1200"/>
              <a:t>2</a:t>
            </a:r>
            <a:endParaRPr lang="sr-Cyrl-CS" altLang="en-US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1215FA62-EF32-C3D9-00CA-BDE3B2C88E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/>
              <a:t>Kreiranje mreže	</a:t>
            </a:r>
            <a:endParaRPr lang="en-US" altLang="en-US"/>
          </a:p>
        </p:txBody>
      </p:sp>
      <p:sp>
        <p:nvSpPr>
          <p:cNvPr id="10243" name="Text Placeholder 2">
            <a:extLst>
              <a:ext uri="{FF2B5EF4-FFF2-40B4-BE49-F238E27FC236}">
                <a16:creationId xmlns:a16="http://schemas.microsoft.com/office/drawing/2014/main" id="{0CEC02A8-0A43-52DC-5DED-9F4B6ABD083E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250825" y="1700213"/>
            <a:ext cx="8642350" cy="4681537"/>
          </a:xfrm>
        </p:spPr>
        <p:txBody>
          <a:bodyPr/>
          <a:lstStyle/>
          <a:p>
            <a:r>
              <a:rPr lang="sr-Latn-RS" altLang="en-US"/>
              <a:t>Informacije od značaja su: kratka dodavanja i duga dodavanja. Koriste se samo ona koja su bila uspešna, i to samo u napadačkim fazama</a:t>
            </a:r>
          </a:p>
          <a:p>
            <a:r>
              <a:rPr lang="sr-Latn-RS" altLang="en-US"/>
              <a:t>Čvorovi su igrači, obeleženi brojem na dresu</a:t>
            </a:r>
          </a:p>
          <a:p>
            <a:r>
              <a:rPr lang="sr-Latn-RS" altLang="en-US"/>
              <a:t>Grane su uspešna dodavanja između njih</a:t>
            </a:r>
          </a:p>
          <a:p>
            <a:r>
              <a:rPr lang="sr-Latn-RS" altLang="en-US"/>
              <a:t>Graf je težinski i usmeren</a:t>
            </a:r>
          </a:p>
          <a:p>
            <a:r>
              <a:rPr lang="sr-Latn-RS" altLang="en-US" i="1"/>
              <a:t>Relative frequence odds method (Peebles, 2001)</a:t>
            </a:r>
          </a:p>
          <a:p>
            <a:endParaRPr lang="en-US" altLang="en-US" i="1"/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41E2214F-EAEC-0F23-5FF9-07EC02FC4EED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0F0C7C1-A183-4354-8125-699ADB603D9C}" type="slidenum">
              <a:rPr lang="sr-Cyrl-CS" altLang="en-US" sz="1200" smtClean="0"/>
              <a:pPr/>
              <a:t>3</a:t>
            </a:fld>
            <a:r>
              <a:rPr lang="en-US" altLang="en-US" sz="1200"/>
              <a:t>/1</a:t>
            </a:r>
            <a:r>
              <a:rPr lang="sr-Latn-RS" altLang="en-US" sz="1200"/>
              <a:t>2</a:t>
            </a:r>
            <a:endParaRPr lang="sr-Cyrl-CS" altLang="en-US" sz="1200"/>
          </a:p>
        </p:txBody>
      </p:sp>
      <p:sp>
        <p:nvSpPr>
          <p:cNvPr id="10245" name="Footer Placeholder 4">
            <a:extLst>
              <a:ext uri="{FF2B5EF4-FFF2-40B4-BE49-F238E27FC236}">
                <a16:creationId xmlns:a16="http://schemas.microsoft.com/office/drawing/2014/main" id="{97877A93-8D12-4996-8441-2B30BD727B00}"/>
              </a:ext>
            </a:extLst>
          </p:cNvPr>
          <p:cNvSpPr>
            <a:spLocks noGrp="1" noChangeArrowheads="1"/>
          </p:cNvSpPr>
          <p:nvPr>
            <p:ph type="ftr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/>
              <a:t>ETF Beograd::Analiza socijalnih mreža</a:t>
            </a:r>
            <a:endParaRPr lang="sr-Cyrl-CS" altLang="en-US" sz="1200"/>
          </a:p>
        </p:txBody>
      </p:sp>
      <p:pic>
        <p:nvPicPr>
          <p:cNvPr id="10246" name="Picture 6">
            <a:extLst>
              <a:ext uri="{FF2B5EF4-FFF2-40B4-BE49-F238E27FC236}">
                <a16:creationId xmlns:a16="http://schemas.microsoft.com/office/drawing/2014/main" id="{93451EC6-C3F3-AA8B-49CF-9B6F82410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5605463"/>
            <a:ext cx="6991350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8AF99B40-3A12-2104-351A-CBD234AC39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/>
              <a:t>Kreiranje mreže</a:t>
            </a:r>
            <a:endParaRPr lang="en-US" altLang="en-US"/>
          </a:p>
        </p:txBody>
      </p:sp>
      <p:sp>
        <p:nvSpPr>
          <p:cNvPr id="11267" name="Text Placeholder 2">
            <a:extLst>
              <a:ext uri="{FF2B5EF4-FFF2-40B4-BE49-F238E27FC236}">
                <a16:creationId xmlns:a16="http://schemas.microsoft.com/office/drawing/2014/main" id="{2C98A12E-DE87-99C5-A5BF-9493020C50E6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250825" y="1700213"/>
            <a:ext cx="8642350" cy="4681537"/>
          </a:xfrm>
        </p:spPr>
        <p:txBody>
          <a:bodyPr/>
          <a:lstStyle/>
          <a:p>
            <a:r>
              <a:rPr lang="sr-Latn-RS" altLang="en-US"/>
              <a:t>Matrični prikaz:</a:t>
            </a:r>
            <a:endParaRPr lang="en-US" altLang="en-US"/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5469667D-0587-F5FB-D37F-CB6E3B8E1408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DA28013-5000-4CA6-95FA-8FF3EB913E4D}" type="slidenum">
              <a:rPr lang="sr-Cyrl-CS" altLang="en-US" sz="1200" smtClean="0"/>
              <a:pPr/>
              <a:t>4</a:t>
            </a:fld>
            <a:r>
              <a:rPr lang="en-US" altLang="en-US" sz="1200"/>
              <a:t>/1</a:t>
            </a:r>
            <a:r>
              <a:rPr lang="sr-Latn-RS" altLang="en-US" sz="1200"/>
              <a:t>2</a:t>
            </a:r>
            <a:endParaRPr lang="sr-Cyrl-CS" altLang="en-US" sz="1200"/>
          </a:p>
        </p:txBody>
      </p:sp>
      <p:sp>
        <p:nvSpPr>
          <p:cNvPr id="11269" name="Footer Placeholder 4">
            <a:extLst>
              <a:ext uri="{FF2B5EF4-FFF2-40B4-BE49-F238E27FC236}">
                <a16:creationId xmlns:a16="http://schemas.microsoft.com/office/drawing/2014/main" id="{760444EA-5BB0-1B32-EB1F-1ACDA0B6B872}"/>
              </a:ext>
            </a:extLst>
          </p:cNvPr>
          <p:cNvSpPr>
            <a:spLocks noGrp="1" noChangeArrowheads="1"/>
          </p:cNvSpPr>
          <p:nvPr>
            <p:ph type="ftr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/>
              <a:t>ETF Beograd::Analiza socijalnih mreža</a:t>
            </a:r>
            <a:endParaRPr lang="sr-Cyrl-CS" altLang="en-US" sz="1200"/>
          </a:p>
        </p:txBody>
      </p:sp>
      <p:pic>
        <p:nvPicPr>
          <p:cNvPr id="11270" name="Picture 6">
            <a:extLst>
              <a:ext uri="{FF2B5EF4-FFF2-40B4-BE49-F238E27FC236}">
                <a16:creationId xmlns:a16="http://schemas.microsoft.com/office/drawing/2014/main" id="{F674B920-A01E-B856-B01C-962B330EC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2455863"/>
            <a:ext cx="7381875" cy="392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C8F5263-3983-CF79-B996-8C07F7F2CE06}"/>
              </a:ext>
            </a:extLst>
          </p:cNvPr>
          <p:cNvGrpSpPr>
            <a:grpSpLocks/>
          </p:cNvGrpSpPr>
          <p:nvPr/>
        </p:nvGrpSpPr>
        <p:grpSpPr bwMode="auto">
          <a:xfrm>
            <a:off x="2124075" y="5661025"/>
            <a:ext cx="4643438" cy="360363"/>
            <a:chOff x="2123728" y="5661248"/>
            <a:chExt cx="4644518" cy="36004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A3DF48E-F34C-8D21-BD29-52E28CB28E1B}"/>
                </a:ext>
              </a:extLst>
            </p:cNvPr>
            <p:cNvSpPr/>
            <p:nvPr/>
          </p:nvSpPr>
          <p:spPr>
            <a:xfrm>
              <a:off x="2123728" y="5661248"/>
              <a:ext cx="503355" cy="360040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078B525-74D0-BF75-DA2D-8D7B8B2DB5BA}"/>
                </a:ext>
              </a:extLst>
            </p:cNvPr>
            <p:cNvSpPr/>
            <p:nvPr/>
          </p:nvSpPr>
          <p:spPr>
            <a:xfrm>
              <a:off x="3006583" y="5661248"/>
              <a:ext cx="504942" cy="360040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FD3E4FE-6A60-4248-473B-68DD4D405642}"/>
                </a:ext>
              </a:extLst>
            </p:cNvPr>
            <p:cNvSpPr/>
            <p:nvPr/>
          </p:nvSpPr>
          <p:spPr>
            <a:xfrm>
              <a:off x="6264891" y="5661248"/>
              <a:ext cx="503355" cy="360040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C9AC841-D6CA-60BE-879A-7317E8450698}"/>
              </a:ext>
            </a:extLst>
          </p:cNvPr>
          <p:cNvGrpSpPr>
            <a:grpSpLocks/>
          </p:cNvGrpSpPr>
          <p:nvPr/>
        </p:nvGrpSpPr>
        <p:grpSpPr bwMode="auto">
          <a:xfrm>
            <a:off x="2195513" y="3429000"/>
            <a:ext cx="4446587" cy="1008063"/>
            <a:chOff x="2195736" y="3429000"/>
            <a:chExt cx="4446642" cy="100811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CAB051B-0AD8-2343-D0B2-0209C7FC83AD}"/>
                </a:ext>
              </a:extLst>
            </p:cNvPr>
            <p:cNvSpPr/>
            <p:nvPr/>
          </p:nvSpPr>
          <p:spPr>
            <a:xfrm>
              <a:off x="2195736" y="4221202"/>
              <a:ext cx="360366" cy="215910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925D6CA-07C1-42B3-C6ED-AA9A4DC10A4E}"/>
                </a:ext>
              </a:extLst>
            </p:cNvPr>
            <p:cNvSpPr/>
            <p:nvPr/>
          </p:nvSpPr>
          <p:spPr>
            <a:xfrm>
              <a:off x="3078397" y="4221202"/>
              <a:ext cx="360366" cy="215910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F1532F0-4427-F6F8-FC6A-FB8D27DCC620}"/>
                </a:ext>
              </a:extLst>
            </p:cNvPr>
            <p:cNvSpPr/>
            <p:nvPr/>
          </p:nvSpPr>
          <p:spPr>
            <a:xfrm>
              <a:off x="6282012" y="3429000"/>
              <a:ext cx="360366" cy="215910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8314AF4E-51A2-64C1-6019-2D0882973A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/>
              <a:t>Kreiranje mreže</a:t>
            </a:r>
            <a:endParaRPr lang="en-US" altLang="en-US"/>
          </a:p>
        </p:txBody>
      </p:sp>
      <p:sp>
        <p:nvSpPr>
          <p:cNvPr id="12291" name="Text Placeholder 2">
            <a:extLst>
              <a:ext uri="{FF2B5EF4-FFF2-40B4-BE49-F238E27FC236}">
                <a16:creationId xmlns:a16="http://schemas.microsoft.com/office/drawing/2014/main" id="{28F86598-73F3-AAD6-0FFC-BDB013CE44E1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250825" y="1700213"/>
            <a:ext cx="8642350" cy="4681537"/>
          </a:xfrm>
        </p:spPr>
        <p:txBody>
          <a:bodyPr/>
          <a:lstStyle/>
          <a:p>
            <a:r>
              <a:rPr lang="sr-Latn-RS" altLang="en-US"/>
              <a:t>Praćena i pozicija igrača tokom dodavanja:</a:t>
            </a:r>
          </a:p>
          <a:p>
            <a:endParaRPr lang="en-US" altLang="en-US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5CC987C7-11F7-F126-3552-AF27297157BC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77B4306-3337-43D7-B3FD-D52BE96EED16}" type="slidenum">
              <a:rPr lang="sr-Cyrl-CS" altLang="en-US" sz="1200" smtClean="0"/>
              <a:pPr/>
              <a:t>5</a:t>
            </a:fld>
            <a:r>
              <a:rPr lang="en-US" altLang="en-US" sz="1200"/>
              <a:t>/1</a:t>
            </a:r>
            <a:r>
              <a:rPr lang="sr-Latn-RS" altLang="en-US" sz="1200"/>
              <a:t>2</a:t>
            </a:r>
            <a:endParaRPr lang="sr-Cyrl-CS" altLang="en-US" sz="1200"/>
          </a:p>
        </p:txBody>
      </p:sp>
      <p:sp>
        <p:nvSpPr>
          <p:cNvPr id="12293" name="Footer Placeholder 4">
            <a:extLst>
              <a:ext uri="{FF2B5EF4-FFF2-40B4-BE49-F238E27FC236}">
                <a16:creationId xmlns:a16="http://schemas.microsoft.com/office/drawing/2014/main" id="{0C319D9A-9A47-74FB-3EB7-207DAF5025E9}"/>
              </a:ext>
            </a:extLst>
          </p:cNvPr>
          <p:cNvSpPr>
            <a:spLocks noGrp="1" noChangeArrowheads="1"/>
          </p:cNvSpPr>
          <p:nvPr>
            <p:ph type="ftr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/>
              <a:t>ETF Beograd::Analiza socijalnih mreža</a:t>
            </a:r>
            <a:endParaRPr lang="sr-Cyrl-CS" altLang="en-US" sz="1200"/>
          </a:p>
        </p:txBody>
      </p:sp>
      <p:pic>
        <p:nvPicPr>
          <p:cNvPr id="12294" name="Picture 6">
            <a:extLst>
              <a:ext uri="{FF2B5EF4-FFF2-40B4-BE49-F238E27FC236}">
                <a16:creationId xmlns:a16="http://schemas.microsoft.com/office/drawing/2014/main" id="{DA9ACE52-E61C-6DC4-8D12-904DEE9FE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82"/>
          <a:stretch>
            <a:fillRect/>
          </a:stretch>
        </p:blipFill>
        <p:spPr bwMode="auto">
          <a:xfrm>
            <a:off x="1692275" y="2478088"/>
            <a:ext cx="5759450" cy="392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110CDF2F-D772-5631-C002-E06A836A1C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/>
              <a:t>Rezultati – najbitniji čvorovi</a:t>
            </a:r>
            <a:endParaRPr lang="en-US" altLang="en-US"/>
          </a:p>
        </p:txBody>
      </p:sp>
      <p:sp>
        <p:nvSpPr>
          <p:cNvPr id="13315" name="Text Placeholder 2">
            <a:extLst>
              <a:ext uri="{FF2B5EF4-FFF2-40B4-BE49-F238E27FC236}">
                <a16:creationId xmlns:a16="http://schemas.microsoft.com/office/drawing/2014/main" id="{DB00AD13-53E5-2F4E-7A46-0E96BB51BB22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250825" y="1700213"/>
            <a:ext cx="8642350" cy="4681537"/>
          </a:xfrm>
        </p:spPr>
        <p:txBody>
          <a:bodyPr/>
          <a:lstStyle/>
          <a:p>
            <a:r>
              <a:rPr lang="en-US" altLang="en-US"/>
              <a:t>Scale Free </a:t>
            </a:r>
            <a:r>
              <a:rPr lang="sr-Latn-RS" altLang="en-US"/>
              <a:t>mreža – mali broj igrača zadužen za veliki broj dodavanja</a:t>
            </a:r>
            <a:endParaRPr lang="en-US" altLang="en-US"/>
          </a:p>
          <a:p>
            <a:endParaRPr lang="en-US" altLang="en-US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529D995E-6643-A018-6213-92DD245D86FA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DD5C701-22A4-4A16-883D-0A89DA8EFB31}" type="slidenum">
              <a:rPr lang="sr-Cyrl-CS" altLang="en-US" sz="1200" smtClean="0"/>
              <a:pPr/>
              <a:t>6</a:t>
            </a:fld>
            <a:r>
              <a:rPr lang="en-US" altLang="en-US" sz="1200"/>
              <a:t>/1</a:t>
            </a:r>
            <a:r>
              <a:rPr lang="sr-Latn-RS" altLang="en-US" sz="1200"/>
              <a:t>2</a:t>
            </a:r>
            <a:endParaRPr lang="sr-Cyrl-CS" altLang="en-US" sz="1200"/>
          </a:p>
        </p:txBody>
      </p:sp>
      <p:sp>
        <p:nvSpPr>
          <p:cNvPr id="13317" name="Footer Placeholder 4">
            <a:extLst>
              <a:ext uri="{FF2B5EF4-FFF2-40B4-BE49-F238E27FC236}">
                <a16:creationId xmlns:a16="http://schemas.microsoft.com/office/drawing/2014/main" id="{22BC7012-2A43-C146-6536-7B7AC2059A80}"/>
              </a:ext>
            </a:extLst>
          </p:cNvPr>
          <p:cNvSpPr>
            <a:spLocks noGrp="1" noChangeArrowheads="1"/>
          </p:cNvSpPr>
          <p:nvPr>
            <p:ph type="ftr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/>
              <a:t>ETF Beograd::Analiza socijalnih mreža</a:t>
            </a:r>
            <a:endParaRPr lang="sr-Cyrl-CS" altLang="en-US" sz="1200"/>
          </a:p>
        </p:txBody>
      </p:sp>
      <p:pic>
        <p:nvPicPr>
          <p:cNvPr id="13318" name="Picture 6">
            <a:extLst>
              <a:ext uri="{FF2B5EF4-FFF2-40B4-BE49-F238E27FC236}">
                <a16:creationId xmlns:a16="http://schemas.microsoft.com/office/drawing/2014/main" id="{DB2DA8F6-2E80-5471-F697-4C017B17F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2916238"/>
            <a:ext cx="7308850" cy="348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D449EB56-FC5E-81A6-77C2-CDC1A80765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/>
              <a:t>Rezultati - lokacija</a:t>
            </a:r>
            <a:endParaRPr lang="en-US" altLang="en-US"/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645BBCBC-725E-6FDE-FC35-223F3E8B96D4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250825" y="1700213"/>
            <a:ext cx="8642350" cy="4681537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4344355A-B7E3-6DEB-AB8F-89B7C8A373C7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FF13201-21F3-430A-953B-09DE71C74DED}" type="slidenum">
              <a:rPr lang="sr-Cyrl-CS" altLang="en-US" sz="1200" smtClean="0"/>
              <a:pPr/>
              <a:t>7</a:t>
            </a:fld>
            <a:r>
              <a:rPr lang="en-US" altLang="en-US" sz="1200"/>
              <a:t>/1</a:t>
            </a:r>
            <a:r>
              <a:rPr lang="sr-Latn-RS" altLang="en-US" sz="1200"/>
              <a:t>2</a:t>
            </a:r>
            <a:endParaRPr lang="sr-Cyrl-CS" altLang="en-US" sz="1200"/>
          </a:p>
        </p:txBody>
      </p:sp>
      <p:sp>
        <p:nvSpPr>
          <p:cNvPr id="14341" name="Footer Placeholder 4">
            <a:extLst>
              <a:ext uri="{FF2B5EF4-FFF2-40B4-BE49-F238E27FC236}">
                <a16:creationId xmlns:a16="http://schemas.microsoft.com/office/drawing/2014/main" id="{C4C4DE92-A4A6-579E-A25D-8D2D335F1C26}"/>
              </a:ext>
            </a:extLst>
          </p:cNvPr>
          <p:cNvSpPr>
            <a:spLocks noGrp="1" noChangeArrowheads="1"/>
          </p:cNvSpPr>
          <p:nvPr>
            <p:ph type="ftr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/>
              <a:t>ETF Beograd::Analiza socijalnih mreža</a:t>
            </a:r>
            <a:endParaRPr lang="sr-Cyrl-CS" altLang="en-US" sz="1200"/>
          </a:p>
        </p:txBody>
      </p:sp>
      <p:pic>
        <p:nvPicPr>
          <p:cNvPr id="14342" name="Picture 6">
            <a:extLst>
              <a:ext uri="{FF2B5EF4-FFF2-40B4-BE49-F238E27FC236}">
                <a16:creationId xmlns:a16="http://schemas.microsoft.com/office/drawing/2014/main" id="{7D54A2E6-AB13-E369-2CDE-6168BC936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3" y="1762125"/>
            <a:ext cx="8359775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C725A4D4-32E6-0661-4845-9096C2169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/>
              <a:t>Rezultati – šansa dobacivanja</a:t>
            </a:r>
            <a:endParaRPr lang="en-US" altLang="en-US"/>
          </a:p>
        </p:txBody>
      </p:sp>
      <p:sp>
        <p:nvSpPr>
          <p:cNvPr id="15363" name="Text Placeholder 2">
            <a:extLst>
              <a:ext uri="{FF2B5EF4-FFF2-40B4-BE49-F238E27FC236}">
                <a16:creationId xmlns:a16="http://schemas.microsoft.com/office/drawing/2014/main" id="{C9DEEF17-56F8-19CA-3FD7-7D6193D510B4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250825" y="1700213"/>
            <a:ext cx="8642350" cy="4681537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B6A6A38E-1A8C-72C3-AB8D-193A3446C02C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E7482B6-5550-43E7-BE5D-61CA3A25BA20}" type="slidenum">
              <a:rPr lang="sr-Cyrl-CS" altLang="en-US" sz="1200" smtClean="0"/>
              <a:pPr/>
              <a:t>8</a:t>
            </a:fld>
            <a:r>
              <a:rPr lang="en-US" altLang="en-US" sz="1200"/>
              <a:t>/1</a:t>
            </a:r>
            <a:r>
              <a:rPr lang="sr-Latn-RS" altLang="en-US" sz="1200"/>
              <a:t>2</a:t>
            </a:r>
            <a:endParaRPr lang="sr-Cyrl-CS" altLang="en-US" sz="1200"/>
          </a:p>
        </p:txBody>
      </p:sp>
      <p:sp>
        <p:nvSpPr>
          <p:cNvPr id="15365" name="Footer Placeholder 4">
            <a:extLst>
              <a:ext uri="{FF2B5EF4-FFF2-40B4-BE49-F238E27FC236}">
                <a16:creationId xmlns:a16="http://schemas.microsoft.com/office/drawing/2014/main" id="{BD4C27A2-828F-FB58-F810-F1AC9BE477F5}"/>
              </a:ext>
            </a:extLst>
          </p:cNvPr>
          <p:cNvSpPr>
            <a:spLocks noGrp="1" noChangeArrowheads="1"/>
          </p:cNvSpPr>
          <p:nvPr>
            <p:ph type="ftr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/>
              <a:t>ETF Beograd::Analiza socijalnih mreža</a:t>
            </a:r>
            <a:endParaRPr lang="sr-Cyrl-CS" altLang="en-US" sz="1200"/>
          </a:p>
        </p:txBody>
      </p:sp>
      <p:pic>
        <p:nvPicPr>
          <p:cNvPr id="15366" name="Picture 6">
            <a:extLst>
              <a:ext uri="{FF2B5EF4-FFF2-40B4-BE49-F238E27FC236}">
                <a16:creationId xmlns:a16="http://schemas.microsoft.com/office/drawing/2014/main" id="{EC33FBAC-BCA0-2406-2BBA-5CD825589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2670175"/>
            <a:ext cx="7947025" cy="373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B9314A1-1A44-3948-25F1-81D65405A73E}"/>
              </a:ext>
            </a:extLst>
          </p:cNvPr>
          <p:cNvSpPr/>
          <p:nvPr/>
        </p:nvSpPr>
        <p:spPr>
          <a:xfrm>
            <a:off x="3924300" y="3429000"/>
            <a:ext cx="360363" cy="287338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13FA49-5498-D95D-D2E1-6CBC2D1E3B18}"/>
              </a:ext>
            </a:extLst>
          </p:cNvPr>
          <p:cNvSpPr/>
          <p:nvPr/>
        </p:nvSpPr>
        <p:spPr>
          <a:xfrm>
            <a:off x="1258888" y="3429000"/>
            <a:ext cx="360362" cy="287338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AAC70AE-9129-8C10-7ED3-12673F6553A2}"/>
              </a:ext>
            </a:extLst>
          </p:cNvPr>
          <p:cNvSpPr/>
          <p:nvPr/>
        </p:nvSpPr>
        <p:spPr>
          <a:xfrm>
            <a:off x="5810250" y="4522788"/>
            <a:ext cx="360363" cy="287337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7BBF24E-CC79-03EC-121A-E58B407DCDBF}"/>
              </a:ext>
            </a:extLst>
          </p:cNvPr>
          <p:cNvSpPr/>
          <p:nvPr/>
        </p:nvSpPr>
        <p:spPr>
          <a:xfrm>
            <a:off x="5811838" y="5576888"/>
            <a:ext cx="360362" cy="287337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B3BE1D32-1E88-19BB-B93F-516F6126F3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/>
              <a:t>Zaključak</a:t>
            </a:r>
            <a:endParaRPr lang="en-US" altLang="en-US"/>
          </a:p>
        </p:txBody>
      </p:sp>
      <p:sp>
        <p:nvSpPr>
          <p:cNvPr id="16387" name="Text Placeholder 2">
            <a:extLst>
              <a:ext uri="{FF2B5EF4-FFF2-40B4-BE49-F238E27FC236}">
                <a16:creationId xmlns:a16="http://schemas.microsoft.com/office/drawing/2014/main" id="{93B39AC9-43AA-E7F0-87A3-9E87A2B6EF01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250825" y="1700213"/>
            <a:ext cx="8642350" cy="4681537"/>
          </a:xfrm>
        </p:spPr>
        <p:txBody>
          <a:bodyPr/>
          <a:lstStyle/>
          <a:p>
            <a:r>
              <a:rPr lang="en-US" altLang="en-US"/>
              <a:t>Bez </a:t>
            </a:r>
            <a:r>
              <a:rPr lang="sr-Latn-RS" altLang="en-US"/>
              <a:t>poznavanja timova, možemo da zaključimo taktiku trenera</a:t>
            </a:r>
          </a:p>
          <a:p>
            <a:r>
              <a:rPr lang="sr-Latn-RS" altLang="en-US"/>
              <a:t>Bez poznavanja timova, možemo da zaključimo na kojim pozicijama igraju igrači</a:t>
            </a:r>
          </a:p>
          <a:p>
            <a:r>
              <a:rPr lang="sr-Latn-RS" altLang="en-US"/>
              <a:t>Nemamo uvid u to da razlikujemo šta su željena odstupanja, a šta utrenirane taktike, ali imamo uvid u preference igrača</a:t>
            </a:r>
          </a:p>
          <a:p>
            <a:r>
              <a:rPr lang="sr-Latn-RS" altLang="en-US"/>
              <a:t>Dodatni atributi za povezanost</a:t>
            </a:r>
            <a:endParaRPr lang="en-US" altLang="en-US"/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F175760B-AE2D-D195-0FE7-5F81A0438ECE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CC00B18-6190-42BE-A204-24D3C5773E0F}" type="slidenum">
              <a:rPr lang="sr-Cyrl-CS" altLang="en-US" sz="1200" smtClean="0"/>
              <a:pPr/>
              <a:t>9</a:t>
            </a:fld>
            <a:r>
              <a:rPr lang="en-US" altLang="en-US" sz="1200"/>
              <a:t>/1</a:t>
            </a:r>
            <a:r>
              <a:rPr lang="sr-Latn-RS" altLang="en-US" sz="1200"/>
              <a:t>2</a:t>
            </a:r>
            <a:endParaRPr lang="sr-Cyrl-CS" altLang="en-US" sz="1200"/>
          </a:p>
        </p:txBody>
      </p:sp>
      <p:sp>
        <p:nvSpPr>
          <p:cNvPr id="16389" name="Footer Placeholder 4">
            <a:extLst>
              <a:ext uri="{FF2B5EF4-FFF2-40B4-BE49-F238E27FC236}">
                <a16:creationId xmlns:a16="http://schemas.microsoft.com/office/drawing/2014/main" id="{27C8CDC3-C2C8-A42D-321A-C8BC440718B4}"/>
              </a:ext>
            </a:extLst>
          </p:cNvPr>
          <p:cNvSpPr>
            <a:spLocks noGrp="1" noChangeArrowheads="1"/>
          </p:cNvSpPr>
          <p:nvPr>
            <p:ph type="ftr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/>
              <a:t>ETF Beograd::Analiza socijalnih mreža</a:t>
            </a:r>
            <a:endParaRPr lang="sr-Cyrl-CS" altLang="en-US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Eclipse_title_slide">
  <a:themeElements>
    <a:clrScheme name="Eclipse 14">
      <a:dk1>
        <a:srgbClr val="000000"/>
      </a:dk1>
      <a:lt1>
        <a:srgbClr val="FFFFFF"/>
      </a:lt1>
      <a:dk2>
        <a:srgbClr val="000080"/>
      </a:dk2>
      <a:lt2>
        <a:srgbClr val="5F5F5F"/>
      </a:lt2>
      <a:accent1>
        <a:srgbClr val="0066FF"/>
      </a:accent1>
      <a:accent2>
        <a:srgbClr val="99CCFF"/>
      </a:accent2>
      <a:accent3>
        <a:srgbClr val="FFFFFF"/>
      </a:accent3>
      <a:accent4>
        <a:srgbClr val="000000"/>
      </a:accent4>
      <a:accent5>
        <a:srgbClr val="AAB8FF"/>
      </a:accent5>
      <a:accent6>
        <a:srgbClr val="8AB9E7"/>
      </a:accent6>
      <a:hlink>
        <a:srgbClr val="0000FF"/>
      </a:hlink>
      <a:folHlink>
        <a:srgbClr val="B2B2B2"/>
      </a:folHlink>
    </a:clrScheme>
    <a:fontScheme name="1_Eclipse_title_slid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1">
        <a:dk1>
          <a:srgbClr val="000000"/>
        </a:dk1>
        <a:lt1>
          <a:srgbClr val="FFFFFF"/>
        </a:lt1>
        <a:dk2>
          <a:srgbClr val="000099"/>
        </a:dk2>
        <a:lt2>
          <a:srgbClr val="5F5F5F"/>
        </a:lt2>
        <a:accent1>
          <a:srgbClr val="0066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AAB8FF"/>
        </a:accent5>
        <a:accent6>
          <a:srgbClr val="8AB9E7"/>
        </a:accent6>
        <a:hlink>
          <a:srgbClr val="0033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12">
        <a:dk1>
          <a:srgbClr val="000000"/>
        </a:dk1>
        <a:lt1>
          <a:srgbClr val="FFFFFF"/>
        </a:lt1>
        <a:dk2>
          <a:srgbClr val="000099"/>
        </a:dk2>
        <a:lt2>
          <a:srgbClr val="5F5F5F"/>
        </a:lt2>
        <a:accent1>
          <a:srgbClr val="0066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AAB8FF"/>
        </a:accent5>
        <a:accent6>
          <a:srgbClr val="8AB9E7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13">
        <a:dk1>
          <a:srgbClr val="000000"/>
        </a:dk1>
        <a:lt1>
          <a:srgbClr val="FFFFFF"/>
        </a:lt1>
        <a:dk2>
          <a:srgbClr val="000066"/>
        </a:dk2>
        <a:lt2>
          <a:srgbClr val="5F5F5F"/>
        </a:lt2>
        <a:accent1>
          <a:srgbClr val="0066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AAB8FF"/>
        </a:accent5>
        <a:accent6>
          <a:srgbClr val="8AB9E7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14">
        <a:dk1>
          <a:srgbClr val="000000"/>
        </a:dk1>
        <a:lt1>
          <a:srgbClr val="FFFFFF"/>
        </a:lt1>
        <a:dk2>
          <a:srgbClr val="000080"/>
        </a:dk2>
        <a:lt2>
          <a:srgbClr val="5F5F5F"/>
        </a:lt2>
        <a:accent1>
          <a:srgbClr val="0066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AAB8FF"/>
        </a:accent5>
        <a:accent6>
          <a:srgbClr val="8AB9E7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5966</TotalTime>
  <Words>349</Words>
  <Application>Microsoft Office PowerPoint</Application>
  <PresentationFormat>On-screen Show (4:3)</PresentationFormat>
  <Paragraphs>49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Tahoma</vt:lpstr>
      <vt:lpstr>Arial</vt:lpstr>
      <vt:lpstr>Wingdings</vt:lpstr>
      <vt:lpstr>1_Eclipse_title_slide</vt:lpstr>
      <vt:lpstr>    Analiza socijalnih mreža  Network analzsis and intra-team activity in attacking phases of professional football</vt:lpstr>
      <vt:lpstr>Uvod</vt:lpstr>
      <vt:lpstr>Kreiranje mreže </vt:lpstr>
      <vt:lpstr>Kreiranje mreže</vt:lpstr>
      <vt:lpstr>Kreiranje mreže</vt:lpstr>
      <vt:lpstr>Rezultati – najbitniji čvorovi</vt:lpstr>
      <vt:lpstr>Rezultati - lokacija</vt:lpstr>
      <vt:lpstr>Rezultati – šansa dobacivanja</vt:lpstr>
      <vt:lpstr>Zaključak</vt:lpstr>
      <vt:lpstr>Literatura</vt:lpstr>
    </vt:vector>
  </TitlesOfParts>
  <Company>ETF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MPS - Uvod</dc:title>
  <dc:subject>Uvod u paralelno računarstvo</dc:subject>
  <dc:creator>Blaise Barney, Marko Mišić, Andrija Bošnjaković</dc:creator>
  <cp:lastModifiedBy>Marko Milicevic</cp:lastModifiedBy>
  <cp:revision>314</cp:revision>
  <dcterms:created xsi:type="dcterms:W3CDTF">2007-03-01T21:17:50Z</dcterms:created>
  <dcterms:modified xsi:type="dcterms:W3CDTF">2022-07-06T19:10:22Z</dcterms:modified>
</cp:coreProperties>
</file>