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8B19"/>
    <a:srgbClr val="FF62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08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D2E1-15B1-4731-AE1E-8E678F4D4936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3746-B9B0-4E59-AB06-93A05ACF1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88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D2E1-15B1-4731-AE1E-8E678F4D4936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3746-B9B0-4E59-AB06-93A05ACF1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75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D2E1-15B1-4731-AE1E-8E678F4D4936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3746-B9B0-4E59-AB06-93A05ACF1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19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D2E1-15B1-4731-AE1E-8E678F4D4936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3746-B9B0-4E59-AB06-93A05ACF1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58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D2E1-15B1-4731-AE1E-8E678F4D4936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3746-B9B0-4E59-AB06-93A05ACF1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57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D2E1-15B1-4731-AE1E-8E678F4D4936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3746-B9B0-4E59-AB06-93A05ACF1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30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D2E1-15B1-4731-AE1E-8E678F4D4936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3746-B9B0-4E59-AB06-93A05ACF1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3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D2E1-15B1-4731-AE1E-8E678F4D4936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3746-B9B0-4E59-AB06-93A05ACF1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33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D2E1-15B1-4731-AE1E-8E678F4D4936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3746-B9B0-4E59-AB06-93A05ACF1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8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D2E1-15B1-4731-AE1E-8E678F4D4936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3746-B9B0-4E59-AB06-93A05ACF1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67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D2E1-15B1-4731-AE1E-8E678F4D4936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3746-B9B0-4E59-AB06-93A05ACF1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59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4D2E1-15B1-4731-AE1E-8E678F4D4936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E3746-B9B0-4E59-AB06-93A05ACF1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54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0524" y="236483"/>
            <a:ext cx="10116207" cy="2664372"/>
          </a:xfrm>
        </p:spPr>
        <p:txBody>
          <a:bodyPr>
            <a:noAutofit/>
          </a:bodyPr>
          <a:lstStyle/>
          <a:p>
            <a:r>
              <a:rPr lang="en-US" sz="8000" b="1" dirty="0"/>
              <a:t>OSNIVANJE FITNESS BRENDA NA INTERNETU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57698" y="5383542"/>
            <a:ext cx="4388068" cy="1048789"/>
          </a:xfrm>
        </p:spPr>
        <p:txBody>
          <a:bodyPr>
            <a:normAutofit/>
          </a:bodyPr>
          <a:lstStyle/>
          <a:p>
            <a:r>
              <a:rPr lang="en-US" sz="3600" dirty="0" err="1"/>
              <a:t>Milija</a:t>
            </a:r>
            <a:r>
              <a:rPr lang="en-US" sz="3600" dirty="0"/>
              <a:t> </a:t>
            </a:r>
            <a:r>
              <a:rPr lang="en-US" sz="3600" dirty="0" err="1"/>
              <a:t>Stojanovi</a:t>
            </a:r>
            <a:r>
              <a:rPr lang="sr-Latn-RS" sz="3600" dirty="0"/>
              <a:t>ć 2246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772" y="3326524"/>
            <a:ext cx="4509879" cy="258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48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5400" b="1" dirty="0"/>
              <a:t>Opis i ciljevi projekta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Opis:</a:t>
            </a:r>
          </a:p>
          <a:p>
            <a:pPr lvl="1"/>
            <a:r>
              <a:rPr lang="sr-Latn-RS" dirty="0"/>
              <a:t>Besplatan sadržaj</a:t>
            </a:r>
          </a:p>
          <a:p>
            <a:pPr lvl="1"/>
            <a:r>
              <a:rPr lang="sr-Latn-RS" dirty="0"/>
              <a:t>Sticanje reputacije</a:t>
            </a:r>
          </a:p>
          <a:p>
            <a:pPr lvl="1"/>
            <a:r>
              <a:rPr lang="sr-Latn-RS" dirty="0"/>
              <a:t>Izgradnja liste vernih pratilaca</a:t>
            </a:r>
          </a:p>
          <a:p>
            <a:pPr lvl="1"/>
            <a:r>
              <a:rPr lang="sr-Latn-RS" dirty="0"/>
              <a:t>Anketiranje</a:t>
            </a:r>
          </a:p>
          <a:p>
            <a:pPr lvl="1"/>
            <a:r>
              <a:rPr lang="sr-Latn-RS" dirty="0"/>
              <a:t>Razvoj, plasman i promovisanje digitalnog proizvoda</a:t>
            </a:r>
          </a:p>
          <a:p>
            <a:endParaRPr lang="sr-Latn-RS" dirty="0"/>
          </a:p>
          <a:p>
            <a:r>
              <a:rPr lang="sr-Latn-RS" dirty="0"/>
              <a:t>Ciljevi:</a:t>
            </a:r>
          </a:p>
          <a:p>
            <a:pPr lvl="1"/>
            <a:r>
              <a:rPr lang="sr-Latn-RS" dirty="0"/>
              <a:t>Primarni: Pomaganje i rešavanje problema u okviru zdravlja, ishrane i treninga</a:t>
            </a:r>
          </a:p>
          <a:p>
            <a:pPr lvl="1"/>
            <a:r>
              <a:rPr lang="sr-Latn-RS" dirty="0"/>
              <a:t>Sekundarni: Profitablian biznis</a:t>
            </a:r>
          </a:p>
          <a:p>
            <a:pPr marL="457200" lvl="1" indent="0">
              <a:buNone/>
            </a:pPr>
            <a:endParaRPr lang="sr-Latn-R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966" y="1481958"/>
            <a:ext cx="4022834" cy="208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430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5400" b="1" dirty="0"/>
              <a:t>Faze projekta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sr-Latn-RS" dirty="0"/>
              <a:t>Istraživanje i priprema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Kreiranje sajta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Sadržaj sajta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Društvene mreže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Komunikacija sa posetiocima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Kreiranje digitalnog proizvoda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821" y="1954923"/>
            <a:ext cx="4982979" cy="27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79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5400" b="1" dirty="0"/>
              <a:t>Struktura rada - WBS</a:t>
            </a:r>
            <a:endParaRPr lang="en-US" sz="5400" b="1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9997370"/>
              </p:ext>
            </p:extLst>
          </p:nvPr>
        </p:nvGraphicFramePr>
        <p:xfrm>
          <a:off x="1851741" y="1328764"/>
          <a:ext cx="8488517" cy="5529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Visio" r:id="rId3" imgW="10056767" imgH="6549256" progId="Visio.Drawing.15">
                  <p:embed/>
                </p:oleObj>
              </mc:Choice>
              <mc:Fallback>
                <p:oleObj name="Visio" r:id="rId3" imgW="10056767" imgH="6549256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51741" y="1328764"/>
                        <a:ext cx="8488517" cy="55292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5087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7055614"/>
              </p:ext>
            </p:extLst>
          </p:nvPr>
        </p:nvGraphicFramePr>
        <p:xfrm>
          <a:off x="-1" y="1"/>
          <a:ext cx="12192000" cy="7089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355807449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07937442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47371062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32187743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665710054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sr-Latn-RS" sz="2400" dirty="0"/>
                        <a:t>Logički okvir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Interventna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Objektivno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proverljivi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indikatori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dostignuća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Izvori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načini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provere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Pretpostavke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398729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Opšti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ciljevi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Rešavanje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problema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pogledu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ishrane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treninga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zdravog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života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Ljudi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koji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pronašli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vrednost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poverenje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čiji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problemi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rešeni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čiji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ciljevi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ostvareni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Komentari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ljudi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slike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fizičkih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transformacija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kao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video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audio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materijali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166404"/>
                  </a:ext>
                </a:extLst>
              </a:tr>
              <a:tr h="1798320"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Poseban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cilj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Profitabilan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brend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Dobit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veća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od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uloženih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sredstava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tj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budžeta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resursa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troškova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projekta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ukratko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rastući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profit.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Bilans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stanja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uspeha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kraju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tekuće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godine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Rizici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od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penala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update-ova od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strane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koje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mogu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sputati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rank-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iranje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sajta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pitanju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pretraga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Rizici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od „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hakera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“;</a:t>
                      </a:r>
                    </a:p>
                    <a:p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Rizici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od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pada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društvenih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mreža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server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računara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ili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nestanak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samog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interneta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155010"/>
                  </a:ext>
                </a:extLst>
              </a:tr>
              <a:tr h="2121330"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Očekivani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rezultati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Izgrađen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sajt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društvene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mreže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koji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predstavljaju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autoritet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 Fitness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branši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Plasiran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usklađen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digitalni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proizvod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(e-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knjiga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video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materijal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Mnoštvo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visokokvalitetnog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besplatnog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sadržaja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Sakupljenja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velika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email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posetilaca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Sajt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nalazi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gotov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uvek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prvoj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stranici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pretrage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ključnih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reči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Praćenost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popularnost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društvenim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mrežama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Sajt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veliki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broj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posetilaca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Gotov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digitalni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proizvod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mnoštvo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visokokvalitetnog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sadržaja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Analitycs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Alexa rank-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inga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slični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statistički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pokazatelji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broju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posetilaca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rank-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iranju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internet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pretraživačima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sajtu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nalazi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mnoštvo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visokokvalitnog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sadržaja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digitalni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proizvod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Poštovanje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zakona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prava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procedura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pravila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poreza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ostalih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obaveza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internetu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Uspostavljena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zaštita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od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kopiranja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materijala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kao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osnovna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zaštita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sajta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149029"/>
                  </a:ext>
                </a:extLst>
              </a:tr>
              <a:tr h="1798320"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Aktivnosti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Istraživanje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priprema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Kreiranje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sajta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Sadržaj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sajta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Društvene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mreže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Komunikacija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posetiocima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Kreiranje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digitalnog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proizvoda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Sredstva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Troškovi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Organizovan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kompletan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ljudi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zadacima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rukovodeći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menadžer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Utvrđen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budžet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Utvrđeni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rokovi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Obezbeđeni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resursi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oprema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uslovi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077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0629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5400" b="1" dirty="0"/>
              <a:t>Timeline projekta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668" y="1787268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15685" y="2289598"/>
            <a:ext cx="11560629" cy="3346677"/>
            <a:chOff x="-78" y="-58"/>
            <a:chExt cx="881" cy="148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2" y="0"/>
              <a:ext cx="733" cy="33"/>
            </a:xfrm>
            <a:prstGeom prst="rect">
              <a:avLst/>
            </a:prstGeom>
            <a:solidFill>
              <a:srgbClr val="FFFFFF"/>
            </a:solidFill>
            <a:ln w="1">
              <a:solidFill>
                <a:srgbClr val="444444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" name="Rectangle 5" descr="Tue 11/1/16"/>
            <p:cNvSpPr>
              <a:spLocks noChangeArrowheads="1"/>
            </p:cNvSpPr>
            <p:nvPr/>
          </p:nvSpPr>
          <p:spPr bwMode="auto">
            <a:xfrm>
              <a:off x="-78" y="-3"/>
              <a:ext cx="74" cy="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r"/>
              <a:r>
                <a:rPr lang="en-US" sz="800">
                  <a:solidFill>
                    <a:srgbClr val="444444"/>
                  </a:solidFill>
                  <a:effectLst/>
                  <a:latin typeface="Segoe UI" panose="020B0502040204020203" pitchFamily="34" charset="0"/>
                  <a:ea typeface="Times New Roman" panose="02020603050405020304" pitchFamily="18" charset="0"/>
                </a:rPr>
                <a:t>Start</a:t>
              </a:r>
              <a:b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800">
                  <a:solidFill>
                    <a:srgbClr val="444444"/>
                  </a:solidFill>
                  <a:effectLst/>
                  <a:latin typeface="Segoe UI" panose="020B0502040204020203" pitchFamily="34" charset="0"/>
                  <a:ea typeface="Times New Roman" panose="02020603050405020304" pitchFamily="18" charset="0"/>
                </a:rPr>
                <a:t>Tue 11/1/16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Rectangle 6" descr="Mon 5/1/17"/>
            <p:cNvSpPr>
              <a:spLocks noChangeArrowheads="1"/>
            </p:cNvSpPr>
            <p:nvPr/>
          </p:nvSpPr>
          <p:spPr bwMode="auto">
            <a:xfrm>
              <a:off x="741" y="-3"/>
              <a:ext cx="62" cy="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/>
              <a:r>
                <a:rPr lang="en-US" sz="800">
                  <a:solidFill>
                    <a:srgbClr val="444444"/>
                  </a:solidFill>
                  <a:effectLst/>
                  <a:latin typeface="Segoe UI" panose="020B0502040204020203" pitchFamily="34" charset="0"/>
                  <a:ea typeface="Times New Roman" panose="02020603050405020304" pitchFamily="18" charset="0"/>
                </a:rPr>
                <a:t>Finish</a:t>
              </a:r>
              <a:b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800">
                  <a:solidFill>
                    <a:srgbClr val="444444"/>
                  </a:solidFill>
                  <a:effectLst/>
                  <a:latin typeface="Segoe UI" panose="020B0502040204020203" pitchFamily="34" charset="0"/>
                  <a:ea typeface="Times New Roman" panose="02020603050405020304" pitchFamily="18" charset="0"/>
                </a:rPr>
                <a:t>Mon 5/1/17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Rectangle 7" descr="Dec '16"/>
            <p:cNvSpPr>
              <a:spLocks noChangeArrowheads="1"/>
            </p:cNvSpPr>
            <p:nvPr/>
          </p:nvSpPr>
          <p:spPr bwMode="auto">
            <a:xfrm>
              <a:off x="164" y="-16"/>
              <a:ext cx="41" cy="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28575" tIns="0" rIns="0" bIns="0" anchor="t" anchorCtr="0" upright="1">
              <a:noAutofit/>
            </a:bodyPr>
            <a:lstStyle/>
            <a:p>
              <a:pPr marL="0" marR="0"/>
              <a:r>
                <a:rPr lang="en-US" sz="800">
                  <a:solidFill>
                    <a:srgbClr val="444444"/>
                  </a:solidFill>
                  <a:effectLst/>
                  <a:latin typeface="Segoe UI" panose="020B0502040204020203" pitchFamily="34" charset="0"/>
                  <a:ea typeface="Times New Roman" panose="02020603050405020304" pitchFamily="18" charset="0"/>
                </a:rPr>
                <a:t>Dec '16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Freeform 111"/>
            <p:cNvSpPr>
              <a:spLocks noChangeArrowheads="1"/>
            </p:cNvSpPr>
            <p:nvPr/>
          </p:nvSpPr>
          <p:spPr bwMode="auto">
            <a:xfrm>
              <a:off x="164" y="-14"/>
              <a:ext cx="0" cy="14"/>
            </a:xfrm>
            <a:custGeom>
              <a:avLst/>
              <a:gdLst>
                <a:gd name="T0" fmla="*/ 14 h 14"/>
                <a:gd name="T1" fmla="*/ 0 h 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444444"/>
              </a:solidFill>
              <a:prstDash val="solid"/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" name="Rectangle 9" descr="Jan '17"/>
            <p:cNvSpPr>
              <a:spLocks noChangeArrowheads="1"/>
            </p:cNvSpPr>
            <p:nvPr/>
          </p:nvSpPr>
          <p:spPr bwMode="auto">
            <a:xfrm>
              <a:off x="291" y="-16"/>
              <a:ext cx="37" cy="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28575" tIns="0" rIns="0" bIns="0" anchor="t" anchorCtr="0" upright="1">
              <a:noAutofit/>
            </a:bodyPr>
            <a:lstStyle/>
            <a:p>
              <a:pPr marL="0" marR="0"/>
              <a:r>
                <a:rPr lang="en-US" sz="800">
                  <a:solidFill>
                    <a:srgbClr val="444444"/>
                  </a:solidFill>
                  <a:effectLst/>
                  <a:latin typeface="Segoe UI" panose="020B0502040204020203" pitchFamily="34" charset="0"/>
                  <a:ea typeface="Times New Roman" panose="02020603050405020304" pitchFamily="18" charset="0"/>
                </a:rPr>
                <a:t>Jan '17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" name="Freeform 113"/>
            <p:cNvSpPr>
              <a:spLocks noChangeArrowheads="1"/>
            </p:cNvSpPr>
            <p:nvPr/>
          </p:nvSpPr>
          <p:spPr bwMode="auto">
            <a:xfrm>
              <a:off x="291" y="-14"/>
              <a:ext cx="0" cy="14"/>
            </a:xfrm>
            <a:custGeom>
              <a:avLst/>
              <a:gdLst>
                <a:gd name="T0" fmla="*/ 14 h 14"/>
                <a:gd name="T1" fmla="*/ 0 h 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444444"/>
              </a:solidFill>
              <a:prstDash val="solid"/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" name="Rectangle 11" descr="Feb '17"/>
            <p:cNvSpPr>
              <a:spLocks noChangeArrowheads="1"/>
            </p:cNvSpPr>
            <p:nvPr/>
          </p:nvSpPr>
          <p:spPr bwMode="auto">
            <a:xfrm>
              <a:off x="409" y="-16"/>
              <a:ext cx="39" cy="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28575" tIns="0" rIns="0" bIns="0" anchor="t" anchorCtr="0" upright="1">
              <a:noAutofit/>
            </a:bodyPr>
            <a:lstStyle/>
            <a:p>
              <a:pPr marL="0" marR="0"/>
              <a:r>
                <a:rPr lang="en-US" sz="800">
                  <a:solidFill>
                    <a:srgbClr val="444444"/>
                  </a:solidFill>
                  <a:effectLst/>
                  <a:latin typeface="Segoe UI" panose="020B0502040204020203" pitchFamily="34" charset="0"/>
                  <a:ea typeface="Times New Roman" panose="02020603050405020304" pitchFamily="18" charset="0"/>
                </a:rPr>
                <a:t>Feb '17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" name="Freeform 115"/>
            <p:cNvSpPr>
              <a:spLocks noChangeArrowheads="1"/>
            </p:cNvSpPr>
            <p:nvPr/>
          </p:nvSpPr>
          <p:spPr bwMode="auto">
            <a:xfrm>
              <a:off x="409" y="-14"/>
              <a:ext cx="0" cy="14"/>
            </a:xfrm>
            <a:custGeom>
              <a:avLst/>
              <a:gdLst>
                <a:gd name="T0" fmla="*/ 14 h 14"/>
                <a:gd name="T1" fmla="*/ 0 h 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444444"/>
              </a:solidFill>
              <a:prstDash val="solid"/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" name="Rectangle 13" descr="Mar '17"/>
            <p:cNvSpPr>
              <a:spLocks noChangeArrowheads="1"/>
            </p:cNvSpPr>
            <p:nvPr/>
          </p:nvSpPr>
          <p:spPr bwMode="auto">
            <a:xfrm>
              <a:off x="527" y="-16"/>
              <a:ext cx="42" cy="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28575" tIns="0" rIns="0" bIns="0" anchor="t" anchorCtr="0" upright="1">
              <a:noAutofit/>
            </a:bodyPr>
            <a:lstStyle/>
            <a:p>
              <a:pPr marL="0" marR="0"/>
              <a:r>
                <a:rPr lang="en-US" sz="800">
                  <a:solidFill>
                    <a:srgbClr val="444444"/>
                  </a:solidFill>
                  <a:effectLst/>
                  <a:latin typeface="Segoe UI" panose="020B0502040204020203" pitchFamily="34" charset="0"/>
                  <a:ea typeface="Times New Roman" panose="02020603050405020304" pitchFamily="18" charset="0"/>
                </a:rPr>
                <a:t>Mar '17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Freeform 117"/>
            <p:cNvSpPr>
              <a:spLocks noChangeArrowheads="1"/>
            </p:cNvSpPr>
            <p:nvPr/>
          </p:nvSpPr>
          <p:spPr bwMode="auto">
            <a:xfrm>
              <a:off x="527" y="-14"/>
              <a:ext cx="0" cy="14"/>
            </a:xfrm>
            <a:custGeom>
              <a:avLst/>
              <a:gdLst>
                <a:gd name="T0" fmla="*/ 14 h 14"/>
                <a:gd name="T1" fmla="*/ 0 h 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444444"/>
              </a:solidFill>
              <a:prstDash val="solid"/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6" name="Rectangle 15" descr="Apr '17"/>
            <p:cNvSpPr>
              <a:spLocks noChangeArrowheads="1"/>
            </p:cNvSpPr>
            <p:nvPr/>
          </p:nvSpPr>
          <p:spPr bwMode="auto">
            <a:xfrm>
              <a:off x="652" y="-16"/>
              <a:ext cx="39" cy="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28575" tIns="0" rIns="0" bIns="0" anchor="t" anchorCtr="0" upright="1">
              <a:noAutofit/>
            </a:bodyPr>
            <a:lstStyle/>
            <a:p>
              <a:pPr marL="0" marR="0"/>
              <a:r>
                <a:rPr lang="en-US" sz="800">
                  <a:solidFill>
                    <a:srgbClr val="444444"/>
                  </a:solidFill>
                  <a:effectLst/>
                  <a:latin typeface="Segoe UI" panose="020B0502040204020203" pitchFamily="34" charset="0"/>
                  <a:ea typeface="Times New Roman" panose="02020603050405020304" pitchFamily="18" charset="0"/>
                </a:rPr>
                <a:t>Apr '17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" name="Freeform 119"/>
            <p:cNvSpPr>
              <a:spLocks noChangeArrowheads="1"/>
            </p:cNvSpPr>
            <p:nvPr/>
          </p:nvSpPr>
          <p:spPr bwMode="auto">
            <a:xfrm>
              <a:off x="652" y="-14"/>
              <a:ext cx="0" cy="14"/>
            </a:xfrm>
            <a:custGeom>
              <a:avLst/>
              <a:gdLst>
                <a:gd name="T0" fmla="*/ 14 h 14"/>
                <a:gd name="T1" fmla="*/ 0 h 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444444"/>
              </a:solidFill>
              <a:prstDash val="solid"/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8" name="Rectangle 17" descr="Istraživanje i priprema&#10;Tue 11/1/16 - Tue 11/29/16"/>
            <p:cNvSpPr>
              <a:spLocks noChangeArrowheads="1"/>
            </p:cNvSpPr>
            <p:nvPr/>
          </p:nvSpPr>
          <p:spPr bwMode="auto">
            <a:xfrm>
              <a:off x="3" y="1"/>
              <a:ext cx="113" cy="32"/>
            </a:xfrm>
            <a:prstGeom prst="rect">
              <a:avLst/>
            </a:prstGeom>
            <a:solidFill>
              <a:srgbClr val="9CC3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5250" tIns="9525" rIns="9525" bIns="9525" anchor="t" anchorCtr="0" upright="1">
              <a:noAutofit/>
            </a:bodyPr>
            <a:lstStyle/>
            <a:p>
              <a:pPr marL="0" marR="0"/>
              <a:r>
                <a:rPr lang="en-US" sz="800" b="1">
                  <a:solidFill>
                    <a:srgbClr val="444444"/>
                  </a:solidFill>
                  <a:effectLst/>
                  <a:latin typeface="Segoe UI" panose="020B0502040204020203" pitchFamily="34" charset="0"/>
                  <a:ea typeface="Times New Roman" panose="02020603050405020304" pitchFamily="18" charset="0"/>
                </a:rPr>
                <a:t>Istraživanje i priprema</a:t>
              </a:r>
              <a:b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800">
                  <a:solidFill>
                    <a:srgbClr val="444444"/>
                  </a:solidFill>
                  <a:effectLst/>
                  <a:latin typeface="Segoe UI" panose="020B0502040204020203" pitchFamily="34" charset="0"/>
                  <a:ea typeface="Times New Roman" panose="02020603050405020304" pitchFamily="18" charset="0"/>
                </a:rPr>
                <a:t>Tue 11/1/16 - Tue 11/29/16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" name="Rectangle 18" descr="Kreiranje sajta&#10;Thu 12/1/16 - Sun 12/25/16"/>
            <p:cNvSpPr>
              <a:spLocks noChangeArrowheads="1"/>
            </p:cNvSpPr>
            <p:nvPr/>
          </p:nvSpPr>
          <p:spPr bwMode="auto">
            <a:xfrm>
              <a:off x="124" y="1"/>
              <a:ext cx="98" cy="3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5250" tIns="9525" rIns="9525" bIns="9525" anchor="t" anchorCtr="0" upright="1">
              <a:noAutofit/>
            </a:bodyPr>
            <a:lstStyle/>
            <a:p>
              <a:pPr marL="0" marR="0"/>
              <a:r>
                <a:rPr lang="en-US" sz="800" b="1" dirty="0" err="1">
                  <a:solidFill>
                    <a:srgbClr val="444444"/>
                  </a:solidFill>
                  <a:effectLst/>
                  <a:latin typeface="Segoe UI" panose="020B0502040204020203" pitchFamily="34" charset="0"/>
                  <a:ea typeface="Times New Roman" panose="02020603050405020304" pitchFamily="18" charset="0"/>
                </a:rPr>
                <a:t>Kreiranje</a:t>
              </a:r>
              <a:r>
                <a:rPr lang="en-US" sz="800" b="1" dirty="0">
                  <a:solidFill>
                    <a:srgbClr val="444444"/>
                  </a:solidFill>
                  <a:effectLst/>
                  <a:latin typeface="Segoe UI" panose="020B0502040204020203" pitchFamily="34" charset="0"/>
                  <a:ea typeface="Times New Roman" panose="02020603050405020304" pitchFamily="18" charset="0"/>
                </a:rPr>
                <a:t> </a:t>
              </a:r>
              <a:r>
                <a:rPr lang="en-US" sz="800" b="1" dirty="0" err="1">
                  <a:solidFill>
                    <a:srgbClr val="444444"/>
                  </a:solidFill>
                  <a:effectLst/>
                  <a:latin typeface="Segoe UI" panose="020B0502040204020203" pitchFamily="34" charset="0"/>
                  <a:ea typeface="Times New Roman" panose="02020603050405020304" pitchFamily="18" charset="0"/>
                </a:rPr>
                <a:t>sajta</a:t>
              </a:r>
              <a:b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800" dirty="0">
                  <a:solidFill>
                    <a:srgbClr val="444444"/>
                  </a:solidFill>
                  <a:effectLst/>
                  <a:latin typeface="Segoe UI" panose="020B0502040204020203" pitchFamily="34" charset="0"/>
                  <a:ea typeface="Times New Roman" panose="02020603050405020304" pitchFamily="18" charset="0"/>
                </a:rPr>
                <a:t>Thu 12/1/16 - Sun 12/25/16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" name="Rectangle 19" descr="Sadržaj sajta&#10;Mon 12/26/16 - Sun 2/5/17"/>
            <p:cNvSpPr>
              <a:spLocks noChangeArrowheads="1"/>
            </p:cNvSpPr>
            <p:nvPr/>
          </p:nvSpPr>
          <p:spPr bwMode="auto">
            <a:xfrm>
              <a:off x="225" y="1"/>
              <a:ext cx="166" cy="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5250" tIns="9525" rIns="9525" bIns="9525" anchor="t" anchorCtr="0" upright="1">
              <a:noAutofit/>
            </a:bodyPr>
            <a:lstStyle/>
            <a:p>
              <a:pPr marL="0" marR="0"/>
              <a:r>
                <a:rPr lang="en-US" sz="800" b="1">
                  <a:solidFill>
                    <a:srgbClr val="444444"/>
                  </a:solidFill>
                  <a:effectLst/>
                  <a:latin typeface="Segoe UI" panose="020B0502040204020203" pitchFamily="34" charset="0"/>
                  <a:ea typeface="Times New Roman" panose="02020603050405020304" pitchFamily="18" charset="0"/>
                </a:rPr>
                <a:t>Sadržaj sajta</a:t>
              </a:r>
              <a:b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800">
                  <a:solidFill>
                    <a:srgbClr val="444444"/>
                  </a:solidFill>
                  <a:effectLst/>
                  <a:latin typeface="Segoe UI" panose="020B0502040204020203" pitchFamily="34" charset="0"/>
                  <a:ea typeface="Times New Roman" panose="02020603050405020304" pitchFamily="18" charset="0"/>
                </a:rPr>
                <a:t>Mon 12/26/16 - Sun 2/5/17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" name="Rectangle 20" descr="Kreiranje digitalnog proizvoda&#10;Mon 3/6/17 - Mon 5/1/17"/>
            <p:cNvSpPr>
              <a:spLocks noChangeArrowheads="1"/>
            </p:cNvSpPr>
            <p:nvPr/>
          </p:nvSpPr>
          <p:spPr bwMode="auto">
            <a:xfrm>
              <a:off x="508" y="1"/>
              <a:ext cx="227" cy="32"/>
            </a:xfrm>
            <a:prstGeom prst="rect">
              <a:avLst/>
            </a:prstGeom>
            <a:solidFill>
              <a:srgbClr val="AF4D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5250" tIns="9525" rIns="9525" bIns="9525" anchor="t" anchorCtr="0" upright="1">
              <a:noAutofit/>
            </a:bodyPr>
            <a:lstStyle/>
            <a:p>
              <a:pPr marL="0" marR="0"/>
              <a:r>
                <a:rPr lang="en-US" sz="800" b="1">
                  <a:solidFill>
                    <a:srgbClr val="444444"/>
                  </a:solidFill>
                  <a:effectLst/>
                  <a:latin typeface="Segoe UI" panose="020B0502040204020203" pitchFamily="34" charset="0"/>
                  <a:ea typeface="Times New Roman" panose="02020603050405020304" pitchFamily="18" charset="0"/>
                </a:rPr>
                <a:t>Kreiranje digitalnog proizvoda</a:t>
              </a:r>
              <a:b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800">
                  <a:solidFill>
                    <a:srgbClr val="444444"/>
                  </a:solidFill>
                  <a:effectLst/>
                  <a:latin typeface="Segoe UI" panose="020B0502040204020203" pitchFamily="34" charset="0"/>
                  <a:ea typeface="Times New Roman" panose="02020603050405020304" pitchFamily="18" charset="0"/>
                </a:rPr>
                <a:t>Mon 3/6/17 - Mon 5/1/17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2" name="AutoShape 124"/>
            <p:cNvSpPr>
              <a:spLocks noChangeArrowheads="1"/>
            </p:cNvSpPr>
            <p:nvPr/>
          </p:nvSpPr>
          <p:spPr bwMode="auto">
            <a:xfrm>
              <a:off x="-78" y="-58"/>
              <a:ext cx="881" cy="148"/>
            </a:xfrm>
            <a:custGeom>
              <a:avLst/>
              <a:gdLst>
                <a:gd name="T0" fmla="+- 0 458 -78"/>
                <a:gd name="T1" fmla="*/ T0 w 881"/>
                <a:gd name="T2" fmla="+- 0 0 -58"/>
                <a:gd name="T3" fmla="*/ 0 h 148"/>
                <a:gd name="T4" fmla="+- 0 458 -78"/>
                <a:gd name="T5" fmla="*/ T4 w 881"/>
                <a:gd name="T6" fmla="+- 0 -16 -58"/>
                <a:gd name="T7" fmla="*/ -16 h 148"/>
                <a:gd name="T8" fmla="+- 0 458 -78"/>
                <a:gd name="T9" fmla="*/ T8 w 881"/>
                <a:gd name="T10" fmla="+- 0 -17 -58"/>
                <a:gd name="T11" fmla="*/ -17 h 148"/>
                <a:gd name="T12" fmla="+- 0 462 -78"/>
                <a:gd name="T13" fmla="*/ T12 w 881"/>
                <a:gd name="T14" fmla="+- 0 -20 -58"/>
                <a:gd name="T15" fmla="*/ -20 h 148"/>
                <a:gd name="T16" fmla="+- 0 492 -78"/>
                <a:gd name="T17" fmla="*/ T16 w 881"/>
                <a:gd name="T18" fmla="+- 0 -20 -58"/>
                <a:gd name="T19" fmla="*/ -20 h 148"/>
                <a:gd name="T20" fmla="+- 0 492 -78"/>
                <a:gd name="T21" fmla="*/ T20 w 881"/>
                <a:gd name="T22" fmla="+- 0 -20 -58"/>
                <a:gd name="T23" fmla="*/ -20 h 148"/>
                <a:gd name="T24" fmla="+- 0 496 -78"/>
                <a:gd name="T25" fmla="*/ T24 w 881"/>
                <a:gd name="T26" fmla="+- 0 -16 -58"/>
                <a:gd name="T27" fmla="*/ -16 h 148"/>
                <a:gd name="T28" fmla="+- 0 496 -78"/>
                <a:gd name="T29" fmla="*/ T28 w 881"/>
                <a:gd name="T30" fmla="+- 0 0 -58"/>
                <a:gd name="T31" fmla="*/ 0 h 1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</a:cxnLst>
              <a:rect l="0" t="0" r="r" b="b"/>
              <a:pathLst>
                <a:path w="881" h="148">
                  <a:moveTo>
                    <a:pt x="536" y="58"/>
                  </a:moveTo>
                  <a:lnTo>
                    <a:pt x="536" y="42"/>
                  </a:lnTo>
                  <a:moveTo>
                    <a:pt x="536" y="41"/>
                  </a:moveTo>
                  <a:cubicBezTo>
                    <a:pt x="536" y="39"/>
                    <a:pt x="537" y="38"/>
                    <a:pt x="540" y="38"/>
                  </a:cubicBezTo>
                  <a:lnTo>
                    <a:pt x="570" y="38"/>
                  </a:lnTo>
                  <a:moveTo>
                    <a:pt x="570" y="38"/>
                  </a:moveTo>
                  <a:cubicBezTo>
                    <a:pt x="572" y="38"/>
                    <a:pt x="574" y="39"/>
                    <a:pt x="574" y="42"/>
                  </a:cubicBezTo>
                  <a:lnTo>
                    <a:pt x="574" y="58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444444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3" name="Freeform 125"/>
            <p:cNvSpPr>
              <a:spLocks noChangeArrowheads="1"/>
            </p:cNvSpPr>
            <p:nvPr/>
          </p:nvSpPr>
          <p:spPr bwMode="auto">
            <a:xfrm>
              <a:off x="477" y="-25"/>
              <a:ext cx="0" cy="5"/>
            </a:xfrm>
            <a:custGeom>
              <a:avLst/>
              <a:gdLst>
                <a:gd name="T0" fmla="*/ 5 h 5"/>
                <a:gd name="T1" fmla="*/ 0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444444"/>
              </a:solidFill>
              <a:prstDash val="solid"/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4" name="Rectangle 23" descr="Komunikacija sa posetiocima&#10;Wed 2/22/17 - Fri 3/3/17"/>
            <p:cNvSpPr>
              <a:spLocks noChangeArrowheads="1"/>
            </p:cNvSpPr>
            <p:nvPr/>
          </p:nvSpPr>
          <p:spPr bwMode="auto">
            <a:xfrm>
              <a:off x="401" y="-57"/>
              <a:ext cx="153" cy="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/>
              <a:r>
                <a:rPr lang="en-US" sz="800" b="1">
                  <a:solidFill>
                    <a:srgbClr val="444444"/>
                  </a:solidFill>
                  <a:effectLst/>
                  <a:latin typeface="Segoe UI" panose="020B0502040204020203" pitchFamily="34" charset="0"/>
                  <a:ea typeface="Times New Roman" panose="02020603050405020304" pitchFamily="18" charset="0"/>
                </a:rPr>
                <a:t>Komunikacija sa posetiocima</a:t>
              </a:r>
              <a:b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800">
                  <a:solidFill>
                    <a:srgbClr val="444444"/>
                  </a:solidFill>
                  <a:effectLst/>
                  <a:latin typeface="Segoe UI" panose="020B0502040204020203" pitchFamily="34" charset="0"/>
                  <a:ea typeface="Times New Roman" panose="02020603050405020304" pitchFamily="18" charset="0"/>
                </a:rPr>
                <a:t>Wed 2/22/17 - Fri 3/3/17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5" name="AutoShape 127"/>
            <p:cNvSpPr>
              <a:spLocks noChangeArrowheads="1"/>
            </p:cNvSpPr>
            <p:nvPr/>
          </p:nvSpPr>
          <p:spPr bwMode="auto">
            <a:xfrm>
              <a:off x="-78" y="-58"/>
              <a:ext cx="881" cy="148"/>
            </a:xfrm>
            <a:custGeom>
              <a:avLst/>
              <a:gdLst>
                <a:gd name="T0" fmla="+- 0 394 -78"/>
                <a:gd name="T1" fmla="*/ T0 w 881"/>
                <a:gd name="T2" fmla="+- 0 33 -58"/>
                <a:gd name="T3" fmla="*/ 33 h 148"/>
                <a:gd name="T4" fmla="+- 0 394 -78"/>
                <a:gd name="T5" fmla="*/ T4 w 881"/>
                <a:gd name="T6" fmla="+- 0 48 -58"/>
                <a:gd name="T7" fmla="*/ 48 h 148"/>
                <a:gd name="T8" fmla="+- 0 394 -78"/>
                <a:gd name="T9" fmla="*/ T8 w 881"/>
                <a:gd name="T10" fmla="+- 0 47 -58"/>
                <a:gd name="T11" fmla="*/ 47 h 148"/>
                <a:gd name="T12" fmla="+- 0 397 -78"/>
                <a:gd name="T13" fmla="*/ T12 w 881"/>
                <a:gd name="T14" fmla="+- 0 51 -58"/>
                <a:gd name="T15" fmla="*/ 51 h 148"/>
                <a:gd name="T16" fmla="+- 0 452 -78"/>
                <a:gd name="T17" fmla="*/ T16 w 881"/>
                <a:gd name="T18" fmla="+- 0 52 -58"/>
                <a:gd name="T19" fmla="*/ 52 h 148"/>
                <a:gd name="T20" fmla="+- 0 452 -78"/>
                <a:gd name="T21" fmla="*/ T20 w 881"/>
                <a:gd name="T22" fmla="+- 0 51 -58"/>
                <a:gd name="T23" fmla="*/ 51 h 148"/>
                <a:gd name="T24" fmla="+- 0 456 -78"/>
                <a:gd name="T25" fmla="*/ T24 w 881"/>
                <a:gd name="T26" fmla="+- 0 48 -58"/>
                <a:gd name="T27" fmla="*/ 48 h 148"/>
                <a:gd name="T28" fmla="+- 0 456 -78"/>
                <a:gd name="T29" fmla="*/ T28 w 881"/>
                <a:gd name="T30" fmla="+- 0 33 -58"/>
                <a:gd name="T31" fmla="*/ 33 h 1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</a:cxnLst>
              <a:rect l="0" t="0" r="r" b="b"/>
              <a:pathLst>
                <a:path w="881" h="148">
                  <a:moveTo>
                    <a:pt x="472" y="91"/>
                  </a:moveTo>
                  <a:lnTo>
                    <a:pt x="472" y="106"/>
                  </a:lnTo>
                  <a:moveTo>
                    <a:pt x="472" y="105"/>
                  </a:moveTo>
                  <a:cubicBezTo>
                    <a:pt x="472" y="108"/>
                    <a:pt x="473" y="109"/>
                    <a:pt x="475" y="109"/>
                  </a:cubicBezTo>
                  <a:lnTo>
                    <a:pt x="530" y="110"/>
                  </a:lnTo>
                  <a:moveTo>
                    <a:pt x="530" y="109"/>
                  </a:moveTo>
                  <a:cubicBezTo>
                    <a:pt x="532" y="109"/>
                    <a:pt x="534" y="108"/>
                    <a:pt x="534" y="106"/>
                  </a:cubicBezTo>
                  <a:lnTo>
                    <a:pt x="534" y="91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444444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6" name="Freeform 128"/>
            <p:cNvSpPr>
              <a:spLocks noChangeArrowheads="1"/>
            </p:cNvSpPr>
            <p:nvPr/>
          </p:nvSpPr>
          <p:spPr bwMode="auto">
            <a:xfrm>
              <a:off x="425" y="52"/>
              <a:ext cx="5" cy="5"/>
            </a:xfrm>
            <a:custGeom>
              <a:avLst/>
              <a:gdLst>
                <a:gd name="T0" fmla="*/ 0 w 5"/>
                <a:gd name="T1" fmla="*/ 0 h 5"/>
                <a:gd name="T2" fmla="*/ 5 w 5"/>
                <a:gd name="T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5" y="5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444444"/>
              </a:solidFill>
              <a:prstDash val="solid"/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7" name="Rectangle 26" descr="Društvene mreže&#10;Mon 2/6/17 - Tue 2/21/17"/>
            <p:cNvSpPr>
              <a:spLocks noChangeArrowheads="1"/>
            </p:cNvSpPr>
            <p:nvPr/>
          </p:nvSpPr>
          <p:spPr bwMode="auto">
            <a:xfrm>
              <a:off x="365" y="57"/>
              <a:ext cx="131" cy="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/>
              <a:r>
                <a:rPr lang="en-US" sz="800" b="1">
                  <a:solidFill>
                    <a:srgbClr val="444444"/>
                  </a:solidFill>
                  <a:effectLst/>
                  <a:latin typeface="Segoe UI" panose="020B0502040204020203" pitchFamily="34" charset="0"/>
                  <a:ea typeface="Times New Roman" panose="02020603050405020304" pitchFamily="18" charset="0"/>
                </a:rPr>
                <a:t>Društvene mreže</a:t>
              </a:r>
              <a:b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800">
                  <a:solidFill>
                    <a:srgbClr val="444444"/>
                  </a:solidFill>
                  <a:effectLst/>
                  <a:latin typeface="Segoe UI" panose="020B0502040204020203" pitchFamily="34" charset="0"/>
                  <a:ea typeface="Times New Roman" panose="02020603050405020304" pitchFamily="18" charset="0"/>
                </a:rPr>
                <a:t>Mon 2/6/17 - Tue 2/21/17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8" name="AutoShape 130" descr="Today"/>
            <p:cNvSpPr>
              <a:spLocks noChangeArrowheads="1"/>
            </p:cNvSpPr>
            <p:nvPr/>
          </p:nvSpPr>
          <p:spPr bwMode="auto">
            <a:xfrm>
              <a:off x="163" y="-39"/>
              <a:ext cx="50" cy="16"/>
            </a:xfrm>
            <a:prstGeom prst="roundRect">
              <a:avLst>
                <a:gd name="adj" fmla="val 10000"/>
              </a:avLst>
            </a:prstGeom>
            <a:solidFill>
              <a:srgbClr val="317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/>
              <a:r>
                <a:rPr lang="en-US" sz="800" b="1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Times New Roman" panose="02020603050405020304" pitchFamily="18" charset="0"/>
                </a:rPr>
                <a:t>Today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9" name="Freeform 131"/>
            <p:cNvSpPr>
              <a:spLocks noChangeArrowheads="1"/>
            </p:cNvSpPr>
            <p:nvPr/>
          </p:nvSpPr>
          <p:spPr bwMode="auto">
            <a:xfrm>
              <a:off x="188" y="-23"/>
              <a:ext cx="0" cy="57"/>
            </a:xfrm>
            <a:custGeom>
              <a:avLst/>
              <a:gdLst>
                <a:gd name="T0" fmla="*/ 0 h 57"/>
                <a:gd name="T1" fmla="*/ 57 h 5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7">
                  <a:moveTo>
                    <a:pt x="0" y="0"/>
                  </a:moveTo>
                  <a:lnTo>
                    <a:pt x="0" y="57"/>
                  </a:lnTo>
                </a:path>
              </a:pathLst>
            </a:custGeom>
            <a:solidFill>
              <a:srgbClr val="FFFFFF"/>
            </a:solidFill>
            <a:ln w="3">
              <a:solidFill>
                <a:srgbClr val="31752F"/>
              </a:solidFill>
              <a:prstDash val="solid"/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5391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5400" b="1" dirty="0"/>
              <a:t>Troškovi projekta</a:t>
            </a:r>
            <a:endParaRPr lang="en-US" sz="5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173" y="1690688"/>
            <a:ext cx="7792168" cy="478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551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5400" b="1" dirty="0"/>
              <a:t>Angažovani resursi</a:t>
            </a:r>
            <a:endParaRPr lang="en-US" sz="5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7464" y="1690688"/>
            <a:ext cx="8197071" cy="492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19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514" y="220481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r-Latn-RS" sz="8000" b="1" dirty="0"/>
              <a:t>HVALA NA PAŽNJI!</a:t>
            </a:r>
            <a:endParaRPr lang="en-US" sz="8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6886" y="4547054"/>
            <a:ext cx="7728857" cy="16795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60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422</Words>
  <Application>Microsoft Office PowerPoint</Application>
  <PresentationFormat>Widescreen</PresentationFormat>
  <Paragraphs>73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Times New Roman</vt:lpstr>
      <vt:lpstr>Office Theme</vt:lpstr>
      <vt:lpstr>Microsoft Visio Drawing</vt:lpstr>
      <vt:lpstr>OSNIVANJE FITNESS BRENDA NA INTERNETU</vt:lpstr>
      <vt:lpstr>Opis i ciljevi projekta</vt:lpstr>
      <vt:lpstr>Faze projekta</vt:lpstr>
      <vt:lpstr>Struktura rada - WBS</vt:lpstr>
      <vt:lpstr>PowerPoint Presentation</vt:lpstr>
      <vt:lpstr>Timeline projekta</vt:lpstr>
      <vt:lpstr>Troškovi projekta</vt:lpstr>
      <vt:lpstr>Angažovani resursi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12</cp:revision>
  <dcterms:created xsi:type="dcterms:W3CDTF">2016-12-17T13:55:40Z</dcterms:created>
  <dcterms:modified xsi:type="dcterms:W3CDTF">2016-12-17T16:39:36Z</dcterms:modified>
</cp:coreProperties>
</file>