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58" r:id="rId5"/>
    <p:sldId id="264" r:id="rId6"/>
    <p:sldId id="259" r:id="rId7"/>
    <p:sldId id="260" r:id="rId8"/>
    <p:sldId id="261"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59" autoAdjust="0"/>
    <p:restoredTop sz="94249" autoAdjust="0"/>
  </p:normalViewPr>
  <p:slideViewPr>
    <p:cSldViewPr>
      <p:cViewPr varScale="1">
        <p:scale>
          <a:sx n="65" d="100"/>
          <a:sy n="65" d="100"/>
        </p:scale>
        <p:origin x="4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A5AC9-C970-4F9E-827D-CB7730A3B712}" type="datetimeFigureOut">
              <a:rPr lang="fr-FR" smtClean="0"/>
              <a:t>04/02/2018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8169E-1635-4090-BBB5-B45BCD5A15B5}" type="slidenum">
              <a:rPr lang="fr-FR" smtClean="0"/>
              <a:t>‹N°›</a:t>
            </a:fld>
            <a:endParaRPr lang="fr-FR"/>
          </a:p>
        </p:txBody>
      </p:sp>
    </p:spTree>
    <p:extLst>
      <p:ext uri="{BB962C8B-B14F-4D97-AF65-F5344CB8AC3E}">
        <p14:creationId xmlns:p14="http://schemas.microsoft.com/office/powerpoint/2010/main" val="315117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D68169E-1635-4090-BBB5-B45BCD5A15B5}" type="slidenum">
              <a:rPr lang="fr-FR" smtClean="0"/>
              <a:t>3</a:t>
            </a:fld>
            <a:endParaRPr lang="fr-FR"/>
          </a:p>
        </p:txBody>
      </p:sp>
    </p:spTree>
    <p:extLst>
      <p:ext uri="{BB962C8B-B14F-4D97-AF65-F5344CB8AC3E}">
        <p14:creationId xmlns:p14="http://schemas.microsoft.com/office/powerpoint/2010/main" val="359049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379643" y="868975"/>
            <a:ext cx="8751065" cy="2387600"/>
          </a:xfrm>
        </p:spPr>
        <p:txBody>
          <a:bodyPr anchor="b"/>
          <a:lstStyle>
            <a:lvl1pPr algn="ctr">
              <a:defRPr sz="6000"/>
            </a:lvl1pPr>
          </a:lstStyle>
          <a:p>
            <a:r>
              <a:rPr lang="fr-FR"/>
              <a:t>Cliquez pour modifier le style du titre</a:t>
            </a:r>
            <a:endParaRPr lang="en-US" dirty="0"/>
          </a:p>
        </p:txBody>
      </p:sp>
      <p:sp>
        <p:nvSpPr>
          <p:cNvPr id="3" name="Subtitle 2"/>
          <p:cNvSpPr>
            <a:spLocks noGrp="1"/>
          </p:cNvSpPr>
          <p:nvPr>
            <p:ph type="subTitle" idx="1"/>
          </p:nvPr>
        </p:nvSpPr>
        <p:spPr>
          <a:xfrm>
            <a:off x="2379643" y="3436785"/>
            <a:ext cx="875106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Tree>
    <p:extLst>
      <p:ext uri="{BB962C8B-B14F-4D97-AF65-F5344CB8AC3E}">
        <p14:creationId xmlns:p14="http://schemas.microsoft.com/office/powerpoint/2010/main" val="2508103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55914" y="727242"/>
            <a:ext cx="9155017"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555914" y="2519687"/>
            <a:ext cx="9155017" cy="2790442"/>
          </a:xfrm>
          <a:prstGeom prst="rect">
            <a:avLst/>
          </a:prstGeom>
        </p:spPr>
        <p:txBody>
          <a:bodyPr vert="horz" lIns="91440" tIns="45720" rIns="91440" bIns="45720" rtlCol="0">
            <a:noAutofit/>
          </a:bodyPr>
          <a:lstStyle/>
          <a:p>
            <a:pPr lvl="0"/>
            <a:r>
              <a:rPr lang="en-US" dirty="0"/>
              <a:t>Click to edit Master text styles</a:t>
            </a:r>
          </a:p>
          <a:p>
            <a:pPr lvl="1"/>
            <a:r>
              <a:rPr lang="en-US" dirty="0" err="1"/>
              <a:t>rd</a:t>
            </a:r>
            <a:r>
              <a:rPr lang="en-US" dirty="0"/>
              <a:t> level</a:t>
            </a:r>
          </a:p>
          <a:p>
            <a:pPr lvl="3"/>
            <a:r>
              <a:rPr lang="en-US" dirty="0"/>
              <a:t>Fourth level</a:t>
            </a:r>
          </a:p>
          <a:p>
            <a:pPr lvl="4"/>
            <a:r>
              <a:rPr lang="en-US" dirty="0"/>
              <a:t>Fifth level</a:t>
            </a:r>
          </a:p>
        </p:txBody>
      </p:sp>
      <p:sp>
        <p:nvSpPr>
          <p:cNvPr id="7" name="Rectangle 6"/>
          <p:cNvSpPr/>
          <p:nvPr/>
        </p:nvSpPr>
        <p:spPr>
          <a:xfrm>
            <a:off x="0" y="6312665"/>
            <a:ext cx="12192000" cy="545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997737"/>
            <a:ext cx="12192000" cy="179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stretch>
            <a:fillRect/>
          </a:stretch>
        </p:blipFill>
        <p:spPr>
          <a:xfrm>
            <a:off x="1051423" y="2373188"/>
            <a:ext cx="1096378" cy="3624549"/>
          </a:xfrm>
          <a:prstGeom prst="rect">
            <a:avLst/>
          </a:prstGeom>
        </p:spPr>
      </p:pic>
      <p:pic>
        <p:nvPicPr>
          <p:cNvPr id="12" name="Picture 11"/>
          <p:cNvPicPr>
            <a:picLocks noChangeAspect="1"/>
          </p:cNvPicPr>
          <p:nvPr/>
        </p:nvPicPr>
        <p:blipFill>
          <a:blip r:embed="rId3" cstate="print"/>
          <a:stretch>
            <a:fillRect/>
          </a:stretch>
        </p:blipFill>
        <p:spPr>
          <a:xfrm>
            <a:off x="0" y="2373188"/>
            <a:ext cx="1096378" cy="3624549"/>
          </a:xfrm>
          <a:prstGeom prst="rect">
            <a:avLst/>
          </a:prstGeom>
        </p:spPr>
      </p:pic>
      <p:pic>
        <p:nvPicPr>
          <p:cNvPr id="13" name="Picture 12"/>
          <p:cNvPicPr>
            <a:picLocks noChangeAspect="1"/>
          </p:cNvPicPr>
          <p:nvPr/>
        </p:nvPicPr>
        <p:blipFill>
          <a:blip r:embed="rId4" cstate="print"/>
          <a:stretch>
            <a:fillRect/>
          </a:stretch>
        </p:blipFill>
        <p:spPr>
          <a:xfrm>
            <a:off x="44955" y="331309"/>
            <a:ext cx="2102846" cy="1906177"/>
          </a:xfrm>
          <a:prstGeom prst="rect">
            <a:avLst/>
          </a:prstGeom>
        </p:spPr>
      </p:pic>
    </p:spTree>
    <p:extLst>
      <p:ext uri="{BB962C8B-B14F-4D97-AF65-F5344CB8AC3E}">
        <p14:creationId xmlns:p14="http://schemas.microsoft.com/office/powerpoint/2010/main" val="31273925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a:t>Robot Racer</a:t>
            </a:r>
          </a:p>
        </p:txBody>
      </p:sp>
      <p:sp>
        <p:nvSpPr>
          <p:cNvPr id="4" name="Title 1"/>
          <p:cNvSpPr>
            <a:spLocks noGrp="1"/>
          </p:cNvSpPr>
          <p:nvPr>
            <p:ph type="ctrTitle"/>
          </p:nvPr>
        </p:nvSpPr>
        <p:spPr/>
        <p:txBody>
          <a:bodyPr/>
          <a:lstStyle/>
          <a:p>
            <a:r>
              <a:rPr lang="fr-FR" dirty="0"/>
              <a:t>Cahier De Charge </a:t>
            </a:r>
            <a:endParaRPr lang="en-US"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6"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406243" y="556825"/>
            <a:ext cx="8751065" cy="1107607"/>
          </a:xfrm>
        </p:spPr>
        <p:txBody>
          <a:bodyPr/>
          <a:lstStyle/>
          <a:p>
            <a:pPr marL="1143000" indent="-1143000">
              <a:buFont typeface="+mj-lt"/>
              <a:buAutoNum type="romanUcPeriod" startAt="5"/>
            </a:pPr>
            <a:r>
              <a:rPr lang="en-US" dirty="0"/>
              <a:t>Condition d’admission</a:t>
            </a:r>
          </a:p>
        </p:txBody>
      </p:sp>
      <p:sp>
        <p:nvSpPr>
          <p:cNvPr id="5" name="Subtitle 2"/>
          <p:cNvSpPr>
            <a:spLocks noGrp="1"/>
          </p:cNvSpPr>
          <p:nvPr>
            <p:ph type="subTitle" idx="1"/>
          </p:nvPr>
        </p:nvSpPr>
        <p:spPr>
          <a:xfrm>
            <a:off x="2431966" y="1864811"/>
            <a:ext cx="8725342" cy="4082472"/>
          </a:xfrm>
        </p:spPr>
        <p:txBody>
          <a:bodyPr numCol="1"/>
          <a:lstStyle/>
          <a:p>
            <a:pPr algn="l"/>
            <a:r>
              <a:rPr lang="fr-FR" sz="3200" b="1" dirty="0"/>
              <a:t>Caractéristiques de robot:</a:t>
            </a:r>
          </a:p>
          <a:p>
            <a:pPr marL="457200" indent="-457200" algn="l">
              <a:buFont typeface="Arial" panose="020B0604020202020204" pitchFamily="34" charset="0"/>
              <a:buChar char="•"/>
            </a:pPr>
            <a:r>
              <a:rPr lang="fr-FR" sz="2800" dirty="0"/>
              <a:t> Le robot doit être téléguidé et non filoguidé</a:t>
            </a:r>
          </a:p>
          <a:p>
            <a:pPr marL="457200" indent="-457200" algn="l">
              <a:buFont typeface="Arial" panose="020B0604020202020204" pitchFamily="34" charset="0"/>
              <a:buChar char="•"/>
            </a:pPr>
            <a:r>
              <a:rPr lang="fr-FR" sz="2800" dirty="0"/>
              <a:t> La protection du robot contre les chocs et l'utilisation des amortisseur est fortement conseillée</a:t>
            </a:r>
          </a:p>
          <a:p>
            <a:pPr marL="457200" indent="-457200" algn="l">
              <a:buFont typeface="Arial" panose="020B0604020202020204" pitchFamily="34" charset="0"/>
              <a:buChar char="•"/>
            </a:pPr>
            <a:r>
              <a:rPr lang="fr-FR" sz="2800" dirty="0"/>
              <a:t> La protection contre toutes les phénomènes naturels</a:t>
            </a:r>
          </a:p>
          <a:p>
            <a:pPr marL="457200" indent="-457200" algn="l">
              <a:buFont typeface="Arial" panose="020B0604020202020204" pitchFamily="34" charset="0"/>
              <a:buChar char="•"/>
            </a:pPr>
            <a:r>
              <a:rPr lang="fr-FR" sz="2800" dirty="0"/>
              <a:t> Bien choisir les pneus du robot</a:t>
            </a:r>
          </a:p>
          <a:p>
            <a:pPr marL="457200" indent="-457200" algn="l">
              <a:buFont typeface="Arial" panose="020B0604020202020204" pitchFamily="34" charset="0"/>
              <a:buChar char="•"/>
            </a:pPr>
            <a:r>
              <a:rPr lang="fr-FR" sz="2800" dirty="0"/>
              <a:t> Il est conseillé d'utiliser des batteries rechargeable</a:t>
            </a:r>
          </a:p>
          <a:p>
            <a:pPr marL="457200" indent="-457200" algn="l">
              <a:buFont typeface="Arial" panose="020B0604020202020204" pitchFamily="34" charset="0"/>
              <a:buChar char="•"/>
            </a:pPr>
            <a:r>
              <a:rPr lang="fr-FR" sz="2800" dirty="0"/>
              <a:t> Dimension max : Longueur 30 cm x Largeur 30 cm x Hauteur 30 cm</a:t>
            </a:r>
          </a:p>
          <a:p>
            <a:pPr algn="l">
              <a:buFont typeface="Arial" pitchFamily="34" charset="0"/>
              <a:buChar char="•"/>
            </a:pPr>
            <a:endParaRPr lang="fr-FR" sz="2800" dirty="0"/>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7"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379642" y="623477"/>
            <a:ext cx="8751065" cy="1107607"/>
          </a:xfrm>
        </p:spPr>
        <p:txBody>
          <a:bodyPr/>
          <a:lstStyle/>
          <a:p>
            <a:pPr marL="1143000" indent="-1143000">
              <a:buFont typeface="+mj-lt"/>
              <a:buAutoNum type="romanUcPeriod" startAt="6"/>
            </a:pPr>
            <a:r>
              <a:rPr lang="en-US" dirty="0"/>
              <a:t>évaluation</a:t>
            </a:r>
          </a:p>
        </p:txBody>
      </p:sp>
      <p:sp>
        <p:nvSpPr>
          <p:cNvPr id="7" name="Subtitle 2"/>
          <p:cNvSpPr>
            <a:spLocks noGrp="1"/>
          </p:cNvSpPr>
          <p:nvPr>
            <p:ph type="subTitle" idx="1"/>
          </p:nvPr>
        </p:nvSpPr>
        <p:spPr>
          <a:xfrm>
            <a:off x="2644548" y="1968768"/>
            <a:ext cx="8221254" cy="5564688"/>
          </a:xfrm>
        </p:spPr>
        <p:txBody>
          <a:bodyPr/>
          <a:lstStyle/>
          <a:p>
            <a:pPr algn="l"/>
            <a:r>
              <a:rPr lang="fr-FR" sz="2800" b="1" dirty="0"/>
              <a:t>Phase éliminatoire :</a:t>
            </a:r>
          </a:p>
          <a:p>
            <a:pPr algn="l"/>
            <a:r>
              <a:rPr lang="fr-FR" sz="2800" dirty="0"/>
              <a:t>Une course entre 2 robots.</a:t>
            </a:r>
          </a:p>
          <a:p>
            <a:pPr algn="l"/>
            <a:r>
              <a:rPr lang="fr-FR" sz="2800" dirty="0"/>
              <a:t>Des points seront validés au cours de la partie.</a:t>
            </a:r>
          </a:p>
          <a:p>
            <a:pPr algn="l"/>
            <a:r>
              <a:rPr lang="fr-FR" sz="2800" dirty="0">
                <a:sym typeface="Wingdings" panose="05000000000000000000" pitchFamily="2" charset="2"/>
              </a:rPr>
              <a:t></a:t>
            </a:r>
            <a:r>
              <a:rPr lang="fr-FR" sz="2800" dirty="0"/>
              <a:t>Les 3 premiers robots seront qualifiés pour la phase finale.</a:t>
            </a:r>
          </a:p>
          <a:p>
            <a:pPr algn="l"/>
            <a:r>
              <a:rPr lang="fr-FR" sz="2800" b="1" dirty="0"/>
              <a:t>Phase finale :</a:t>
            </a:r>
          </a:p>
          <a:p>
            <a:pPr algn="l"/>
            <a:r>
              <a:rPr lang="fr-FR" sz="2800" dirty="0"/>
              <a:t>Une course contre la montre.</a:t>
            </a:r>
          </a:p>
          <a:p>
            <a:pPr algn="l"/>
            <a:r>
              <a:rPr lang="fr-FR" sz="2800" dirty="0"/>
              <a:t>Des points seront validés au cours de la partie.</a:t>
            </a:r>
          </a:p>
          <a:p>
            <a:pPr algn="l"/>
            <a:r>
              <a:rPr lang="fr-FR" sz="2800" dirty="0">
                <a:sym typeface="Wingdings" panose="05000000000000000000" pitchFamily="2" charset="2"/>
              </a:rPr>
              <a:t>le classement des robots seront validés par les jurys.</a:t>
            </a:r>
            <a:endParaRPr lang="fr-FR" sz="2800" dirty="0"/>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9"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104F33-1776-47A4-AE90-0306186CDBE0}"/>
              </a:ext>
            </a:extLst>
          </p:cNvPr>
          <p:cNvSpPr>
            <a:spLocks noGrp="1"/>
          </p:cNvSpPr>
          <p:nvPr>
            <p:ph type="ctrTitle"/>
          </p:nvPr>
        </p:nvSpPr>
        <p:spPr>
          <a:xfrm>
            <a:off x="2361206" y="764704"/>
            <a:ext cx="8751065" cy="864096"/>
          </a:xfrm>
        </p:spPr>
        <p:txBody>
          <a:bodyPr>
            <a:noAutofit/>
          </a:bodyPr>
          <a:lstStyle/>
          <a:p>
            <a:r>
              <a:rPr lang="fr-FR" sz="6600" dirty="0"/>
              <a:t>Sommaire</a:t>
            </a:r>
          </a:p>
        </p:txBody>
      </p:sp>
      <p:sp>
        <p:nvSpPr>
          <p:cNvPr id="3" name="Sous-titre 2">
            <a:extLst>
              <a:ext uri="{FF2B5EF4-FFF2-40B4-BE49-F238E27FC236}">
                <a16:creationId xmlns:a16="http://schemas.microsoft.com/office/drawing/2014/main" id="{016F36A4-F460-4C8D-B7BB-039B66A967BF}"/>
              </a:ext>
            </a:extLst>
          </p:cNvPr>
          <p:cNvSpPr>
            <a:spLocks noGrp="1"/>
          </p:cNvSpPr>
          <p:nvPr>
            <p:ph type="subTitle" idx="1"/>
          </p:nvPr>
        </p:nvSpPr>
        <p:spPr>
          <a:xfrm>
            <a:off x="2361206" y="1681554"/>
            <a:ext cx="8751066" cy="4555758"/>
          </a:xfrm>
        </p:spPr>
        <p:txBody>
          <a:bodyPr numCol="2"/>
          <a:lstStyle/>
          <a:p>
            <a:pPr algn="l"/>
            <a:r>
              <a:rPr lang="fr-FR" dirty="0"/>
              <a:t>I- Présentation de la compétition </a:t>
            </a:r>
          </a:p>
          <a:p>
            <a:pPr marL="800100" lvl="1" indent="-342900" algn="l">
              <a:buFont typeface="Arial" panose="020B0604020202020204" pitchFamily="34" charset="0"/>
              <a:buChar char="•"/>
            </a:pPr>
            <a:r>
              <a:rPr lang="fr-FR" dirty="0"/>
              <a:t>Phase éliminatoire</a:t>
            </a:r>
          </a:p>
          <a:p>
            <a:pPr marL="800100" lvl="1" indent="-342900" algn="l">
              <a:buFont typeface="Arial" panose="020B0604020202020204" pitchFamily="34" charset="0"/>
              <a:buChar char="•"/>
            </a:pPr>
            <a:r>
              <a:rPr lang="fr-FR" dirty="0"/>
              <a:t>Phase finale</a:t>
            </a:r>
          </a:p>
          <a:p>
            <a:pPr algn="l"/>
            <a:r>
              <a:rPr lang="fr-FR" dirty="0"/>
              <a:t>II- Arène de jeu</a:t>
            </a:r>
          </a:p>
          <a:p>
            <a:pPr marL="800100" lvl="1" indent="-342900" algn="l">
              <a:buFont typeface="Arial" panose="020B0604020202020204" pitchFamily="34" charset="0"/>
              <a:buChar char="•"/>
            </a:pPr>
            <a:r>
              <a:rPr lang="fr-FR" dirty="0"/>
              <a:t>Phase éliminatoire</a:t>
            </a:r>
          </a:p>
          <a:p>
            <a:pPr marL="800100" lvl="1" indent="-342900" algn="l">
              <a:buFont typeface="Arial" panose="020B0604020202020204" pitchFamily="34" charset="0"/>
              <a:buChar char="•"/>
            </a:pPr>
            <a:r>
              <a:rPr lang="fr-FR" dirty="0"/>
              <a:t>Phase finale</a:t>
            </a:r>
          </a:p>
          <a:p>
            <a:pPr algn="l"/>
            <a:r>
              <a:rPr lang="fr-FR" dirty="0"/>
              <a:t>III- Principe de jeu </a:t>
            </a:r>
          </a:p>
          <a:p>
            <a:pPr algn="l"/>
            <a:r>
              <a:rPr lang="fr-FR" dirty="0"/>
              <a:t>      </a:t>
            </a:r>
            <a:r>
              <a:rPr lang="fr-FR" sz="2200" dirty="0"/>
              <a:t> 1) Déroulement de match </a:t>
            </a:r>
          </a:p>
          <a:p>
            <a:pPr marL="1257300" lvl="2" indent="-342900" algn="l">
              <a:buFont typeface="Arial" panose="020B0604020202020204" pitchFamily="34" charset="0"/>
              <a:buChar char="•"/>
            </a:pPr>
            <a:r>
              <a:rPr lang="fr-FR" sz="2000" dirty="0"/>
              <a:t>Phase éliminatoire</a:t>
            </a:r>
          </a:p>
          <a:p>
            <a:pPr marL="1257300" lvl="2" indent="-342900" algn="l">
              <a:buFont typeface="Arial" panose="020B0604020202020204" pitchFamily="34" charset="0"/>
              <a:buChar char="•"/>
            </a:pPr>
            <a:r>
              <a:rPr lang="fr-FR" sz="2000" dirty="0"/>
              <a:t>Phase finale</a:t>
            </a:r>
          </a:p>
          <a:p>
            <a:pPr algn="l"/>
            <a:r>
              <a:rPr lang="fr-FR" dirty="0"/>
              <a:t>      </a:t>
            </a:r>
            <a:r>
              <a:rPr lang="fr-FR" sz="2200" dirty="0"/>
              <a:t>2) Détail</a:t>
            </a:r>
          </a:p>
          <a:p>
            <a:pPr algn="l"/>
            <a:r>
              <a:rPr lang="fr-FR" dirty="0"/>
              <a:t>IV- Règlementation</a:t>
            </a:r>
          </a:p>
          <a:p>
            <a:pPr algn="l"/>
            <a:r>
              <a:rPr lang="fr-FR" dirty="0"/>
              <a:t>V- Condition d’admission</a:t>
            </a:r>
          </a:p>
          <a:p>
            <a:pPr marL="914400" lvl="1" indent="-457200" algn="l">
              <a:buAutoNum type="arabicParenR"/>
            </a:pPr>
            <a:r>
              <a:rPr lang="fr-FR" sz="2200" dirty="0"/>
              <a:t>Condition de participation</a:t>
            </a:r>
          </a:p>
          <a:p>
            <a:pPr marL="914400" lvl="1" indent="-457200" algn="l">
              <a:buAutoNum type="arabicParenR"/>
            </a:pPr>
            <a:r>
              <a:rPr lang="fr-FR" sz="2200" dirty="0"/>
              <a:t>Caractéristiques de robot</a:t>
            </a:r>
          </a:p>
          <a:p>
            <a:pPr algn="l"/>
            <a:r>
              <a:rPr lang="fr-FR" dirty="0"/>
              <a:t>VI- Evaluation</a:t>
            </a:r>
          </a:p>
          <a:p>
            <a:pPr marL="1257300" lvl="2" indent="-342900" algn="l">
              <a:buFont typeface="Arial" panose="020B0604020202020204" pitchFamily="34" charset="0"/>
              <a:buChar char="•"/>
            </a:pPr>
            <a:r>
              <a:rPr lang="fr-FR" sz="2000" dirty="0"/>
              <a:t>Phase éliminatoire</a:t>
            </a:r>
          </a:p>
          <a:p>
            <a:pPr marL="1257300" lvl="2" indent="-342900" algn="l">
              <a:buFont typeface="Arial" panose="020B0604020202020204" pitchFamily="34" charset="0"/>
              <a:buChar char="•"/>
            </a:pPr>
            <a:r>
              <a:rPr lang="fr-FR" sz="2000" dirty="0"/>
              <a:t>Phase finale</a:t>
            </a:r>
          </a:p>
          <a:p>
            <a:pPr algn="l"/>
            <a:endParaRPr lang="fr-FR" dirty="0"/>
          </a:p>
          <a:p>
            <a:endParaRPr lang="fr-FR" dirty="0"/>
          </a:p>
          <a:p>
            <a:endParaRPr lang="fr-FR" dirty="0"/>
          </a:p>
          <a:p>
            <a:endParaRPr lang="fr-FR" dirty="0"/>
          </a:p>
        </p:txBody>
      </p:sp>
    </p:spTree>
    <p:extLst>
      <p:ext uri="{BB962C8B-B14F-4D97-AF65-F5344CB8AC3E}">
        <p14:creationId xmlns:p14="http://schemas.microsoft.com/office/powerpoint/2010/main" val="164801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78042" y="726765"/>
            <a:ext cx="8751065" cy="877455"/>
          </a:xfrm>
        </p:spPr>
        <p:txBody>
          <a:bodyPr>
            <a:normAutofit fontScale="90000"/>
          </a:bodyPr>
          <a:lstStyle/>
          <a:p>
            <a:pPr marL="1143000" indent="-1143000">
              <a:buFont typeface="+mj-lt"/>
              <a:buAutoNum type="romanUcPeriod"/>
            </a:pPr>
            <a:r>
              <a:rPr lang="en-US" dirty="0"/>
              <a:t>Présentation de la compétition: </a:t>
            </a:r>
          </a:p>
        </p:txBody>
      </p:sp>
      <p:sp>
        <p:nvSpPr>
          <p:cNvPr id="5" name="Subtitle 2"/>
          <p:cNvSpPr>
            <a:spLocks noGrp="1"/>
          </p:cNvSpPr>
          <p:nvPr>
            <p:ph type="subTitle" idx="1"/>
          </p:nvPr>
        </p:nvSpPr>
        <p:spPr>
          <a:xfrm>
            <a:off x="2542947" y="1945389"/>
            <a:ext cx="8221254" cy="3682467"/>
          </a:xfrm>
        </p:spPr>
        <p:txBody>
          <a:bodyPr/>
          <a:lstStyle/>
          <a:p>
            <a:pPr algn="l"/>
            <a:r>
              <a:rPr lang="fr-FR" sz="2600" b="1" dirty="0"/>
              <a:t>Phase éliminatoire :</a:t>
            </a:r>
          </a:p>
          <a:p>
            <a:pPr algn="l"/>
            <a:r>
              <a:rPr lang="fr-FR" sz="2600" dirty="0"/>
              <a:t>Cette compétition consiste à la participation des robots téléguidés censées de parcourir un terrain ayant des différents reliefs.2 robots sont placés sur la ligne de départ et celui qui franchit la ligne de fin le premier sera qualifier pour le tour suivant.</a:t>
            </a:r>
          </a:p>
          <a:p>
            <a:pPr algn="l"/>
            <a:r>
              <a:rPr lang="fr-FR" sz="2600" b="1" dirty="0"/>
              <a:t>Phase finale :</a:t>
            </a:r>
          </a:p>
          <a:p>
            <a:pPr algn="l"/>
            <a:r>
              <a:rPr lang="fr-FR" sz="2600" dirty="0"/>
              <a:t>Cette compétition consiste à la participation des robots téléguidés censées de parcourir un terrain ayant des différents reliefs. Un robot est placé sur la ligne de départ ,le robot joue contre la montre.</a:t>
            </a:r>
          </a:p>
          <a:p>
            <a:pPr algn="l"/>
            <a:r>
              <a:rPr lang="fr-FR" sz="2600" dirty="0"/>
              <a:t> </a:t>
            </a:r>
          </a:p>
          <a:p>
            <a:pPr algn="l"/>
            <a:r>
              <a:rPr lang="fr-FR" sz="2800" dirty="0"/>
              <a:t> </a:t>
            </a:r>
          </a:p>
          <a:p>
            <a:pPr marL="457200" indent="-457200" algn="l">
              <a:buFont typeface="Arial" panose="020B0604020202020204" pitchFamily="34" charset="0"/>
              <a:buChar char="•"/>
            </a:pPr>
            <a:endParaRPr lang="en-US" sz="2800" dirty="0"/>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7"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2"/>
            </a:pPr>
            <a:r>
              <a:rPr lang="en-US" dirty="0"/>
              <a:t>Arène de jeu:</a:t>
            </a:r>
          </a:p>
        </p:txBody>
      </p:sp>
      <p:sp>
        <p:nvSpPr>
          <p:cNvPr id="11" name="Subtitle 2"/>
          <p:cNvSpPr>
            <a:spLocks noGrp="1"/>
          </p:cNvSpPr>
          <p:nvPr>
            <p:ph type="subTitle" idx="1"/>
          </p:nvPr>
        </p:nvSpPr>
        <p:spPr>
          <a:xfrm>
            <a:off x="2807854" y="2114252"/>
            <a:ext cx="8221254" cy="4104456"/>
          </a:xfrm>
        </p:spPr>
        <p:txBody>
          <a:bodyPr/>
          <a:lstStyle/>
          <a:p>
            <a:pPr algn="l"/>
            <a:r>
              <a:rPr lang="fr-FR" sz="2800" b="1" dirty="0"/>
              <a:t>Phase éliminatoire :</a:t>
            </a:r>
          </a:p>
          <a:p>
            <a:pPr algn="l"/>
            <a:r>
              <a:rPr lang="fr-FR" sz="2800" dirty="0"/>
              <a:t>l'arène de jeu ayant une longueur totale de 20 mètre et largeur 6mètre, le terrain est herbeux et contient plusieurs obstacles (eau, trou…).</a:t>
            </a:r>
          </a:p>
          <a:p>
            <a:pPr algn="l"/>
            <a:r>
              <a:rPr lang="fr-FR" sz="2800" b="1" u="sng" dirty="0">
                <a:sym typeface="Wingdings" panose="05000000000000000000" pitchFamily="2" charset="2"/>
              </a:rPr>
              <a:t>Remarque :</a:t>
            </a:r>
            <a:r>
              <a:rPr lang="fr-FR" sz="2800" dirty="0">
                <a:sym typeface="Wingdings" panose="05000000000000000000" pitchFamily="2" charset="2"/>
              </a:rPr>
              <a:t>le gazon de l’arène est de longueur de 50 cm, le Robot ne peut être vu qu’avec des voyants LED.</a:t>
            </a:r>
          </a:p>
        </p:txBody>
      </p:sp>
      <p:pic>
        <p:nvPicPr>
          <p:cNvPr id="12"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13"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AEC0C10-E2B0-4364-BDEC-253CE7F14D63}"/>
              </a:ext>
            </a:extLst>
          </p:cNvPr>
          <p:cNvSpPr>
            <a:spLocks noGrp="1"/>
          </p:cNvSpPr>
          <p:nvPr>
            <p:ph type="subTitle" idx="1"/>
          </p:nvPr>
        </p:nvSpPr>
        <p:spPr>
          <a:xfrm>
            <a:off x="2395772" y="2240867"/>
            <a:ext cx="8751066" cy="1815881"/>
          </a:xfrm>
        </p:spPr>
        <p:txBody>
          <a:bodyPr/>
          <a:lstStyle/>
          <a:p>
            <a:pPr algn="l"/>
            <a:r>
              <a:rPr lang="fr-FR" sz="2800" b="1" dirty="0"/>
              <a:t>Phase finale :</a:t>
            </a:r>
          </a:p>
          <a:p>
            <a:pPr algn="l"/>
            <a:r>
              <a:rPr lang="fr-FR" sz="2800" dirty="0"/>
              <a:t>l'arène de jeu ayant une longueur  totale  de 25 mètre et largeur 3 mètres diviser en plusieurs parties chaque partie est caractérisé d'une forme de </a:t>
            </a:r>
            <a:r>
              <a:rPr lang="fr-FR" sz="2800" dirty="0">
                <a:effectLst>
                  <a:outerShdw blurRad="38100" dist="38100" dir="2700000" algn="tl">
                    <a:srgbClr val="000000">
                      <a:alpha val="43137"/>
                    </a:srgbClr>
                  </a:outerShdw>
                </a:effectLst>
              </a:rPr>
              <a:t>terrain spécifié</a:t>
            </a:r>
            <a:r>
              <a:rPr lang="fr-FR" sz="2800" dirty="0"/>
              <a:t> :</a:t>
            </a:r>
          </a:p>
          <a:p>
            <a:endParaRPr lang="fr-FR" dirty="0"/>
          </a:p>
        </p:txBody>
      </p:sp>
      <p:sp>
        <p:nvSpPr>
          <p:cNvPr id="4" name="Title 1">
            <a:extLst>
              <a:ext uri="{FF2B5EF4-FFF2-40B4-BE49-F238E27FC236}">
                <a16:creationId xmlns:a16="http://schemas.microsoft.com/office/drawing/2014/main" id="{34F750F0-8195-4FA8-AD00-92307BEB7BC0}"/>
              </a:ext>
            </a:extLst>
          </p:cNvPr>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2"/>
            </a:pPr>
            <a:r>
              <a:rPr lang="en-US" dirty="0"/>
              <a:t>Arène de jeu:</a:t>
            </a:r>
          </a:p>
        </p:txBody>
      </p:sp>
      <p:sp>
        <p:nvSpPr>
          <p:cNvPr id="5" name="ZoneTexte 4">
            <a:extLst>
              <a:ext uri="{FF2B5EF4-FFF2-40B4-BE49-F238E27FC236}">
                <a16:creationId xmlns:a16="http://schemas.microsoft.com/office/drawing/2014/main" id="{AA748233-E532-4F9E-9648-C2C1DDD56C9B}"/>
              </a:ext>
            </a:extLst>
          </p:cNvPr>
          <p:cNvSpPr txBox="1"/>
          <p:nvPr/>
        </p:nvSpPr>
        <p:spPr>
          <a:xfrm>
            <a:off x="2379643" y="3924518"/>
            <a:ext cx="8649465" cy="1815882"/>
          </a:xfrm>
          <a:prstGeom prst="rect">
            <a:avLst/>
          </a:prstGeom>
          <a:noFill/>
        </p:spPr>
        <p:txBody>
          <a:bodyPr wrap="square" numCol="2" rtlCol="0">
            <a:spAutoFit/>
          </a:bodyPr>
          <a:lstStyle/>
          <a:p>
            <a:pPr marL="342900" indent="-342900">
              <a:buFont typeface="Arial" panose="020B0604020202020204" pitchFamily="34" charset="0"/>
              <a:buChar char="•"/>
            </a:pPr>
            <a:r>
              <a:rPr lang="fr-FR" sz="2800" dirty="0"/>
              <a:t>Gazon</a:t>
            </a:r>
          </a:p>
          <a:p>
            <a:pPr marL="342900" indent="-342900">
              <a:buFont typeface="Arial" panose="020B0604020202020204" pitchFamily="34" charset="0"/>
              <a:buChar char="•"/>
            </a:pPr>
            <a:r>
              <a:rPr lang="fr-FR" sz="2800" dirty="0"/>
              <a:t>Sable</a:t>
            </a:r>
          </a:p>
          <a:p>
            <a:pPr marL="342900" indent="-342900">
              <a:buFont typeface="Arial" panose="020B0604020202020204" pitchFamily="34" charset="0"/>
              <a:buChar char="•"/>
            </a:pPr>
            <a:r>
              <a:rPr lang="fr-FR" sz="2800" dirty="0"/>
              <a:t>Gravier</a:t>
            </a:r>
          </a:p>
          <a:p>
            <a:pPr marL="342900" indent="-342900">
              <a:buFont typeface="Arial" panose="020B0604020202020204" pitchFamily="34" charset="0"/>
              <a:buChar char="•"/>
            </a:pPr>
            <a:r>
              <a:rPr lang="fr-FR" sz="2800" dirty="0"/>
              <a:t>Des virages serré </a:t>
            </a:r>
          </a:p>
          <a:p>
            <a:pPr marL="342900" indent="-342900">
              <a:buFont typeface="Arial" panose="020B0604020202020204" pitchFamily="34" charset="0"/>
              <a:buChar char="•"/>
            </a:pPr>
            <a:r>
              <a:rPr lang="fr-FR" sz="2800" dirty="0"/>
              <a:t>Des virages d ’angle 90°</a:t>
            </a:r>
          </a:p>
          <a:p>
            <a:endParaRPr lang="fr-FR" dirty="0"/>
          </a:p>
        </p:txBody>
      </p:sp>
    </p:spTree>
    <p:extLst>
      <p:ext uri="{BB962C8B-B14F-4D97-AF65-F5344CB8AC3E}">
        <p14:creationId xmlns:p14="http://schemas.microsoft.com/office/powerpoint/2010/main" val="242033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78042" y="938246"/>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3"/>
            </a:pPr>
            <a:r>
              <a:rPr lang="en-US" dirty="0"/>
              <a:t>Principe de jeu</a:t>
            </a:r>
          </a:p>
        </p:txBody>
      </p:sp>
      <p:sp>
        <p:nvSpPr>
          <p:cNvPr id="8" name="Subtitle 2"/>
          <p:cNvSpPr>
            <a:spLocks noGrp="1"/>
          </p:cNvSpPr>
          <p:nvPr>
            <p:ph type="subTitle" idx="1"/>
          </p:nvPr>
        </p:nvSpPr>
        <p:spPr>
          <a:xfrm>
            <a:off x="2542947" y="1915936"/>
            <a:ext cx="8221254" cy="4609408"/>
          </a:xfrm>
        </p:spPr>
        <p:txBody>
          <a:bodyPr/>
          <a:lstStyle/>
          <a:p>
            <a:pPr algn="l"/>
            <a:r>
              <a:rPr lang="fr-FR" sz="3600" b="1" dirty="0"/>
              <a:t>le déroulement de match:</a:t>
            </a:r>
          </a:p>
          <a:p>
            <a:pPr algn="l"/>
            <a:r>
              <a:rPr lang="fr-FR" sz="2800" b="1" dirty="0"/>
              <a:t>Phase éliminatoire: </a:t>
            </a:r>
          </a:p>
          <a:p>
            <a:pPr algn="l"/>
            <a:r>
              <a:rPr lang="fr-FR" dirty="0"/>
              <a:t>Avant le coup d'envoi les 2 robots prennent une position de départ marqué par une ligne noir une fois le match commence ils doivent accélérer pendant la phase du démarrage et traverser tout les parties de l'arène.</a:t>
            </a:r>
          </a:p>
          <a:p>
            <a:pPr algn="l"/>
            <a:r>
              <a:rPr lang="fr-FR" sz="2800" b="1" dirty="0"/>
              <a:t>Phase finale :</a:t>
            </a:r>
          </a:p>
          <a:p>
            <a:pPr algn="l"/>
            <a:r>
              <a:rPr lang="fr-FR" dirty="0"/>
              <a:t>Avant le coup d'envoi le robot prend sa position de départ marqué par une ligne noir une fois le match commence ils doivent accélérer pendant la phase du démarrage et traverser tout les parties de l'arène.</a:t>
            </a: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10"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3"/>
            </a:pPr>
            <a:r>
              <a:rPr lang="en-US" dirty="0"/>
              <a:t>Principe de jeu</a:t>
            </a:r>
          </a:p>
        </p:txBody>
      </p:sp>
      <p:sp>
        <p:nvSpPr>
          <p:cNvPr id="5" name="Subtitle 2"/>
          <p:cNvSpPr>
            <a:spLocks noGrp="1"/>
          </p:cNvSpPr>
          <p:nvPr>
            <p:ph type="subTitle" idx="1"/>
          </p:nvPr>
        </p:nvSpPr>
        <p:spPr>
          <a:xfrm>
            <a:off x="2542948" y="2521526"/>
            <a:ext cx="8221254" cy="3355746"/>
          </a:xfrm>
        </p:spPr>
        <p:txBody>
          <a:bodyPr/>
          <a:lstStyle/>
          <a:p>
            <a:pPr algn="l"/>
            <a:r>
              <a:rPr lang="fr-FR" sz="3600" b="1" dirty="0"/>
              <a:t>détails:</a:t>
            </a:r>
            <a:r>
              <a:rPr lang="fr-FR" sz="3600" dirty="0"/>
              <a:t> </a:t>
            </a:r>
          </a:p>
          <a:p>
            <a:pPr algn="l"/>
            <a:r>
              <a:rPr lang="fr-FR" sz="2800" dirty="0"/>
              <a:t>avant de participer à la compétition , chaque robot doit être homologuer à l'arrivé sur la piste de la compétition et avant le déclenchement du jeu ,chaque équipe dispose de 2 minutes pour préparer son robot et le mettre en place , l'équipe doit sélectionner un seul représentant pour jouer le match qui sera par conséquence le seul à être présent à proximité de l'arène de jeu.</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7"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4"/>
            </a:pPr>
            <a:r>
              <a:rPr lang="fr-FR" dirty="0"/>
              <a:t>Réglementation</a:t>
            </a:r>
          </a:p>
        </p:txBody>
      </p:sp>
      <p:sp>
        <p:nvSpPr>
          <p:cNvPr id="6" name="Subtitle 2"/>
          <p:cNvSpPr>
            <a:spLocks noGrp="1"/>
          </p:cNvSpPr>
          <p:nvPr>
            <p:ph type="subTitle" idx="1"/>
          </p:nvPr>
        </p:nvSpPr>
        <p:spPr>
          <a:xfrm>
            <a:off x="2495600" y="2132856"/>
            <a:ext cx="8221254" cy="3888432"/>
          </a:xfrm>
        </p:spPr>
        <p:txBody>
          <a:bodyPr/>
          <a:lstStyle/>
          <a:p>
            <a:pPr algn="l"/>
            <a:r>
              <a:rPr lang="fr-FR" sz="3200" b="1" dirty="0"/>
              <a:t>Raisons d'élimination:</a:t>
            </a:r>
            <a:endParaRPr lang="fr-FR" sz="3200" dirty="0"/>
          </a:p>
          <a:p>
            <a:pPr algn="l">
              <a:buFont typeface="Arial" pitchFamily="34" charset="0"/>
              <a:buChar char="•"/>
            </a:pPr>
            <a:r>
              <a:rPr lang="fr-FR" sz="3200" dirty="0"/>
              <a:t> </a:t>
            </a:r>
            <a:r>
              <a:rPr lang="fr-FR" sz="2800" dirty="0"/>
              <a:t>tout comportement non sportif ou immoral envers les adversaires ou l'arbitre</a:t>
            </a:r>
          </a:p>
          <a:p>
            <a:pPr algn="l">
              <a:buFont typeface="Arial" pitchFamily="34" charset="0"/>
              <a:buChar char="•"/>
            </a:pPr>
            <a:r>
              <a:rPr lang="fr-FR" sz="2800" dirty="0"/>
              <a:t>quitter la ligne du départ avant le signal de l'arbitre</a:t>
            </a:r>
          </a:p>
          <a:p>
            <a:pPr algn="l">
              <a:buFont typeface="Arial" pitchFamily="34" charset="0"/>
              <a:buChar char="•"/>
            </a:pPr>
            <a:r>
              <a:rPr lang="fr-FR" sz="2800" dirty="0"/>
              <a:t>l'intervention dans le terrain du jeu durant le match</a:t>
            </a:r>
          </a:p>
          <a:p>
            <a:pPr algn="l">
              <a:buFont typeface="Arial" pitchFamily="34" charset="0"/>
              <a:buChar char="•"/>
            </a:pPr>
            <a:r>
              <a:rPr lang="fr-FR" sz="2800" dirty="0"/>
              <a:t>tout changement dans le robot après le test d'homologation</a:t>
            </a:r>
          </a:p>
          <a:p>
            <a:pPr algn="l">
              <a:buFont typeface="Arial" pitchFamily="34" charset="0"/>
              <a:buChar char="•"/>
            </a:pPr>
            <a:r>
              <a:rPr lang="fr-FR" sz="2800" dirty="0"/>
              <a:t>l'utilisation de toute sorte d'arme L’une de ces conditions entraine l'élimination immédiate du robot</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8"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379643" y="698390"/>
            <a:ext cx="8751065" cy="1107607"/>
          </a:xfrm>
        </p:spPr>
        <p:txBody>
          <a:bodyPr/>
          <a:lstStyle/>
          <a:p>
            <a:pPr marL="1143000" indent="-1143000">
              <a:buFont typeface="+mj-lt"/>
              <a:buAutoNum type="romanUcPeriod" startAt="5"/>
            </a:pPr>
            <a:r>
              <a:rPr lang="en-US" dirty="0"/>
              <a:t>Condition d’admission</a:t>
            </a:r>
          </a:p>
        </p:txBody>
      </p:sp>
      <p:sp>
        <p:nvSpPr>
          <p:cNvPr id="5" name="Subtitle 2"/>
          <p:cNvSpPr>
            <a:spLocks noGrp="1"/>
          </p:cNvSpPr>
          <p:nvPr>
            <p:ph type="subTitle" idx="1"/>
          </p:nvPr>
        </p:nvSpPr>
        <p:spPr>
          <a:xfrm>
            <a:off x="2401898" y="2317751"/>
            <a:ext cx="8221254" cy="4082472"/>
          </a:xfrm>
        </p:spPr>
        <p:txBody>
          <a:bodyPr numCol="1"/>
          <a:lstStyle/>
          <a:p>
            <a:pPr algn="l"/>
            <a:r>
              <a:rPr lang="fr-FR" sz="3200" b="1" dirty="0"/>
              <a:t>Condition de participation:</a:t>
            </a:r>
          </a:p>
          <a:p>
            <a:pPr marL="457200" indent="-457200" algn="l">
              <a:buFont typeface="Arial" panose="020B0604020202020204" pitchFamily="34" charset="0"/>
              <a:buChar char="•"/>
            </a:pPr>
            <a:r>
              <a:rPr lang="fr-FR" sz="2800" dirty="0"/>
              <a:t> L’équipe participante est constitué d’un membre jusqu’à 4 membres,</a:t>
            </a:r>
          </a:p>
          <a:p>
            <a:pPr marL="457200" indent="-457200" algn="l">
              <a:buFont typeface="Arial" panose="020B0604020202020204" pitchFamily="34" charset="0"/>
              <a:buChar char="•"/>
            </a:pPr>
            <a:r>
              <a:rPr lang="fr-FR" sz="2800" dirty="0"/>
              <a:t> La date limite d’inscription sur le forum est le.  </a:t>
            </a:r>
          </a:p>
          <a:p>
            <a:pPr marL="457200" indent="-457200" algn="l">
              <a:buFont typeface="Arial" panose="020B0604020202020204" pitchFamily="34" charset="0"/>
              <a:buChar char="•"/>
            </a:pPr>
            <a:r>
              <a:rPr lang="fr-FR" sz="2800" dirty="0"/>
              <a:t> Frais de participation 25 TND. </a:t>
            </a:r>
          </a:p>
          <a:p>
            <a:pPr algn="l">
              <a:buFont typeface="Arial" pitchFamily="34" charset="0"/>
              <a:buChar char="•"/>
            </a:pPr>
            <a:endParaRPr lang="fr-FR" sz="2800" dirty="0"/>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7"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extLst>
      <p:ext uri="{BB962C8B-B14F-4D97-AF65-F5344CB8AC3E}">
        <p14:creationId xmlns:p14="http://schemas.microsoft.com/office/powerpoint/2010/main" val="3889682915"/>
      </p:ext>
    </p:extLst>
  </p:cSld>
  <p:clrMapOvr>
    <a:masterClrMapping/>
  </p:clrMapOvr>
</p:sld>
</file>

<file path=ppt/theme/theme1.xml><?xml version="1.0" encoding="utf-8"?>
<a:theme xmlns:a="http://schemas.openxmlformats.org/drawingml/2006/main" name="Theme1">
  <a:themeElements>
    <a:clrScheme name="Custom 5">
      <a:dk1>
        <a:srgbClr val="FFFFFF"/>
      </a:dk1>
      <a:lt1>
        <a:srgbClr val="1ABC9C"/>
      </a:lt1>
      <a:dk2>
        <a:srgbClr val="1ABC9C"/>
      </a:dk2>
      <a:lt2>
        <a:srgbClr val="1ABC9C"/>
      </a:lt2>
      <a:accent1>
        <a:srgbClr val="2C3E52"/>
      </a:accent1>
      <a:accent2>
        <a:srgbClr val="2C3E52"/>
      </a:accent2>
      <a:accent3>
        <a:srgbClr val="F49100"/>
      </a:accent3>
      <a:accent4>
        <a:srgbClr val="7F7F7F"/>
      </a:accent4>
      <a:accent5>
        <a:srgbClr val="F49100"/>
      </a:accent5>
      <a:accent6>
        <a:srgbClr val="2C3E52"/>
      </a:accent6>
      <a:hlink>
        <a:srgbClr val="F49100"/>
      </a:hlink>
      <a:folHlink>
        <a:srgbClr val="7F7F7F"/>
      </a:folHlink>
    </a:clrScheme>
    <a:fontScheme name="Custom 1">
      <a:majorFont>
        <a:latin typeface="Agency FB"/>
        <a:ea typeface=""/>
        <a:cs typeface=""/>
      </a:majorFont>
      <a:minorFont>
        <a:latin typeface="Agency FB"/>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8D5699F-893A-4F14-B7BD-473E9F3701E0}" vid="{83635F60-1A0A-4343-8AB2-710D81D33D0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183</TotalTime>
  <Words>534</Words>
  <Application>Microsoft Office PowerPoint</Application>
  <PresentationFormat>Grand écran</PresentationFormat>
  <Paragraphs>90</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Agency FB</vt:lpstr>
      <vt:lpstr>Arial</vt:lpstr>
      <vt:lpstr>Calibri</vt:lpstr>
      <vt:lpstr>Wingdings</vt:lpstr>
      <vt:lpstr>Theme1</vt:lpstr>
      <vt:lpstr>Cahier De Charge </vt:lpstr>
      <vt:lpstr>Sommaire</vt:lpstr>
      <vt:lpstr>Présentation de la compétition: </vt:lpstr>
      <vt:lpstr>Présentation PowerPoint</vt:lpstr>
      <vt:lpstr>Présentation PowerPoint</vt:lpstr>
      <vt:lpstr>Présentation PowerPoint</vt:lpstr>
      <vt:lpstr>Présentation PowerPoint</vt:lpstr>
      <vt:lpstr>Présentation PowerPoint</vt:lpstr>
      <vt:lpstr>Condition d’admission</vt:lpstr>
      <vt:lpstr>Condition d’admission</vt:lpstr>
      <vt:lpstr>évaluation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 Charge</dc:title>
  <dc:creator>asus-pc</dc:creator>
  <cp:lastModifiedBy>FARAH ROMDHANE</cp:lastModifiedBy>
  <cp:revision>44</cp:revision>
  <dcterms:created xsi:type="dcterms:W3CDTF">2017-01-17T20:15:28Z</dcterms:created>
  <dcterms:modified xsi:type="dcterms:W3CDTF">2018-02-04T12:59:30Z</dcterms:modified>
</cp:coreProperties>
</file>