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4660"/>
  </p:normalViewPr>
  <p:slideViewPr>
    <p:cSldViewPr snapToGrid="0">
      <p:cViewPr varScale="1">
        <p:scale>
          <a:sx n="72" d="100"/>
          <a:sy n="72" d="100"/>
        </p:scale>
        <p:origin x="55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9643" y="868975"/>
            <a:ext cx="8751065"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2379643" y="3436785"/>
            <a:ext cx="875106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08103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55914" y="727242"/>
            <a:ext cx="9155017" cy="13255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555914" y="2519687"/>
            <a:ext cx="9155017" cy="2790442"/>
          </a:xfrm>
          <a:prstGeom prst="rect">
            <a:avLst/>
          </a:prstGeom>
        </p:spPr>
        <p:txBody>
          <a:bodyPr vert="horz" lIns="91440" tIns="45720" rIns="91440" bIns="45720" rtlCol="0">
            <a:noAutofit/>
          </a:bodyPr>
          <a:lstStyle/>
          <a:p>
            <a:pPr lvl="0"/>
            <a:r>
              <a:rPr lang="en-US" dirty="0"/>
              <a:t>Click to edit Master text styles</a:t>
            </a:r>
          </a:p>
          <a:p>
            <a:pPr lvl="1"/>
            <a:r>
              <a:rPr lang="en-US" dirty="0" err="1"/>
              <a:t>rd</a:t>
            </a:r>
            <a:r>
              <a:rPr lang="en-US" dirty="0"/>
              <a:t> level</a:t>
            </a:r>
          </a:p>
          <a:p>
            <a:pPr lvl="3"/>
            <a:r>
              <a:rPr lang="en-US" dirty="0"/>
              <a:t>Fourth level</a:t>
            </a:r>
          </a:p>
          <a:p>
            <a:pPr lvl="4"/>
            <a:r>
              <a:rPr lang="en-US" dirty="0"/>
              <a:t>Fifth level</a:t>
            </a:r>
          </a:p>
        </p:txBody>
      </p:sp>
      <p:sp>
        <p:nvSpPr>
          <p:cNvPr id="7" name="Rectangle 6"/>
          <p:cNvSpPr/>
          <p:nvPr userDrawn="1"/>
        </p:nvSpPr>
        <p:spPr>
          <a:xfrm>
            <a:off x="0" y="6312665"/>
            <a:ext cx="12192000" cy="545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5997737"/>
            <a:ext cx="12192000" cy="1792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3" cstate="print"/>
          <a:stretch>
            <a:fillRect/>
          </a:stretch>
        </p:blipFill>
        <p:spPr>
          <a:xfrm>
            <a:off x="1051423" y="2373188"/>
            <a:ext cx="1096378" cy="3624549"/>
          </a:xfrm>
          <a:prstGeom prst="rect">
            <a:avLst/>
          </a:prstGeom>
        </p:spPr>
      </p:pic>
      <p:pic>
        <p:nvPicPr>
          <p:cNvPr id="12" name="Picture 11"/>
          <p:cNvPicPr>
            <a:picLocks noChangeAspect="1"/>
          </p:cNvPicPr>
          <p:nvPr userDrawn="1"/>
        </p:nvPicPr>
        <p:blipFill>
          <a:blip r:embed="rId3" cstate="print"/>
          <a:stretch>
            <a:fillRect/>
          </a:stretch>
        </p:blipFill>
        <p:spPr>
          <a:xfrm>
            <a:off x="0" y="2373188"/>
            <a:ext cx="1096378" cy="3624549"/>
          </a:xfrm>
          <a:prstGeom prst="rect">
            <a:avLst/>
          </a:prstGeom>
        </p:spPr>
      </p:pic>
      <p:pic>
        <p:nvPicPr>
          <p:cNvPr id="13" name="Picture 12"/>
          <p:cNvPicPr>
            <a:picLocks noChangeAspect="1"/>
          </p:cNvPicPr>
          <p:nvPr userDrawn="1"/>
        </p:nvPicPr>
        <p:blipFill>
          <a:blip r:embed="rId4" cstate="print"/>
          <a:stretch>
            <a:fillRect/>
          </a:stretch>
        </p:blipFill>
        <p:spPr>
          <a:xfrm>
            <a:off x="44955" y="331309"/>
            <a:ext cx="2102846" cy="1906177"/>
          </a:xfrm>
          <a:prstGeom prst="rect">
            <a:avLst/>
          </a:prstGeom>
        </p:spPr>
      </p:pic>
    </p:spTree>
    <p:extLst>
      <p:ext uri="{BB962C8B-B14F-4D97-AF65-F5344CB8AC3E}">
        <p14:creationId xmlns:p14="http://schemas.microsoft.com/office/powerpoint/2010/main" val="31273925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9644" y="2485339"/>
            <a:ext cx="8751065" cy="1098370"/>
          </a:xfrm>
        </p:spPr>
        <p:txBody>
          <a:bodyPr/>
          <a:lstStyle/>
          <a:p>
            <a:r>
              <a:rPr lang="fr-FR" dirty="0"/>
              <a:t>Cahier De Charge </a:t>
            </a:r>
            <a:endParaRPr lang="en-US" dirty="0"/>
          </a:p>
        </p:txBody>
      </p:sp>
      <p:sp>
        <p:nvSpPr>
          <p:cNvPr id="3" name="Subtitle 2"/>
          <p:cNvSpPr>
            <a:spLocks noGrp="1"/>
          </p:cNvSpPr>
          <p:nvPr>
            <p:ph type="subTitle" idx="1"/>
          </p:nvPr>
        </p:nvSpPr>
        <p:spPr>
          <a:xfrm>
            <a:off x="2379643" y="3722255"/>
            <a:ext cx="8751066" cy="1182254"/>
          </a:xfrm>
        </p:spPr>
        <p:txBody>
          <a:bodyPr/>
          <a:lstStyle/>
          <a:p>
            <a:pPr marL="342900" indent="-342900"/>
            <a:r>
              <a:rPr lang="fr-FR" dirty="0"/>
              <a:t>Suiveur de ligne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82476" y="6059054"/>
            <a:ext cx="674688" cy="1051791"/>
          </a:xfrm>
          <a:prstGeom prst="rect">
            <a:avLst/>
          </a:prstGeom>
        </p:spPr>
      </p:pic>
      <p:sp>
        <p:nvSpPr>
          <p:cNvPr id="5" name="Subtitle 2"/>
          <p:cNvSpPr txBox="1">
            <a:spLocks/>
          </p:cNvSpPr>
          <p:nvPr/>
        </p:nvSpPr>
        <p:spPr>
          <a:xfrm>
            <a:off x="8044871" y="6400223"/>
            <a:ext cx="6461727" cy="3417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Engineers Spark </a:t>
            </a:r>
            <a:endParaRPr lang="en-US" dirty="0"/>
          </a:p>
        </p:txBody>
      </p:sp>
    </p:spTree>
    <p:extLst>
      <p:ext uri="{BB962C8B-B14F-4D97-AF65-F5344CB8AC3E}">
        <p14:creationId xmlns:p14="http://schemas.microsoft.com/office/powerpoint/2010/main" val="386752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1F0A217C-50B8-49E9-9AB1-807407906D67}"/>
              </a:ext>
            </a:extLst>
          </p:cNvPr>
          <p:cNvSpPr>
            <a:spLocks noGrp="1"/>
          </p:cNvSpPr>
          <p:nvPr>
            <p:ph type="subTitle" idx="1"/>
          </p:nvPr>
        </p:nvSpPr>
        <p:spPr>
          <a:xfrm>
            <a:off x="2475178" y="1730814"/>
            <a:ext cx="8751066" cy="4274201"/>
          </a:xfrm>
        </p:spPr>
        <p:txBody>
          <a:bodyPr numCol="2"/>
          <a:lstStyle/>
          <a:p>
            <a:pPr algn="l"/>
            <a:r>
              <a:rPr lang="fr-FR" dirty="0"/>
              <a:t>I- Présentation de la compétition </a:t>
            </a:r>
          </a:p>
          <a:p>
            <a:pPr algn="l"/>
            <a:r>
              <a:rPr lang="fr-FR" dirty="0"/>
              <a:t>II- Arène de jeu</a:t>
            </a:r>
          </a:p>
          <a:p>
            <a:pPr algn="l"/>
            <a:r>
              <a:rPr lang="fr-FR" dirty="0"/>
              <a:t>III- Principe de jeu </a:t>
            </a:r>
          </a:p>
          <a:p>
            <a:pPr algn="l"/>
            <a:r>
              <a:rPr lang="fr-FR" dirty="0"/>
              <a:t>IV- Règlementation</a:t>
            </a:r>
          </a:p>
          <a:p>
            <a:pPr marL="914400" lvl="1" indent="-457200" algn="l">
              <a:buFont typeface="+mj-lt"/>
              <a:buAutoNum type="arabicParenR"/>
            </a:pPr>
            <a:r>
              <a:rPr lang="fr-FR" sz="2200" dirty="0"/>
              <a:t>Raison d’élimination</a:t>
            </a:r>
          </a:p>
          <a:p>
            <a:pPr marL="914400" lvl="1" indent="-457200" algn="l">
              <a:buFont typeface="+mj-lt"/>
              <a:buAutoNum type="arabicParenR"/>
            </a:pPr>
            <a:r>
              <a:rPr lang="fr-FR" sz="2200" dirty="0"/>
              <a:t>Demande de suspension</a:t>
            </a:r>
          </a:p>
          <a:p>
            <a:pPr algn="l"/>
            <a:r>
              <a:rPr lang="fr-FR" dirty="0"/>
              <a:t>V- Condition d’admission</a:t>
            </a:r>
          </a:p>
          <a:p>
            <a:pPr marL="914400" lvl="1" indent="-457200" algn="l">
              <a:buFont typeface="+mj-lt"/>
              <a:buAutoNum type="arabicParenR"/>
            </a:pPr>
            <a:r>
              <a:rPr lang="fr-FR" sz="2200" dirty="0"/>
              <a:t>Conditions de participation </a:t>
            </a:r>
          </a:p>
          <a:p>
            <a:pPr marL="914400" lvl="1" indent="-457200" algn="l">
              <a:buFont typeface="+mj-lt"/>
              <a:buAutoNum type="arabicParenR"/>
            </a:pPr>
            <a:r>
              <a:rPr lang="fr-FR" sz="2200" dirty="0"/>
              <a:t>Conditions de robot </a:t>
            </a:r>
          </a:p>
          <a:p>
            <a:pPr algn="l"/>
            <a:r>
              <a:rPr lang="fr-FR" dirty="0"/>
              <a:t>VI- Evaluation</a:t>
            </a:r>
          </a:p>
        </p:txBody>
      </p:sp>
      <p:sp>
        <p:nvSpPr>
          <p:cNvPr id="4" name="Titre 1">
            <a:extLst>
              <a:ext uri="{FF2B5EF4-FFF2-40B4-BE49-F238E27FC236}">
                <a16:creationId xmlns:a16="http://schemas.microsoft.com/office/drawing/2014/main" id="{23D84DC3-3A41-455D-854A-A60D50A9B8B6}"/>
              </a:ext>
            </a:extLst>
          </p:cNvPr>
          <p:cNvSpPr>
            <a:spLocks noGrp="1"/>
          </p:cNvSpPr>
          <p:nvPr>
            <p:ph type="ctrTitle"/>
          </p:nvPr>
        </p:nvSpPr>
        <p:spPr>
          <a:xfrm>
            <a:off x="2379643" y="566382"/>
            <a:ext cx="8751065" cy="962167"/>
          </a:xfrm>
        </p:spPr>
        <p:txBody>
          <a:bodyPr>
            <a:noAutofit/>
          </a:bodyPr>
          <a:lstStyle/>
          <a:p>
            <a:r>
              <a:rPr lang="fr-FR" sz="6600" dirty="0"/>
              <a:t>Sommaire</a:t>
            </a:r>
          </a:p>
        </p:txBody>
      </p:sp>
    </p:spTree>
    <p:extLst>
      <p:ext uri="{BB962C8B-B14F-4D97-AF65-F5344CB8AC3E}">
        <p14:creationId xmlns:p14="http://schemas.microsoft.com/office/powerpoint/2010/main" val="50166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043" y="1117600"/>
            <a:ext cx="8751065" cy="877455"/>
          </a:xfrm>
        </p:spPr>
        <p:txBody>
          <a:bodyPr>
            <a:normAutofit fontScale="90000"/>
          </a:bodyPr>
          <a:lstStyle/>
          <a:p>
            <a:pPr marL="1143000" indent="-1143000">
              <a:buFont typeface="+mj-lt"/>
              <a:buAutoNum type="romanUcPeriod"/>
            </a:pPr>
            <a:r>
              <a:rPr lang="en-US" dirty="0"/>
              <a:t>Présentation de la compétition: </a:t>
            </a:r>
          </a:p>
        </p:txBody>
      </p:sp>
      <p:sp>
        <p:nvSpPr>
          <p:cNvPr id="3" name="Subtitle 2"/>
          <p:cNvSpPr>
            <a:spLocks noGrp="1"/>
          </p:cNvSpPr>
          <p:nvPr>
            <p:ph type="subTitle" idx="1"/>
          </p:nvPr>
        </p:nvSpPr>
        <p:spPr>
          <a:xfrm>
            <a:off x="2542948" y="2607617"/>
            <a:ext cx="8221254" cy="2312402"/>
          </a:xfrm>
        </p:spPr>
        <p:txBody>
          <a:bodyPr/>
          <a:lstStyle/>
          <a:p>
            <a:pPr marL="457200" indent="-457200" algn="just">
              <a:buFont typeface="Arial" panose="020B0604020202020204" pitchFamily="34" charset="0"/>
              <a:buChar char="•"/>
            </a:pPr>
            <a:r>
              <a:rPr lang="fr-FR" sz="2800" dirty="0"/>
              <a:t>Cette compétition consiste à la participation des robots autonomes sensés de parcourir un terrain suivant une ligne noir. </a:t>
            </a:r>
          </a:p>
          <a:p>
            <a:pPr marL="457200" indent="-457200" algn="just">
              <a:buFont typeface="Arial" panose="020B0604020202020204" pitchFamily="34" charset="0"/>
              <a:buChar char="•"/>
            </a:pPr>
            <a:r>
              <a:rPr lang="fr-FR" sz="2800" dirty="0"/>
              <a:t>Ce jeu est une </a:t>
            </a:r>
            <a:r>
              <a:rPr lang="fr-FR" sz="2800" b="1" dirty="0"/>
              <a:t>labyrinthe</a:t>
            </a:r>
            <a:r>
              <a:rPr lang="fr-FR" sz="2800" dirty="0"/>
              <a:t> ,</a:t>
            </a:r>
            <a:endParaRPr lang="en-US" sz="2800" dirty="0"/>
          </a:p>
        </p:txBody>
      </p:sp>
    </p:spTree>
    <p:extLst>
      <p:ext uri="{BB962C8B-B14F-4D97-AF65-F5344CB8AC3E}">
        <p14:creationId xmlns:p14="http://schemas.microsoft.com/office/powerpoint/2010/main" val="259055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78043" y="1117600"/>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2"/>
            </a:pPr>
            <a:r>
              <a:rPr lang="en-US" dirty="0"/>
              <a:t>Arène de jeu:</a:t>
            </a:r>
          </a:p>
        </p:txBody>
      </p:sp>
      <p:sp>
        <p:nvSpPr>
          <p:cNvPr id="5" name="Subtitle 2"/>
          <p:cNvSpPr>
            <a:spLocks noGrp="1"/>
          </p:cNvSpPr>
          <p:nvPr>
            <p:ph type="subTitle" idx="1"/>
          </p:nvPr>
        </p:nvSpPr>
        <p:spPr>
          <a:xfrm>
            <a:off x="2462770" y="2522385"/>
            <a:ext cx="5231121" cy="2539142"/>
          </a:xfrm>
        </p:spPr>
        <p:txBody>
          <a:bodyPr/>
          <a:lstStyle/>
          <a:p>
            <a:pPr marL="457200" indent="-457200" algn="just">
              <a:buFont typeface="Arial" panose="020B0604020202020204" pitchFamily="34" charset="0"/>
              <a:buChar char="•"/>
            </a:pPr>
            <a:r>
              <a:rPr lang="fr-FR" sz="2800" dirty="0"/>
              <a:t>L’arène de jeu est une table contient une planche axiale un </a:t>
            </a:r>
            <a:r>
              <a:rPr lang="fr-FR" sz="2800" u="sng" dirty="0"/>
              <a:t>fond blanc</a:t>
            </a:r>
            <a:r>
              <a:rPr lang="fr-FR" sz="2800" dirty="0"/>
              <a:t> et une </a:t>
            </a:r>
            <a:r>
              <a:rPr lang="fr-FR" sz="2800" u="sng" dirty="0"/>
              <a:t>ligne noir</a:t>
            </a:r>
            <a:r>
              <a:rPr lang="fr-FR" sz="2800" dirty="0"/>
              <a:t>, </a:t>
            </a:r>
          </a:p>
          <a:p>
            <a:pPr marL="457200" indent="-457200" algn="just">
              <a:buFont typeface="Arial" panose="020B0604020202020204" pitchFamily="34" charset="0"/>
              <a:buChar char="•"/>
            </a:pPr>
            <a:r>
              <a:rPr lang="fr-FR" sz="2800" dirty="0"/>
              <a:t>la taille de l’arène est de 4x4 mètres.</a:t>
            </a:r>
            <a:endParaRPr lang="en-US" sz="2800" dirty="0"/>
          </a:p>
        </p:txBody>
      </p:sp>
      <p:pic>
        <p:nvPicPr>
          <p:cNvPr id="3" name="Image 2">
            <a:extLst>
              <a:ext uri="{FF2B5EF4-FFF2-40B4-BE49-F238E27FC236}">
                <a16:creationId xmlns:a16="http://schemas.microsoft.com/office/drawing/2014/main" id="{86D9365D-D3F9-4DCE-A214-E65C24C65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406" y="2379617"/>
            <a:ext cx="3548418" cy="2681910"/>
          </a:xfrm>
          <a:prstGeom prst="rect">
            <a:avLst/>
          </a:prstGeom>
        </p:spPr>
      </p:pic>
    </p:spTree>
    <p:extLst>
      <p:ext uri="{BB962C8B-B14F-4D97-AF65-F5344CB8AC3E}">
        <p14:creationId xmlns:p14="http://schemas.microsoft.com/office/powerpoint/2010/main" val="48592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07353" y="2568566"/>
            <a:ext cx="8751066" cy="2613034"/>
          </a:xfrm>
        </p:spPr>
        <p:txBody>
          <a:bodyPr/>
          <a:lstStyle/>
          <a:p>
            <a:pPr algn="just"/>
            <a:r>
              <a:rPr lang="fr-FR" dirty="0"/>
              <a:t>Avant de participer a la compétition, le robot doit être homologué. Avant le coup d'envoi un robot prend la position de départ une fois le match commence, le robot doit suivre une ligne noir jusqu’il atteint la zone de départ. Chaque équipe dispose de 2 minutes pour préparer son robot et le mettre en place, l'équipe doit sélectionner un seul représentant pour la mise en place de robot .</a:t>
            </a:r>
          </a:p>
          <a:p>
            <a:pPr algn="just"/>
            <a:r>
              <a:rPr lang="fr-FR" dirty="0"/>
              <a:t>En cas de difficulté , ils existent des checkpoints pour recommencer, mais une contrainte de 2 essais dans la partie, </a:t>
            </a:r>
          </a:p>
          <a:p>
            <a:pPr algn="just"/>
            <a:r>
              <a:rPr lang="fr-FR" u="sng" dirty="0">
                <a:solidFill>
                  <a:schemeClr val="accent2"/>
                </a:solidFill>
              </a:rPr>
              <a:t> La partie </a:t>
            </a:r>
            <a:r>
              <a:rPr lang="fr-FR" u="sng">
                <a:solidFill>
                  <a:schemeClr val="accent2"/>
                </a:solidFill>
              </a:rPr>
              <a:t>dure 4 </a:t>
            </a:r>
            <a:r>
              <a:rPr lang="fr-FR" u="sng" dirty="0">
                <a:solidFill>
                  <a:schemeClr val="accent2"/>
                </a:solidFill>
              </a:rPr>
              <a:t>minutes et commence dès le déclenchement du signal de l’arbitre.</a:t>
            </a:r>
            <a:endParaRPr lang="en-US" u="sng" dirty="0">
              <a:solidFill>
                <a:schemeClr val="accent2"/>
              </a:solidFill>
            </a:endParaRPr>
          </a:p>
        </p:txBody>
      </p:sp>
      <p:sp>
        <p:nvSpPr>
          <p:cNvPr id="4" name="Title 1"/>
          <p:cNvSpPr txBox="1">
            <a:spLocks/>
          </p:cNvSpPr>
          <p:nvPr/>
        </p:nvSpPr>
        <p:spPr>
          <a:xfrm>
            <a:off x="2278043" y="1117600"/>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3"/>
            </a:pPr>
            <a:r>
              <a:rPr lang="en-US" dirty="0"/>
              <a:t>Principe de jeu</a:t>
            </a:r>
          </a:p>
        </p:txBody>
      </p:sp>
    </p:spTree>
    <p:extLst>
      <p:ext uri="{BB962C8B-B14F-4D97-AF65-F5344CB8AC3E}">
        <p14:creationId xmlns:p14="http://schemas.microsoft.com/office/powerpoint/2010/main" val="188139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72007" y="2550093"/>
            <a:ext cx="8751066" cy="3278051"/>
          </a:xfrm>
        </p:spPr>
        <p:txBody>
          <a:bodyPr/>
          <a:lstStyle/>
          <a:p>
            <a:pPr marL="342900" indent="-342900" algn="just">
              <a:buFont typeface="Arial" panose="020B0604020202020204" pitchFamily="34" charset="0"/>
              <a:buChar char="•"/>
            </a:pPr>
            <a:r>
              <a:rPr lang="fr-FR" u="sng" dirty="0">
                <a:solidFill>
                  <a:schemeClr val="accent2"/>
                </a:solidFill>
              </a:rPr>
              <a:t>Raisons d'élimination: </a:t>
            </a:r>
            <a:r>
              <a:rPr lang="fr-FR" dirty="0"/>
              <a:t>­tout comportement non sportif ou immoral envers les adversaires ou l'arbitre ­quitter la ligne du départ avant le signal de l'arbitre ­l'intervention dans le terrain du jeu durant le match ­tout changement dans le robot après le test d'homologation ­l'utilisation des modules de communication sans fil (module Bluetooth, module Wifi, ....)</a:t>
            </a:r>
          </a:p>
          <a:p>
            <a:pPr marL="342900" indent="-342900" algn="just">
              <a:buFont typeface="Arial" panose="020B0604020202020204" pitchFamily="34" charset="0"/>
              <a:buChar char="•"/>
            </a:pPr>
            <a:r>
              <a:rPr lang="fr-FR" u="sng" dirty="0">
                <a:solidFill>
                  <a:schemeClr val="accent2"/>
                </a:solidFill>
              </a:rPr>
              <a:t>Demande de suspension:</a:t>
            </a:r>
            <a:r>
              <a:rPr lang="fr-FR" dirty="0"/>
              <a:t> chaque joueur a 2 essais dans la partie mais la recalibration au début de la ligne ne compte pas . </a:t>
            </a:r>
            <a:endParaRPr lang="en-US" dirty="0"/>
          </a:p>
        </p:txBody>
      </p:sp>
      <p:sp>
        <p:nvSpPr>
          <p:cNvPr id="4" name="Title 1"/>
          <p:cNvSpPr txBox="1">
            <a:spLocks/>
          </p:cNvSpPr>
          <p:nvPr/>
        </p:nvSpPr>
        <p:spPr>
          <a:xfrm>
            <a:off x="2278043" y="1117600"/>
            <a:ext cx="8751065" cy="8774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indent="-1143000">
              <a:buFont typeface="+mj-lt"/>
              <a:buAutoNum type="romanUcPeriod" startAt="4"/>
            </a:pPr>
            <a:r>
              <a:rPr lang="fr-FR" dirty="0"/>
              <a:t>Réglementation</a:t>
            </a:r>
          </a:p>
        </p:txBody>
      </p:sp>
    </p:spTree>
    <p:extLst>
      <p:ext uri="{BB962C8B-B14F-4D97-AF65-F5344CB8AC3E}">
        <p14:creationId xmlns:p14="http://schemas.microsoft.com/office/powerpoint/2010/main" val="123822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9643" y="868975"/>
            <a:ext cx="8751065" cy="1107607"/>
          </a:xfrm>
        </p:spPr>
        <p:txBody>
          <a:bodyPr/>
          <a:lstStyle/>
          <a:p>
            <a:pPr marL="1143000" indent="-1143000">
              <a:buFont typeface="+mj-lt"/>
              <a:buAutoNum type="romanUcPeriod" startAt="5"/>
            </a:pPr>
            <a:r>
              <a:rPr lang="en-US" dirty="0"/>
              <a:t>Conditions d’admission</a:t>
            </a:r>
          </a:p>
        </p:txBody>
      </p:sp>
      <p:sp>
        <p:nvSpPr>
          <p:cNvPr id="3" name="Subtitle 2"/>
          <p:cNvSpPr>
            <a:spLocks noGrp="1"/>
          </p:cNvSpPr>
          <p:nvPr>
            <p:ph type="subTitle" idx="1"/>
          </p:nvPr>
        </p:nvSpPr>
        <p:spPr>
          <a:xfrm>
            <a:off x="2379641" y="2396288"/>
            <a:ext cx="8751066" cy="3474425"/>
          </a:xfrm>
        </p:spPr>
        <p:txBody>
          <a:bodyPr/>
          <a:lstStyle/>
          <a:p>
            <a:pPr algn="l"/>
            <a:r>
              <a:rPr lang="fr-FR" dirty="0"/>
              <a:t> </a:t>
            </a:r>
            <a:r>
              <a:rPr lang="fr-FR" b="1" dirty="0"/>
              <a:t>Conditions de participation :  </a:t>
            </a:r>
          </a:p>
          <a:p>
            <a:pPr marL="457200" indent="-457200" algn="l">
              <a:buFont typeface="Arial" panose="020B0604020202020204" pitchFamily="34" charset="0"/>
              <a:buChar char="•"/>
            </a:pPr>
            <a:r>
              <a:rPr lang="fr-FR" dirty="0"/>
              <a:t> L’équipe participante est constitué d’un membre jusqu’à 4 membres,</a:t>
            </a:r>
          </a:p>
          <a:p>
            <a:pPr marL="457200" indent="-457200" algn="l">
              <a:buFont typeface="Arial" panose="020B0604020202020204" pitchFamily="34" charset="0"/>
              <a:buChar char="•"/>
            </a:pPr>
            <a:r>
              <a:rPr lang="fr-FR" dirty="0"/>
              <a:t> La date limite d’inscription sur le forum est le.  </a:t>
            </a:r>
          </a:p>
          <a:p>
            <a:pPr marL="457200" indent="-457200" algn="l">
              <a:buFont typeface="Arial" panose="020B0604020202020204" pitchFamily="34" charset="0"/>
              <a:buChar char="•"/>
            </a:pPr>
            <a:r>
              <a:rPr lang="fr-FR" dirty="0"/>
              <a:t> Frais de participation 25 TND. </a:t>
            </a:r>
          </a:p>
          <a:p>
            <a:pPr algn="l"/>
            <a:r>
              <a:rPr lang="fr-FR" dirty="0"/>
              <a:t>  </a:t>
            </a:r>
            <a:r>
              <a:rPr lang="fr-FR" b="1" dirty="0"/>
              <a:t>Conditions sur le robot :  </a:t>
            </a:r>
          </a:p>
          <a:p>
            <a:pPr marL="457200" indent="-457200" algn="l">
              <a:buFont typeface="Arial" panose="020B0604020202020204" pitchFamily="34" charset="0"/>
              <a:buChar char="•"/>
            </a:pPr>
            <a:r>
              <a:rPr lang="fr-FR" dirty="0"/>
              <a:t>Le robot doit être autonome </a:t>
            </a:r>
          </a:p>
          <a:p>
            <a:pPr marL="342900" indent="-342900" algn="just">
              <a:buFont typeface="Arial" panose="020B0604020202020204" pitchFamily="34" charset="0"/>
              <a:buChar char="•"/>
            </a:pPr>
            <a:r>
              <a:rPr lang="fr-FR" dirty="0"/>
              <a:t>  Dimension max : Longueur 25 cm x Largeur 25 cm x Hauteur 25 cm</a:t>
            </a:r>
            <a:endParaRPr lang="en-US" dirty="0"/>
          </a:p>
        </p:txBody>
      </p:sp>
    </p:spTree>
    <p:extLst>
      <p:ext uri="{BB962C8B-B14F-4D97-AF65-F5344CB8AC3E}">
        <p14:creationId xmlns:p14="http://schemas.microsoft.com/office/powerpoint/2010/main" val="7449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9643" y="2352306"/>
            <a:ext cx="8751066" cy="3636719"/>
          </a:xfrm>
        </p:spPr>
        <p:txBody>
          <a:bodyPr/>
          <a:lstStyle/>
          <a:p>
            <a:pPr algn="just"/>
            <a:r>
              <a:rPr lang="fr-FR" u="sng" dirty="0">
                <a:solidFill>
                  <a:schemeClr val="accent2"/>
                </a:solidFill>
              </a:rPr>
              <a:t>Score final = score technique + score accumulé</a:t>
            </a:r>
          </a:p>
          <a:p>
            <a:pPr algn="just"/>
            <a:r>
              <a:rPr lang="fr-FR" u="sng" dirty="0"/>
              <a:t> Score technique :</a:t>
            </a:r>
          </a:p>
          <a:p>
            <a:pPr algn="just"/>
            <a:r>
              <a:rPr lang="fr-FR" dirty="0"/>
              <a:t> Preuve de conception mécanique avec document fourni…../10 pts </a:t>
            </a:r>
          </a:p>
          <a:p>
            <a:pPr algn="just"/>
            <a:r>
              <a:rPr lang="fr-FR" dirty="0"/>
              <a:t>Preuve de conception électrique avec document fourni….…/10 pts</a:t>
            </a:r>
          </a:p>
          <a:p>
            <a:pPr algn="just"/>
            <a:r>
              <a:rPr lang="fr-FR" dirty="0"/>
              <a:t> Carte commande crée par l'équipe............................................/1 0 pts</a:t>
            </a:r>
          </a:p>
          <a:p>
            <a:pPr algn="just"/>
            <a:r>
              <a:rPr lang="fr-FR" dirty="0"/>
              <a:t> Carte puissance crée par l'équipe….........................................../10 pts </a:t>
            </a:r>
          </a:p>
          <a:p>
            <a:pPr algn="just"/>
            <a:r>
              <a:rPr lang="fr-FR" u="sng" dirty="0"/>
              <a:t>Score accumulé</a:t>
            </a:r>
            <a:r>
              <a:rPr lang="fr-FR" dirty="0"/>
              <a:t>= 240 ­ temps passé en seconde</a:t>
            </a:r>
          </a:p>
        </p:txBody>
      </p:sp>
      <p:sp>
        <p:nvSpPr>
          <p:cNvPr id="5" name="Title 1"/>
          <p:cNvSpPr>
            <a:spLocks noGrp="1"/>
          </p:cNvSpPr>
          <p:nvPr>
            <p:ph type="ctrTitle"/>
          </p:nvPr>
        </p:nvSpPr>
        <p:spPr>
          <a:xfrm>
            <a:off x="2379643" y="868975"/>
            <a:ext cx="8751065" cy="1107607"/>
          </a:xfrm>
        </p:spPr>
        <p:txBody>
          <a:bodyPr/>
          <a:lstStyle/>
          <a:p>
            <a:pPr marL="1143000" indent="-1143000">
              <a:buFont typeface="+mj-lt"/>
              <a:buAutoNum type="romanUcPeriod" startAt="6"/>
            </a:pPr>
            <a:r>
              <a:rPr lang="en-US" dirty="0"/>
              <a:t>évaluation</a:t>
            </a:r>
          </a:p>
        </p:txBody>
      </p:sp>
    </p:spTree>
    <p:extLst>
      <p:ext uri="{BB962C8B-B14F-4D97-AF65-F5344CB8AC3E}">
        <p14:creationId xmlns:p14="http://schemas.microsoft.com/office/powerpoint/2010/main" val="669509350"/>
      </p:ext>
    </p:extLst>
  </p:cSld>
  <p:clrMapOvr>
    <a:masterClrMapping/>
  </p:clrMapOvr>
</p:sld>
</file>

<file path=ppt/theme/theme1.xml><?xml version="1.0" encoding="utf-8"?>
<a:theme xmlns:a="http://schemas.openxmlformats.org/drawingml/2006/main" name="Office Theme">
  <a:themeElements>
    <a:clrScheme name="Custom 5">
      <a:dk1>
        <a:srgbClr val="FFFFFF"/>
      </a:dk1>
      <a:lt1>
        <a:srgbClr val="1ABC9C"/>
      </a:lt1>
      <a:dk2>
        <a:srgbClr val="1ABC9C"/>
      </a:dk2>
      <a:lt2>
        <a:srgbClr val="1ABC9C"/>
      </a:lt2>
      <a:accent1>
        <a:srgbClr val="2C3E52"/>
      </a:accent1>
      <a:accent2>
        <a:srgbClr val="2C3E52"/>
      </a:accent2>
      <a:accent3>
        <a:srgbClr val="F49100"/>
      </a:accent3>
      <a:accent4>
        <a:srgbClr val="7F7F7F"/>
      </a:accent4>
      <a:accent5>
        <a:srgbClr val="F49100"/>
      </a:accent5>
      <a:accent6>
        <a:srgbClr val="2C3E52"/>
      </a:accent6>
      <a:hlink>
        <a:srgbClr val="F49100"/>
      </a:hlink>
      <a:folHlink>
        <a:srgbClr val="7F7F7F"/>
      </a:folHlink>
    </a:clrScheme>
    <a:fontScheme name="Custom 1">
      <a:majorFont>
        <a:latin typeface="Agency FB"/>
        <a:ea typeface=""/>
        <a:cs typeface=""/>
      </a:majorFont>
      <a:minorFont>
        <a:latin typeface="Agency FB"/>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427</Words>
  <Application>Microsoft Office PowerPoint</Application>
  <PresentationFormat>Grand écran</PresentationFormat>
  <Paragraphs>43</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Agency FB</vt:lpstr>
      <vt:lpstr>Arial</vt:lpstr>
      <vt:lpstr>Office Theme</vt:lpstr>
      <vt:lpstr>Cahier De Charge </vt:lpstr>
      <vt:lpstr>Sommaire</vt:lpstr>
      <vt:lpstr>Présentation de la compétition: </vt:lpstr>
      <vt:lpstr>Présentation PowerPoint</vt:lpstr>
      <vt:lpstr>Présentation PowerPoint</vt:lpstr>
      <vt:lpstr>Présentation PowerPoint</vt:lpstr>
      <vt:lpstr>Conditions d’admission</vt:lpstr>
      <vt:lpstr>évaluation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kamel mili</dc:creator>
  <cp:lastModifiedBy>FARAH ROMDHANE</cp:lastModifiedBy>
  <cp:revision>20</cp:revision>
  <dcterms:created xsi:type="dcterms:W3CDTF">2017-01-15T23:26:45Z</dcterms:created>
  <dcterms:modified xsi:type="dcterms:W3CDTF">2018-02-04T12:17:10Z</dcterms:modified>
</cp:coreProperties>
</file>