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4" r:id="rId4"/>
    <p:sldId id="258" r:id="rId5"/>
    <p:sldId id="265" r:id="rId6"/>
    <p:sldId id="259" r:id="rId7"/>
    <p:sldId id="273" r:id="rId8"/>
    <p:sldId id="260" r:id="rId9"/>
    <p:sldId id="271" r:id="rId10"/>
    <p:sldId id="272" r:id="rId11"/>
    <p:sldId id="261" r:id="rId12"/>
    <p:sldId id="262" r:id="rId13"/>
    <p:sldId id="263" r:id="rId14"/>
    <p:sldId id="266" r:id="rId15"/>
    <p:sldId id="267" r:id="rId16"/>
    <p:sldId id="270"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B000"/>
    <a:srgbClr val="FFCC00"/>
    <a:srgbClr val="FFFF00"/>
    <a:srgbClr val="614E1A"/>
    <a:srgbClr val="C0C0C8"/>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249" autoAdjust="0"/>
  </p:normalViewPr>
  <p:slideViewPr>
    <p:cSldViewPr>
      <p:cViewPr varScale="1">
        <p:scale>
          <a:sx n="69" d="100"/>
          <a:sy n="69" d="100"/>
        </p:scale>
        <p:origin x="48" y="48"/>
      </p:cViewPr>
      <p:guideLst>
        <p:guide orient="horz" pos="2160"/>
        <p:guide pos="3840"/>
      </p:guideLst>
    </p:cSldViewPr>
  </p:slideViewPr>
  <p:outlineViewPr>
    <p:cViewPr>
      <p:scale>
        <a:sx n="33" d="100"/>
        <a:sy n="33" d="100"/>
      </p:scale>
      <p:origin x="0" y="328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03F39-EE84-4107-9C1B-619F7543C21F}" type="datetimeFigureOut">
              <a:rPr lang="fr-FR" smtClean="0"/>
              <a:pPr/>
              <a:t>03/02/2018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6F4C9-8FE2-4E73-A1D9-395ED554C48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B66F4C9-8FE2-4E73-A1D9-395ED554C48C}" type="slidenum">
              <a:rPr lang="fr-FR" smtClean="0"/>
              <a:pPr/>
              <a:t>16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379643" y="868975"/>
            <a:ext cx="8751065" cy="2387600"/>
          </a:xfrm>
        </p:spPr>
        <p:txBody>
          <a:bodyPr anchor="b"/>
          <a:lstStyle>
            <a:lvl1pPr algn="ctr">
              <a:defRPr sz="6000"/>
            </a:lvl1pPr>
          </a:lstStyle>
          <a:p>
            <a:r>
              <a:rPr lang="fr-FR"/>
              <a:t>Cliquez pour modifier le style du titre</a:t>
            </a:r>
            <a:endParaRPr lang="en-US" dirty="0"/>
          </a:p>
        </p:txBody>
      </p:sp>
      <p:sp>
        <p:nvSpPr>
          <p:cNvPr id="3" name="Subtitle 2"/>
          <p:cNvSpPr>
            <a:spLocks noGrp="1"/>
          </p:cNvSpPr>
          <p:nvPr>
            <p:ph type="subTitle" idx="1"/>
          </p:nvPr>
        </p:nvSpPr>
        <p:spPr>
          <a:xfrm>
            <a:off x="2379643" y="3436785"/>
            <a:ext cx="875106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spTree>
    <p:extLst>
      <p:ext uri="{BB962C8B-B14F-4D97-AF65-F5344CB8AC3E}">
        <p14:creationId xmlns:p14="http://schemas.microsoft.com/office/powerpoint/2010/main" val="2508103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55914" y="727242"/>
            <a:ext cx="9155017"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555914" y="2519687"/>
            <a:ext cx="9155017" cy="2790442"/>
          </a:xfrm>
          <a:prstGeom prst="rect">
            <a:avLst/>
          </a:prstGeom>
        </p:spPr>
        <p:txBody>
          <a:bodyPr vert="horz" lIns="91440" tIns="45720" rIns="91440" bIns="45720" rtlCol="0">
            <a:noAutofit/>
          </a:bodyPr>
          <a:lstStyle/>
          <a:p>
            <a:pPr lvl="0"/>
            <a:r>
              <a:rPr lang="en-US" dirty="0"/>
              <a:t>Click to edit Master text styles</a:t>
            </a:r>
          </a:p>
          <a:p>
            <a:pPr lvl="1"/>
            <a:r>
              <a:rPr lang="en-US" dirty="0" err="1"/>
              <a:t>rd</a:t>
            </a:r>
            <a:r>
              <a:rPr lang="en-US" dirty="0"/>
              <a:t> level</a:t>
            </a:r>
          </a:p>
          <a:p>
            <a:pPr lvl="3"/>
            <a:r>
              <a:rPr lang="en-US" dirty="0"/>
              <a:t>Fourth level</a:t>
            </a:r>
          </a:p>
          <a:p>
            <a:pPr lvl="4"/>
            <a:r>
              <a:rPr lang="en-US" dirty="0"/>
              <a:t>Fifth level</a:t>
            </a:r>
          </a:p>
        </p:txBody>
      </p:sp>
      <p:sp>
        <p:nvSpPr>
          <p:cNvPr id="7" name="Rectangle 6"/>
          <p:cNvSpPr/>
          <p:nvPr/>
        </p:nvSpPr>
        <p:spPr>
          <a:xfrm>
            <a:off x="0" y="6312665"/>
            <a:ext cx="12192000" cy="5453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5997737"/>
            <a:ext cx="12192000" cy="179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stretch>
            <a:fillRect/>
          </a:stretch>
        </p:blipFill>
        <p:spPr>
          <a:xfrm>
            <a:off x="1051423" y="2373188"/>
            <a:ext cx="1096378" cy="3624549"/>
          </a:xfrm>
          <a:prstGeom prst="rect">
            <a:avLst/>
          </a:prstGeom>
        </p:spPr>
      </p:pic>
      <p:pic>
        <p:nvPicPr>
          <p:cNvPr id="12" name="Picture 11"/>
          <p:cNvPicPr>
            <a:picLocks noChangeAspect="1"/>
          </p:cNvPicPr>
          <p:nvPr/>
        </p:nvPicPr>
        <p:blipFill>
          <a:blip r:embed="rId3" cstate="print"/>
          <a:stretch>
            <a:fillRect/>
          </a:stretch>
        </p:blipFill>
        <p:spPr>
          <a:xfrm>
            <a:off x="0" y="2373188"/>
            <a:ext cx="1096378" cy="3624549"/>
          </a:xfrm>
          <a:prstGeom prst="rect">
            <a:avLst/>
          </a:prstGeom>
        </p:spPr>
      </p:pic>
      <p:pic>
        <p:nvPicPr>
          <p:cNvPr id="13" name="Picture 12"/>
          <p:cNvPicPr>
            <a:picLocks noChangeAspect="1"/>
          </p:cNvPicPr>
          <p:nvPr/>
        </p:nvPicPr>
        <p:blipFill>
          <a:blip r:embed="rId4" cstate="print"/>
          <a:stretch>
            <a:fillRect/>
          </a:stretch>
        </p:blipFill>
        <p:spPr>
          <a:xfrm>
            <a:off x="44955" y="331309"/>
            <a:ext cx="2102846" cy="1906177"/>
          </a:xfrm>
          <a:prstGeom prst="rect">
            <a:avLst/>
          </a:prstGeom>
        </p:spPr>
      </p:pic>
    </p:spTree>
    <p:extLst>
      <p:ext uri="{BB962C8B-B14F-4D97-AF65-F5344CB8AC3E}">
        <p14:creationId xmlns:p14="http://schemas.microsoft.com/office/powerpoint/2010/main" val="31273925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2.jpeg"/><Relationship Id="rId12" Type="http://schemas.openxmlformats.org/officeDocument/2006/relationships/image" Target="../media/image26.png"/><Relationship Id="rId2" Type="http://schemas.openxmlformats.org/officeDocument/2006/relationships/image" Target="../media/image4.png"/><Relationship Id="rId16"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1.jpeg"/><Relationship Id="rId11" Type="http://schemas.microsoft.com/office/2007/relationships/hdphoto" Target="../media/hdphoto1.wdp"/><Relationship Id="rId5" Type="http://schemas.openxmlformats.org/officeDocument/2006/relationships/image" Target="../media/image20.png"/><Relationship Id="rId15" Type="http://schemas.microsoft.com/office/2007/relationships/hdphoto" Target="../media/hdphoto2.wdp"/><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jp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a:t>Dossier Sponsoring</a:t>
            </a:r>
            <a:br>
              <a:rPr lang="fr-FR" dirty="0"/>
            </a:br>
            <a:r>
              <a:rPr lang="fr-FR" dirty="0" err="1"/>
              <a:t>Robot’Com</a:t>
            </a:r>
            <a:br>
              <a:rPr lang="fr-FR" dirty="0"/>
            </a:br>
            <a:endParaRPr lang="fr-FR" dirty="0"/>
          </a:p>
        </p:txBody>
      </p:sp>
      <p:sp>
        <p:nvSpPr>
          <p:cNvPr id="3" name="Sous-titre 2"/>
          <p:cNvSpPr>
            <a:spLocks noGrp="1"/>
          </p:cNvSpPr>
          <p:nvPr>
            <p:ph type="subTitle" idx="1"/>
          </p:nvPr>
        </p:nvSpPr>
        <p:spPr>
          <a:xfrm>
            <a:off x="2495600" y="4869160"/>
            <a:ext cx="8751066" cy="1655762"/>
          </a:xfrm>
        </p:spPr>
        <p:txBody>
          <a:bodyPr/>
          <a:lstStyle/>
          <a:p>
            <a:r>
              <a:rPr lang="fr-FR" sz="3600" b="1" dirty="0" err="1">
                <a:solidFill>
                  <a:schemeClr val="accent6"/>
                </a:solidFill>
                <a:latin typeface="Andalus" pitchFamily="18" charset="-78"/>
                <a:cs typeface="Andalus" pitchFamily="18" charset="-78"/>
              </a:rPr>
              <a:t>Engineers</a:t>
            </a:r>
            <a:r>
              <a:rPr lang="fr-FR" sz="3600" b="1" dirty="0">
                <a:solidFill>
                  <a:schemeClr val="accent6"/>
                </a:solidFill>
                <a:latin typeface="Andalus" pitchFamily="18" charset="-78"/>
                <a:cs typeface="Andalus" pitchFamily="18" charset="-78"/>
              </a:rPr>
              <a:t> </a:t>
            </a:r>
            <a:r>
              <a:rPr lang="fr-FR" sz="3600" b="1" dirty="0" err="1">
                <a:solidFill>
                  <a:schemeClr val="accent6"/>
                </a:solidFill>
                <a:latin typeface="Andalus" pitchFamily="18" charset="-78"/>
                <a:cs typeface="Andalus" pitchFamily="18" charset="-78"/>
              </a:rPr>
              <a:t>Spark</a:t>
            </a:r>
            <a:r>
              <a:rPr lang="fr-FR" sz="3600" b="1" dirty="0">
                <a:solidFill>
                  <a:schemeClr val="accent6"/>
                </a:solidFill>
                <a:latin typeface="Andalus" pitchFamily="18" charset="-78"/>
                <a:cs typeface="Andalus" pitchFamily="18" charset="-78"/>
              </a:rPr>
              <a:t> </a:t>
            </a:r>
            <a:r>
              <a:rPr lang="fr-FR" sz="3600" b="1" dirty="0" err="1">
                <a:solidFill>
                  <a:schemeClr val="accent6"/>
                </a:solidFill>
                <a:latin typeface="Andalus" pitchFamily="18" charset="-78"/>
                <a:cs typeface="Andalus" pitchFamily="18" charset="-78"/>
              </a:rPr>
              <a:t>Community</a:t>
            </a:r>
            <a:endParaRPr lang="fr-FR" sz="3600" b="1" dirty="0">
              <a:solidFill>
                <a:schemeClr val="accent6"/>
              </a:solidFill>
              <a:latin typeface="Andalus" pitchFamily="18" charset="-78"/>
              <a:cs typeface="Andalus" pitchFamily="18" charset="-78"/>
            </a:endParaRPr>
          </a:p>
        </p:txBody>
      </p:sp>
      <p:pic>
        <p:nvPicPr>
          <p:cNvPr id="4" name="Image 3" descr="logo.png"/>
          <p:cNvPicPr>
            <a:picLocks noChangeAspect="1"/>
          </p:cNvPicPr>
          <p:nvPr/>
        </p:nvPicPr>
        <p:blipFill>
          <a:blip r:embed="rId2" cstate="print"/>
          <a:stretch>
            <a:fillRect/>
          </a:stretch>
        </p:blipFill>
        <p:spPr>
          <a:xfrm>
            <a:off x="5807968" y="3068960"/>
            <a:ext cx="1800200" cy="18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C9ECB9-07CA-42A0-8BB1-75B821A8CCB3}"/>
              </a:ext>
            </a:extLst>
          </p:cNvPr>
          <p:cNvSpPr>
            <a:spLocks noGrp="1"/>
          </p:cNvSpPr>
          <p:nvPr>
            <p:ph type="ctrTitle"/>
          </p:nvPr>
        </p:nvSpPr>
        <p:spPr>
          <a:xfrm>
            <a:off x="2379643" y="868975"/>
            <a:ext cx="8751065" cy="975849"/>
          </a:xfrm>
        </p:spPr>
        <p:txBody>
          <a:bodyPr/>
          <a:lstStyle/>
          <a:p>
            <a:r>
              <a:rPr lang="fr-FR" dirty="0"/>
              <a:t>Robot racer</a:t>
            </a:r>
          </a:p>
        </p:txBody>
      </p:sp>
      <p:sp>
        <p:nvSpPr>
          <p:cNvPr id="5" name="ZoneTexte 4">
            <a:extLst>
              <a:ext uri="{FF2B5EF4-FFF2-40B4-BE49-F238E27FC236}">
                <a16:creationId xmlns:a16="http://schemas.microsoft.com/office/drawing/2014/main" id="{0088AC64-D921-4D48-9965-CE43F13A982B}"/>
              </a:ext>
            </a:extLst>
          </p:cNvPr>
          <p:cNvSpPr txBox="1"/>
          <p:nvPr/>
        </p:nvSpPr>
        <p:spPr>
          <a:xfrm>
            <a:off x="2379643" y="2505670"/>
            <a:ext cx="8751065" cy="2215991"/>
          </a:xfrm>
          <a:prstGeom prst="rect">
            <a:avLst/>
          </a:prstGeom>
          <a:noFill/>
        </p:spPr>
        <p:txBody>
          <a:bodyPr wrap="square" rtlCol="0">
            <a:spAutoFit/>
          </a:bodyPr>
          <a:lstStyle/>
          <a:p>
            <a:pPr marL="342900" indent="-342900">
              <a:buFont typeface="Arial" panose="020B0604020202020204" pitchFamily="34" charset="0"/>
              <a:buChar char="•"/>
            </a:pPr>
            <a:r>
              <a:rPr lang="fr-FR" sz="2400" dirty="0"/>
              <a:t>Le sol est de nature différente (gravier, gazon, eau) .</a:t>
            </a:r>
          </a:p>
          <a:p>
            <a:pPr marL="342900" indent="-342900">
              <a:buFont typeface="Arial" panose="020B0604020202020204" pitchFamily="34" charset="0"/>
              <a:buChar char="•"/>
            </a:pPr>
            <a:r>
              <a:rPr lang="fr-FR" sz="2400" dirty="0"/>
              <a:t>Le parcours peut contenir des virages serrés .</a:t>
            </a:r>
          </a:p>
          <a:p>
            <a:pPr marL="342900" indent="-342900">
              <a:buFont typeface="Arial" panose="020B0604020202020204" pitchFamily="34" charset="0"/>
              <a:buChar char="•"/>
            </a:pPr>
            <a:r>
              <a:rPr lang="fr-FR" sz="2400" dirty="0"/>
              <a:t>Des angles de  90°.</a:t>
            </a:r>
          </a:p>
          <a:p>
            <a:pPr marL="342900" indent="-342900">
              <a:buFont typeface="Arial" panose="020B0604020202020204" pitchFamily="34" charset="0"/>
              <a:buChar char="•"/>
            </a:pPr>
            <a:r>
              <a:rPr lang="fr-FR" sz="2400" dirty="0"/>
              <a:t>Des pistes glissantes.</a:t>
            </a:r>
          </a:p>
          <a:p>
            <a:endParaRPr lang="fr-FR" sz="2400" dirty="0"/>
          </a:p>
          <a:p>
            <a:r>
              <a:rPr lang="fr-FR" dirty="0"/>
              <a:t>   </a:t>
            </a:r>
          </a:p>
        </p:txBody>
      </p:sp>
    </p:spTree>
    <p:extLst>
      <p:ext uri="{BB962C8B-B14F-4D97-AF65-F5344CB8AC3E}">
        <p14:creationId xmlns:p14="http://schemas.microsoft.com/office/powerpoint/2010/main" val="35729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51584" y="980728"/>
            <a:ext cx="8751065" cy="1123719"/>
          </a:xfrm>
        </p:spPr>
        <p:txBody>
          <a:bodyPr/>
          <a:lstStyle/>
          <a:p>
            <a:r>
              <a:rPr lang="fr-FR" dirty="0"/>
              <a:t>Présentation de </a:t>
            </a:r>
            <a:r>
              <a:rPr lang="fr-FR" dirty="0" err="1"/>
              <a:t>Robot’Com</a:t>
            </a:r>
            <a:endParaRPr lang="fr-FR" dirty="0"/>
          </a:p>
        </p:txBody>
      </p:sp>
      <p:sp>
        <p:nvSpPr>
          <p:cNvPr id="3" name="Sous-titre 2"/>
          <p:cNvSpPr>
            <a:spLocks noGrp="1"/>
          </p:cNvSpPr>
          <p:nvPr>
            <p:ph type="subTitle" idx="1"/>
          </p:nvPr>
        </p:nvSpPr>
        <p:spPr/>
        <p:txBody>
          <a:bodyPr/>
          <a:lstStyle/>
          <a:p>
            <a:pPr lvl="0" algn="l"/>
            <a:r>
              <a:rPr lang="fr-FR" dirty="0"/>
              <a:t>Qui sont les personnes concernées ?</a:t>
            </a:r>
          </a:p>
          <a:p>
            <a:pPr algn="l"/>
            <a:r>
              <a:rPr lang="fr-FR" dirty="0"/>
              <a:t>Notre programme est accessible pour les étudiants de toutes les universités nationales et toute personne motivée et ayant la volonté et la capacité de participer à un défi national dans le domaine robotique. </a:t>
            </a:r>
          </a:p>
          <a:p>
            <a:pPr algn="l"/>
            <a:r>
              <a:rPr lang="fr-FR" dirty="0"/>
              <a:t> </a:t>
            </a:r>
          </a:p>
          <a:p>
            <a:pPr algn="l"/>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5"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51584" y="404664"/>
            <a:ext cx="8751065" cy="1051711"/>
          </a:xfrm>
        </p:spPr>
        <p:txBody>
          <a:bodyPr/>
          <a:lstStyle/>
          <a:p>
            <a:r>
              <a:rPr lang="fr-FR" dirty="0"/>
              <a:t>le planning  de </a:t>
            </a:r>
            <a:r>
              <a:rPr lang="fr-FR" dirty="0" err="1"/>
              <a:t>Robot’Com</a:t>
            </a:r>
            <a:endParaRPr lang="fr-FR" dirty="0"/>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6"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graphicFrame>
        <p:nvGraphicFramePr>
          <p:cNvPr id="3" name="Tableau 2">
            <a:extLst>
              <a:ext uri="{FF2B5EF4-FFF2-40B4-BE49-F238E27FC236}">
                <a16:creationId xmlns:a16="http://schemas.microsoft.com/office/drawing/2014/main" id="{44D2E2E1-9B90-4369-8DFB-BDF8B564A718}"/>
              </a:ext>
            </a:extLst>
          </p:cNvPr>
          <p:cNvGraphicFramePr>
            <a:graphicFrameLocks noGrp="1"/>
          </p:cNvGraphicFramePr>
          <p:nvPr>
            <p:extLst>
              <p:ext uri="{D42A27DB-BD31-4B8C-83A1-F6EECF244321}">
                <p14:modId xmlns:p14="http://schemas.microsoft.com/office/powerpoint/2010/main" val="3534656641"/>
              </p:ext>
            </p:extLst>
          </p:nvPr>
        </p:nvGraphicFramePr>
        <p:xfrm>
          <a:off x="2752080" y="1777126"/>
          <a:ext cx="8272016" cy="3884160"/>
        </p:xfrm>
        <a:graphic>
          <a:graphicData uri="http://schemas.openxmlformats.org/drawingml/2006/table">
            <a:tbl>
              <a:tblPr firstRow="1" bandRow="1">
                <a:tableStyleId>{5C22544A-7EE6-4342-B048-85BDC9FD1C3A}</a:tableStyleId>
              </a:tblPr>
              <a:tblGrid>
                <a:gridCol w="4136008">
                  <a:extLst>
                    <a:ext uri="{9D8B030D-6E8A-4147-A177-3AD203B41FA5}">
                      <a16:colId xmlns:a16="http://schemas.microsoft.com/office/drawing/2014/main" val="1488910733"/>
                    </a:ext>
                  </a:extLst>
                </a:gridCol>
                <a:gridCol w="4136008">
                  <a:extLst>
                    <a:ext uri="{9D8B030D-6E8A-4147-A177-3AD203B41FA5}">
                      <a16:colId xmlns:a16="http://schemas.microsoft.com/office/drawing/2014/main" val="3962096658"/>
                    </a:ext>
                  </a:extLst>
                </a:gridCol>
              </a:tblGrid>
              <a:tr h="418845">
                <a:tc>
                  <a:txBody>
                    <a:bodyPr/>
                    <a:lstStyle/>
                    <a:p>
                      <a:pPr marL="457200" algn="ctr">
                        <a:lnSpc>
                          <a:spcPct val="125000"/>
                        </a:lnSpc>
                        <a:spcAft>
                          <a:spcPts val="0"/>
                        </a:spcAft>
                      </a:pPr>
                      <a:r>
                        <a:rPr lang="fr-FR" sz="1400" b="1" dirty="0">
                          <a:solidFill>
                            <a:schemeClr val="tx1"/>
                          </a:solidFill>
                          <a:latin typeface="Corbel"/>
                          <a:ea typeface="Times New Roman"/>
                          <a:cs typeface="Tahoma"/>
                        </a:rPr>
                        <a:t>Horaire</a:t>
                      </a:r>
                      <a:r>
                        <a:rPr lang="fr-FR" sz="1400" b="1" baseline="0" dirty="0">
                          <a:solidFill>
                            <a:schemeClr val="tx1"/>
                          </a:solidFill>
                          <a:latin typeface="Corbel"/>
                          <a:ea typeface="Times New Roman"/>
                          <a:cs typeface="Tahoma"/>
                        </a:rPr>
                        <a:t> </a:t>
                      </a:r>
                      <a:endParaRPr lang="fr-FR" sz="1400" b="1" dirty="0">
                        <a:solidFill>
                          <a:schemeClr val="tx1"/>
                        </a:solidFill>
                        <a:latin typeface="Corbel"/>
                        <a:ea typeface="Times New Roman"/>
                        <a:cs typeface="Tahoma"/>
                      </a:endParaRPr>
                    </a:p>
                  </a:txBody>
                  <a:tcPr marL="68580" marR="68580" marT="0" marB="0"/>
                </a:tc>
                <a:tc>
                  <a:txBody>
                    <a:bodyPr/>
                    <a:lstStyle/>
                    <a:p>
                      <a:pPr marL="457200" algn="ctr">
                        <a:lnSpc>
                          <a:spcPct val="125000"/>
                        </a:lnSpc>
                        <a:spcAft>
                          <a:spcPts val="0"/>
                        </a:spcAft>
                      </a:pPr>
                      <a:r>
                        <a:rPr lang="fr-FR" sz="1400" b="1" dirty="0">
                          <a:solidFill>
                            <a:schemeClr val="tx1"/>
                          </a:solidFill>
                          <a:latin typeface="Corbel"/>
                          <a:ea typeface="Times New Roman"/>
                          <a:cs typeface="Tahoma"/>
                        </a:rPr>
                        <a:t>Programme</a:t>
                      </a:r>
                    </a:p>
                    <a:p>
                      <a:pPr marL="457200" algn="ctr">
                        <a:lnSpc>
                          <a:spcPct val="125000"/>
                        </a:lnSpc>
                        <a:spcAft>
                          <a:spcPts val="0"/>
                        </a:spcAft>
                      </a:pPr>
                      <a:endParaRPr lang="fr-FR" sz="1400" b="1" dirty="0">
                        <a:solidFill>
                          <a:schemeClr val="tx1"/>
                        </a:solidFill>
                        <a:latin typeface="Corbel"/>
                        <a:ea typeface="Times New Roman"/>
                        <a:cs typeface="Tahoma"/>
                      </a:endParaRPr>
                    </a:p>
                  </a:txBody>
                  <a:tcPr marL="68580" marR="68580" marT="0" marB="0"/>
                </a:tc>
                <a:extLst>
                  <a:ext uri="{0D108BD9-81ED-4DB2-BD59-A6C34878D82A}">
                    <a16:rowId xmlns:a16="http://schemas.microsoft.com/office/drawing/2014/main" val="2562712867"/>
                  </a:ext>
                </a:extLst>
              </a:tr>
              <a:tr h="418845">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7h30 - 9h30</a:t>
                      </a:r>
                      <a:endParaRPr lang="fr-FR" sz="1800" b="1" dirty="0">
                        <a:solidFill>
                          <a:schemeClr val="accent2">
                            <a:lumMod val="50000"/>
                          </a:schemeClr>
                        </a:solidFill>
                        <a:latin typeface="Corbel"/>
                        <a:ea typeface="Times New Roman"/>
                        <a:cs typeface="Tahoma"/>
                      </a:endParaRPr>
                    </a:p>
                  </a:txBody>
                  <a:tcPr marL="68580" marR="68580" marT="0" marB="0"/>
                </a:tc>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 Homologation</a:t>
                      </a:r>
                      <a:endParaRPr lang="fr-FR" sz="18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3648002462"/>
                  </a:ext>
                </a:extLst>
              </a:tr>
              <a:tr h="418845">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9h30 - 10h</a:t>
                      </a:r>
                      <a:endParaRPr lang="fr-FR" sz="1800" b="1" dirty="0">
                        <a:solidFill>
                          <a:schemeClr val="accent2">
                            <a:lumMod val="50000"/>
                          </a:schemeClr>
                        </a:solidFill>
                        <a:latin typeface="Corbel"/>
                        <a:ea typeface="Times New Roman"/>
                        <a:cs typeface="Tahoma"/>
                      </a:endParaRPr>
                    </a:p>
                  </a:txBody>
                  <a:tcPr marL="68580" marR="68580" marT="0" marB="0"/>
                </a:tc>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Mot d’ouverture </a:t>
                      </a:r>
                      <a:endParaRPr lang="fr-FR" sz="18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2513471554"/>
                  </a:ext>
                </a:extLst>
              </a:tr>
              <a:tr h="418845">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10h -12h30</a:t>
                      </a:r>
                      <a:endParaRPr lang="fr-FR" sz="1800" b="1" dirty="0">
                        <a:solidFill>
                          <a:schemeClr val="accent2">
                            <a:lumMod val="50000"/>
                          </a:schemeClr>
                        </a:solidFill>
                        <a:latin typeface="Corbel"/>
                        <a:ea typeface="Times New Roman"/>
                        <a:cs typeface="Tahoma"/>
                      </a:endParaRPr>
                    </a:p>
                  </a:txBody>
                  <a:tcPr marL="68580" marR="68580" marT="0" marB="0"/>
                </a:tc>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Robot suiveur de ligne </a:t>
                      </a:r>
                      <a:endParaRPr lang="fr-FR" sz="18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848363301"/>
                  </a:ext>
                </a:extLst>
              </a:tr>
              <a:tr h="418845">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12h30 - 13h30</a:t>
                      </a:r>
                      <a:endParaRPr lang="fr-FR" sz="1800" b="1" dirty="0">
                        <a:solidFill>
                          <a:schemeClr val="accent2">
                            <a:lumMod val="50000"/>
                          </a:schemeClr>
                        </a:solidFill>
                        <a:latin typeface="Corbel"/>
                        <a:ea typeface="Times New Roman"/>
                        <a:cs typeface="Tahoma"/>
                      </a:endParaRPr>
                    </a:p>
                  </a:txBody>
                  <a:tcPr marL="68580" marR="68580" marT="0" marB="0"/>
                </a:tc>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Pause déjeuné </a:t>
                      </a:r>
                      <a:endParaRPr lang="fr-FR" sz="18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2040764679"/>
                  </a:ext>
                </a:extLst>
              </a:tr>
              <a:tr h="418845">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13h30 - 16h</a:t>
                      </a:r>
                      <a:endParaRPr lang="fr-FR" sz="1800" b="1" dirty="0">
                        <a:solidFill>
                          <a:schemeClr val="accent2">
                            <a:lumMod val="50000"/>
                          </a:schemeClr>
                        </a:solidFill>
                        <a:latin typeface="Corbel"/>
                        <a:ea typeface="Times New Roman"/>
                        <a:cs typeface="Tahoma"/>
                      </a:endParaRPr>
                    </a:p>
                  </a:txBody>
                  <a:tcPr marL="68580" marR="68580" marT="0" marB="0"/>
                </a:tc>
                <a:tc>
                  <a:txBody>
                    <a:bodyPr/>
                    <a:lstStyle/>
                    <a:p>
                      <a:pPr marL="457200" marR="0" lvl="0" indent="0" algn="ctr" defTabSz="914400" rtl="0" eaLnBrk="1" fontAlgn="auto" latinLnBrk="0" hangingPunct="1">
                        <a:lnSpc>
                          <a:spcPct val="125000"/>
                        </a:lnSpc>
                        <a:spcBef>
                          <a:spcPts val="0"/>
                        </a:spcBef>
                        <a:spcAft>
                          <a:spcPts val="0"/>
                        </a:spcAft>
                        <a:buClrTx/>
                        <a:buSzTx/>
                        <a:buFontTx/>
                        <a:buNone/>
                        <a:tabLst/>
                        <a:defRPr/>
                      </a:pPr>
                      <a:r>
                        <a:rPr lang="fr-FR" sz="1800" b="1" dirty="0">
                          <a:solidFill>
                            <a:schemeClr val="accent2">
                              <a:lumMod val="50000"/>
                            </a:schemeClr>
                          </a:solidFill>
                          <a:latin typeface="Calibri"/>
                          <a:ea typeface="Corbel"/>
                          <a:cs typeface="Tahoma"/>
                        </a:rPr>
                        <a:t>Robot racer  </a:t>
                      </a:r>
                      <a:endParaRPr lang="fr-FR" sz="18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1884015548"/>
                  </a:ext>
                </a:extLst>
              </a:tr>
              <a:tr h="418845">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16h – 16h30</a:t>
                      </a:r>
                      <a:endParaRPr lang="fr-FR" sz="1800" b="1" dirty="0">
                        <a:solidFill>
                          <a:schemeClr val="accent2">
                            <a:lumMod val="50000"/>
                          </a:schemeClr>
                        </a:solidFill>
                        <a:latin typeface="Corbel"/>
                        <a:ea typeface="Times New Roman"/>
                        <a:cs typeface="Tahoma"/>
                      </a:endParaRPr>
                    </a:p>
                  </a:txBody>
                  <a:tcPr marL="68580" marR="68580" marT="0" marB="0"/>
                </a:tc>
                <a:tc>
                  <a:txBody>
                    <a:bodyPr/>
                    <a:lstStyle/>
                    <a:p>
                      <a:pPr marL="457200" marR="0" lvl="0" indent="0" algn="ctr" defTabSz="914400" rtl="0" eaLnBrk="1" fontAlgn="auto" latinLnBrk="0" hangingPunct="1">
                        <a:lnSpc>
                          <a:spcPct val="125000"/>
                        </a:lnSpc>
                        <a:spcBef>
                          <a:spcPts val="0"/>
                        </a:spcBef>
                        <a:spcAft>
                          <a:spcPts val="0"/>
                        </a:spcAft>
                        <a:buClrTx/>
                        <a:buSzTx/>
                        <a:buFontTx/>
                        <a:buNone/>
                        <a:tabLst/>
                        <a:defRPr/>
                      </a:pPr>
                      <a:r>
                        <a:rPr lang="fr-FR" sz="1800" b="1" dirty="0">
                          <a:solidFill>
                            <a:schemeClr val="accent2">
                              <a:lumMod val="50000"/>
                            </a:schemeClr>
                          </a:solidFill>
                          <a:latin typeface="Calibri"/>
                          <a:ea typeface="Corbel"/>
                          <a:cs typeface="Tahoma"/>
                        </a:rPr>
                        <a:t>Pause-café </a:t>
                      </a:r>
                      <a:endParaRPr lang="fr-FR" sz="18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2525801883"/>
                  </a:ext>
                </a:extLst>
              </a:tr>
              <a:tr h="418845">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16h30 – 17h15</a:t>
                      </a:r>
                      <a:endParaRPr lang="fr-FR" sz="1800" b="1" dirty="0">
                        <a:solidFill>
                          <a:schemeClr val="accent2">
                            <a:lumMod val="50000"/>
                          </a:schemeClr>
                        </a:solidFill>
                        <a:latin typeface="Corbel"/>
                        <a:ea typeface="Times New Roman"/>
                        <a:cs typeface="Tahoma"/>
                      </a:endParaRPr>
                    </a:p>
                  </a:txBody>
                  <a:tcPr marL="68580" marR="68580" marT="0" marB="0"/>
                </a:tc>
                <a:tc>
                  <a:txBody>
                    <a:bodyPr/>
                    <a:lstStyle/>
                    <a:p>
                      <a:pPr marL="457200" marR="0" lvl="0" indent="0" algn="ctr" defTabSz="914400" rtl="0" eaLnBrk="1" fontAlgn="auto" latinLnBrk="0" hangingPunct="1">
                        <a:lnSpc>
                          <a:spcPct val="125000"/>
                        </a:lnSpc>
                        <a:spcBef>
                          <a:spcPts val="0"/>
                        </a:spcBef>
                        <a:spcAft>
                          <a:spcPts val="0"/>
                        </a:spcAft>
                        <a:buClrTx/>
                        <a:buSzTx/>
                        <a:buFontTx/>
                        <a:buNone/>
                        <a:tabLst/>
                        <a:defRPr/>
                      </a:pPr>
                      <a:r>
                        <a:rPr lang="fr-FR" sz="1800" b="1" dirty="0">
                          <a:solidFill>
                            <a:schemeClr val="accent2">
                              <a:lumMod val="50000"/>
                            </a:schemeClr>
                          </a:solidFill>
                          <a:latin typeface="Calibri"/>
                          <a:ea typeface="Corbel"/>
                          <a:cs typeface="Tahoma"/>
                        </a:rPr>
                        <a:t>Final racer </a:t>
                      </a:r>
                      <a:endParaRPr lang="fr-FR" sz="18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480084231"/>
                  </a:ext>
                </a:extLst>
              </a:tr>
              <a:tr h="418845">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17h15 -18h</a:t>
                      </a:r>
                      <a:endParaRPr lang="fr-FR" sz="1800" b="1" dirty="0">
                        <a:solidFill>
                          <a:schemeClr val="accent2">
                            <a:lumMod val="50000"/>
                          </a:schemeClr>
                        </a:solidFill>
                        <a:latin typeface="Corbel"/>
                        <a:ea typeface="Times New Roman"/>
                        <a:cs typeface="Tahoma"/>
                      </a:endParaRPr>
                    </a:p>
                  </a:txBody>
                  <a:tcPr marL="68580" marR="68580" marT="0" marB="0"/>
                </a:tc>
                <a:tc>
                  <a:txBody>
                    <a:bodyPr/>
                    <a:lstStyle/>
                    <a:p>
                      <a:pPr marL="457200" algn="ctr">
                        <a:lnSpc>
                          <a:spcPct val="125000"/>
                        </a:lnSpc>
                        <a:spcAft>
                          <a:spcPts val="0"/>
                        </a:spcAft>
                      </a:pPr>
                      <a:r>
                        <a:rPr lang="fr-FR" sz="1800" b="1" dirty="0">
                          <a:solidFill>
                            <a:schemeClr val="accent2">
                              <a:lumMod val="50000"/>
                            </a:schemeClr>
                          </a:solidFill>
                          <a:latin typeface="Calibri"/>
                          <a:ea typeface="Corbel"/>
                          <a:cs typeface="Tahoma"/>
                        </a:rPr>
                        <a:t>Clôture</a:t>
                      </a:r>
                      <a:endParaRPr lang="fr-FR" sz="18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39859141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83632" y="404664"/>
            <a:ext cx="7244749" cy="1839945"/>
          </a:xfrm>
        </p:spPr>
        <p:txBody>
          <a:bodyPr/>
          <a:lstStyle/>
          <a:p>
            <a:r>
              <a:rPr lang="fr-FR" dirty="0"/>
              <a:t>Plan de communication</a:t>
            </a:r>
            <a:br>
              <a:rPr lang="fr-FR" dirty="0"/>
            </a:br>
            <a:endParaRPr lang="fr-FR" dirty="0"/>
          </a:p>
        </p:txBody>
      </p:sp>
      <p:sp>
        <p:nvSpPr>
          <p:cNvPr id="3" name="Sous-titre 2"/>
          <p:cNvSpPr>
            <a:spLocks noGrp="1"/>
          </p:cNvSpPr>
          <p:nvPr>
            <p:ph type="subTitle" idx="1"/>
          </p:nvPr>
        </p:nvSpPr>
        <p:spPr>
          <a:xfrm>
            <a:off x="2351584" y="1772816"/>
            <a:ext cx="8856984" cy="3888432"/>
          </a:xfrm>
        </p:spPr>
        <p:txBody>
          <a:bodyPr/>
          <a:lstStyle/>
          <a:p>
            <a:pPr algn="l"/>
            <a:r>
              <a:rPr lang="fr-FR" sz="1700" b="1" dirty="0">
                <a:latin typeface="Times New Roman" pitchFamily="18" charset="0"/>
                <a:cs typeface="Times New Roman" pitchFamily="18" charset="0"/>
              </a:rPr>
              <a:t>Afin de réussir cet événement, nous avons développé une stratégie de communication, nous utilisons des brochures, des affiches, une compagne médiatique (Radio, TV, Presse), un site web pour décrire les différentes activités et exposer le programme détaillé de la journée, Une démonstration a été publiée sur </a:t>
            </a:r>
            <a:r>
              <a:rPr lang="fr-FR" sz="1700" b="1" dirty="0" err="1">
                <a:latin typeface="Times New Roman" pitchFamily="18" charset="0"/>
                <a:cs typeface="Times New Roman" pitchFamily="18" charset="0"/>
              </a:rPr>
              <a:t>YouTube</a:t>
            </a:r>
            <a:r>
              <a:rPr lang="fr-FR" sz="1700" b="1" dirty="0">
                <a:latin typeface="Times New Roman" pitchFamily="18" charset="0"/>
                <a:cs typeface="Times New Roman" pitchFamily="18" charset="0"/>
              </a:rPr>
              <a:t>. </a:t>
            </a:r>
          </a:p>
          <a:p>
            <a:pPr algn="l"/>
            <a:r>
              <a:rPr lang="fr-FR" sz="1700" b="1" dirty="0">
                <a:latin typeface="Times New Roman" pitchFamily="18" charset="0"/>
                <a:cs typeface="Times New Roman" pitchFamily="18" charset="0"/>
              </a:rPr>
              <a:t> Nous vous invitons à visiter les liens suivants :</a:t>
            </a:r>
          </a:p>
          <a:p>
            <a:pPr algn="l"/>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Réseaux</a:t>
            </a: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sociaux</a:t>
            </a:r>
            <a:r>
              <a:rPr lang="en-US" sz="1700" b="1" dirty="0">
                <a:latin typeface="Times New Roman" pitchFamily="18" charset="0"/>
                <a:cs typeface="Times New Roman" pitchFamily="18" charset="0"/>
              </a:rPr>
              <a:t> :</a:t>
            </a:r>
            <a:endParaRPr lang="fr-FR" sz="1700" b="1" dirty="0">
              <a:latin typeface="Times New Roman" pitchFamily="18" charset="0"/>
              <a:cs typeface="Times New Roman" pitchFamily="18" charset="0"/>
            </a:endParaRPr>
          </a:p>
          <a:p>
            <a:pPr algn="l"/>
            <a:r>
              <a:rPr lang="en-US" sz="1700" b="1" dirty="0">
                <a:latin typeface="Times New Roman" pitchFamily="18" charset="0"/>
                <a:cs typeface="Times New Roman" pitchFamily="18" charset="0"/>
              </a:rPr>
              <a:t>YouTube: Engineers Spark</a:t>
            </a:r>
            <a:endParaRPr lang="fr-FR" sz="1700" b="1" dirty="0">
              <a:latin typeface="Times New Roman" pitchFamily="18" charset="0"/>
              <a:cs typeface="Times New Roman" pitchFamily="18" charset="0"/>
            </a:endParaRPr>
          </a:p>
          <a:p>
            <a:pPr lvl="0" algn="l"/>
            <a:r>
              <a:rPr lang="en-US" sz="1700" b="1" dirty="0" err="1">
                <a:latin typeface="Times New Roman" pitchFamily="18" charset="0"/>
                <a:cs typeface="Times New Roman" pitchFamily="18" charset="0"/>
              </a:rPr>
              <a:t>Facebook</a:t>
            </a:r>
            <a:r>
              <a:rPr lang="en-US" sz="1700" b="1" dirty="0">
                <a:latin typeface="Times New Roman" pitchFamily="18" charset="0"/>
                <a:cs typeface="Times New Roman" pitchFamily="18" charset="0"/>
              </a:rPr>
              <a:t>: fb.com/</a:t>
            </a:r>
            <a:r>
              <a:rPr lang="en-US" sz="1700" b="1" dirty="0" err="1">
                <a:latin typeface="Times New Roman" pitchFamily="18" charset="0"/>
                <a:cs typeface="Times New Roman" pitchFamily="18" charset="0"/>
              </a:rPr>
              <a:t>EngineersSparkCommunity</a:t>
            </a:r>
            <a:endParaRPr lang="fr-FR" sz="1700" b="1" dirty="0">
              <a:latin typeface="Times New Roman" pitchFamily="18" charset="0"/>
              <a:cs typeface="Times New Roman" pitchFamily="18" charset="0"/>
            </a:endParaRPr>
          </a:p>
          <a:p>
            <a:pPr lvl="0" algn="l"/>
            <a:r>
              <a:rPr lang="en-US" sz="1700" b="1" dirty="0" err="1">
                <a:latin typeface="Times New Roman" pitchFamily="18" charset="0"/>
                <a:cs typeface="Times New Roman" pitchFamily="18" charset="0"/>
              </a:rPr>
              <a:t>Instagram</a:t>
            </a:r>
            <a:r>
              <a:rPr lang="en-US" sz="1700" b="1" dirty="0">
                <a:latin typeface="Times New Roman" pitchFamily="18" charset="0"/>
                <a:cs typeface="Times New Roman" pitchFamily="18" charset="0"/>
              </a:rPr>
              <a:t>: Club Spark</a:t>
            </a:r>
            <a:endParaRPr lang="fr-FR" sz="1700" b="1" dirty="0">
              <a:latin typeface="Times New Roman" pitchFamily="18" charset="0"/>
              <a:cs typeface="Times New Roman" pitchFamily="18" charset="0"/>
            </a:endParaRPr>
          </a:p>
          <a:p>
            <a:pPr lvl="0" algn="l"/>
            <a:r>
              <a:rPr lang="en-US" sz="1700" b="1" dirty="0" err="1">
                <a:latin typeface="Times New Roman" pitchFamily="18" charset="0"/>
                <a:cs typeface="Times New Roman" pitchFamily="18" charset="0"/>
              </a:rPr>
              <a:t>LinkedIn:Engineers</a:t>
            </a:r>
            <a:r>
              <a:rPr lang="en-US" sz="1700" b="1" dirty="0">
                <a:latin typeface="Times New Roman" pitchFamily="18" charset="0"/>
                <a:cs typeface="Times New Roman" pitchFamily="18" charset="0"/>
              </a:rPr>
              <a:t> Spark</a:t>
            </a:r>
          </a:p>
          <a:p>
            <a:pPr lvl="0" algn="l"/>
            <a:r>
              <a:rPr lang="en-US" sz="1700" b="1" dirty="0">
                <a:latin typeface="Times New Roman" pitchFamily="18" charset="0"/>
                <a:cs typeface="Times New Roman" pitchFamily="18" charset="0"/>
              </a:rPr>
              <a:t>Email:</a:t>
            </a:r>
          </a:p>
          <a:p>
            <a:pPr lvl="0" algn="l"/>
            <a:r>
              <a:rPr lang="en-US" sz="1700" b="1" dirty="0">
                <a:latin typeface="Times New Roman" pitchFamily="18" charset="0"/>
                <a:cs typeface="Times New Roman" pitchFamily="18" charset="0"/>
              </a:rPr>
              <a:t>Engineers.spark2014@gmail.com</a:t>
            </a:r>
            <a:endParaRPr lang="fr-FR" sz="1700" b="1" dirty="0">
              <a:latin typeface="Times New Roman" pitchFamily="18" charset="0"/>
              <a:cs typeface="Times New Roman" pitchFamily="18" charset="0"/>
            </a:endParaRPr>
          </a:p>
          <a:p>
            <a:r>
              <a:rPr lang="en-US" sz="1700" b="1" dirty="0">
                <a:latin typeface="Times New Roman" pitchFamily="18" charset="0"/>
                <a:cs typeface="Times New Roman" pitchFamily="18" charset="0"/>
              </a:rPr>
              <a:t> </a:t>
            </a:r>
            <a:endParaRPr lang="fr-FR" sz="1700" b="1" dirty="0">
              <a:latin typeface="Times New Roman" pitchFamily="18" charset="0"/>
              <a:cs typeface="Times New Roman" pitchFamily="18" charset="0"/>
            </a:endParaRPr>
          </a:p>
          <a:p>
            <a:br>
              <a:rPr lang="en-US" sz="1700" b="1" dirty="0">
                <a:latin typeface="Times New Roman" pitchFamily="18" charset="0"/>
                <a:cs typeface="Times New Roman" pitchFamily="18" charset="0"/>
              </a:rPr>
            </a:br>
            <a:r>
              <a:rPr lang="en-US" sz="1700" b="1" dirty="0">
                <a:latin typeface="Times New Roman" pitchFamily="18" charset="0"/>
                <a:cs typeface="Times New Roman" pitchFamily="18" charset="0"/>
              </a:rPr>
              <a:t> </a:t>
            </a:r>
            <a:endParaRPr lang="fr-FR" sz="1700" b="1" dirty="0">
              <a:latin typeface="Times New Roman" pitchFamily="18" charset="0"/>
              <a:cs typeface="Times New Roman" pitchFamily="18" charset="0"/>
            </a:endParaRPr>
          </a:p>
          <a:p>
            <a:endParaRPr lang="fr-FR" sz="1700" b="1"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5"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79576" y="260648"/>
            <a:ext cx="8751065" cy="1839945"/>
          </a:xfrm>
        </p:spPr>
        <p:txBody>
          <a:bodyPr>
            <a:normAutofit/>
          </a:bodyPr>
          <a:lstStyle/>
          <a:p>
            <a:r>
              <a:rPr lang="fr-FR" dirty="0"/>
              <a:t>Sponsors et Opportunités</a:t>
            </a:r>
            <a:br>
              <a:rPr lang="fr-FR" dirty="0"/>
            </a:br>
            <a:endParaRPr lang="fr-FR" dirty="0"/>
          </a:p>
        </p:txBody>
      </p:sp>
      <p:sp>
        <p:nvSpPr>
          <p:cNvPr id="3" name="Sous-titre 2"/>
          <p:cNvSpPr>
            <a:spLocks noGrp="1"/>
          </p:cNvSpPr>
          <p:nvPr>
            <p:ph type="subTitle" idx="1"/>
          </p:nvPr>
        </p:nvSpPr>
        <p:spPr>
          <a:xfrm>
            <a:off x="2495600" y="1196752"/>
            <a:ext cx="8751066" cy="4744743"/>
          </a:xfrm>
        </p:spPr>
        <p:txBody>
          <a:bodyPr/>
          <a:lstStyle/>
          <a:p>
            <a:pPr algn="l"/>
            <a:endParaRPr lang="fr-FR" dirty="0"/>
          </a:p>
          <a:p>
            <a:pPr algn="l"/>
            <a:r>
              <a:rPr lang="fr-FR" dirty="0"/>
              <a:t>Devenir un sponsor Ca consiste à :</a:t>
            </a:r>
          </a:p>
          <a:p>
            <a:pPr algn="l">
              <a:buFont typeface="Arial" pitchFamily="34" charset="0"/>
              <a:buChar char="•"/>
            </a:pPr>
            <a:r>
              <a:rPr lang="fr-FR" dirty="0"/>
              <a:t>associer votre image à un évènement médiatisé. Pour ce faire, nous sommes en mesure de vous offrir une publicité sur notre site, notre page </a:t>
            </a:r>
            <a:r>
              <a:rPr lang="fr-FR" dirty="0" err="1"/>
              <a:t>Facebook</a:t>
            </a:r>
            <a:r>
              <a:rPr lang="fr-FR" dirty="0"/>
              <a:t> et sur les autres moyens de communication. </a:t>
            </a:r>
          </a:p>
          <a:p>
            <a:pPr algn="l">
              <a:buFont typeface="Arial" pitchFamily="34" charset="0"/>
              <a:buChar char="•"/>
            </a:pPr>
            <a:r>
              <a:rPr lang="fr-FR" dirty="0"/>
              <a:t>Soutenir un Comité visant à améliorer le niveau des étudiants en Tunisie. </a:t>
            </a:r>
          </a:p>
          <a:p>
            <a:pPr algn="l">
              <a:buFont typeface="Arial" pitchFamily="34" charset="0"/>
              <a:buChar char="•"/>
            </a:pPr>
            <a:r>
              <a:rPr lang="fr-FR" dirty="0"/>
              <a:t> Développez votre marque et donner un sens à votre développement économique dans un environnement scientifique. </a:t>
            </a:r>
          </a:p>
          <a:p>
            <a:pPr algn="l">
              <a:buFont typeface="Arial" pitchFamily="34" charset="0"/>
              <a:buChar char="•"/>
            </a:pPr>
            <a:r>
              <a:rPr lang="fr-FR" dirty="0"/>
              <a:t> Participez à notre projet est également associer l'image de votre entreprise à l'action humanitaire. </a:t>
            </a:r>
          </a:p>
          <a:p>
            <a:pPr algn="l">
              <a:buFont typeface="Arial" pitchFamily="34" charset="0"/>
              <a:buChar char="•"/>
            </a:pPr>
            <a:r>
              <a:rPr lang="fr-FR" dirty="0"/>
              <a:t> Participer à la session de </a:t>
            </a:r>
            <a:r>
              <a:rPr lang="fr-FR" dirty="0" err="1"/>
              <a:t>Robot’Com</a:t>
            </a:r>
            <a:r>
              <a:rPr lang="fr-FR" dirty="0"/>
              <a:t> avec un ou deux représentants de votre entreprise.</a:t>
            </a:r>
          </a:p>
          <a:p>
            <a:pPr algn="l"/>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5"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79576" y="548680"/>
            <a:ext cx="8751065" cy="1051711"/>
          </a:xfrm>
        </p:spPr>
        <p:txBody>
          <a:bodyPr/>
          <a:lstStyle/>
          <a:p>
            <a:r>
              <a:rPr lang="fr-FR" dirty="0"/>
              <a:t>Budget</a:t>
            </a:r>
          </a:p>
        </p:txBody>
      </p:sp>
      <p:graphicFrame>
        <p:nvGraphicFramePr>
          <p:cNvPr id="4" name="Tableau 3"/>
          <p:cNvGraphicFramePr>
            <a:graphicFrameLocks noGrp="1"/>
          </p:cNvGraphicFramePr>
          <p:nvPr>
            <p:extLst>
              <p:ext uri="{D42A27DB-BD31-4B8C-83A1-F6EECF244321}">
                <p14:modId xmlns:p14="http://schemas.microsoft.com/office/powerpoint/2010/main" val="889738712"/>
              </p:ext>
            </p:extLst>
          </p:nvPr>
        </p:nvGraphicFramePr>
        <p:xfrm>
          <a:off x="2783632" y="1700807"/>
          <a:ext cx="9001000" cy="4032451"/>
        </p:xfrm>
        <a:graphic>
          <a:graphicData uri="http://schemas.openxmlformats.org/drawingml/2006/table">
            <a:tbl>
              <a:tblPr firstRow="1" bandRow="1">
                <a:tableStyleId>{5C22544A-7EE6-4342-B048-85BDC9FD1C3A}</a:tableStyleId>
              </a:tblPr>
              <a:tblGrid>
                <a:gridCol w="4500500">
                  <a:extLst>
                    <a:ext uri="{9D8B030D-6E8A-4147-A177-3AD203B41FA5}">
                      <a16:colId xmlns:a16="http://schemas.microsoft.com/office/drawing/2014/main" val="20000"/>
                    </a:ext>
                  </a:extLst>
                </a:gridCol>
                <a:gridCol w="4500500">
                  <a:extLst>
                    <a:ext uri="{9D8B030D-6E8A-4147-A177-3AD203B41FA5}">
                      <a16:colId xmlns:a16="http://schemas.microsoft.com/office/drawing/2014/main" val="20001"/>
                    </a:ext>
                  </a:extLst>
                </a:gridCol>
              </a:tblGrid>
              <a:tr h="542116">
                <a:tc>
                  <a:txBody>
                    <a:bodyPr/>
                    <a:lstStyle/>
                    <a:p>
                      <a:pPr>
                        <a:lnSpc>
                          <a:spcPct val="125000"/>
                        </a:lnSpc>
                        <a:spcAft>
                          <a:spcPts val="0"/>
                        </a:spcAft>
                      </a:pPr>
                      <a:r>
                        <a:rPr lang="fr-FR" sz="1800" i="1" dirty="0">
                          <a:solidFill>
                            <a:schemeClr val="tx1"/>
                          </a:solidFill>
                          <a:latin typeface="Calibri"/>
                          <a:ea typeface="Corbel"/>
                          <a:cs typeface="Tahoma"/>
                        </a:rPr>
                        <a:t>Dépenses</a:t>
                      </a:r>
                      <a:endParaRPr lang="fr-FR" sz="1800" dirty="0">
                        <a:solidFill>
                          <a:schemeClr val="tx1"/>
                        </a:solidFill>
                        <a:latin typeface="Corbel"/>
                        <a:ea typeface="Times New Roman"/>
                        <a:cs typeface="Tahoma"/>
                      </a:endParaRPr>
                    </a:p>
                  </a:txBody>
                  <a:tcPr marL="68580" marR="68580" marT="0" marB="0"/>
                </a:tc>
                <a:tc>
                  <a:txBody>
                    <a:bodyPr/>
                    <a:lstStyle/>
                    <a:p>
                      <a:pPr>
                        <a:lnSpc>
                          <a:spcPct val="125000"/>
                        </a:lnSpc>
                        <a:spcAft>
                          <a:spcPts val="0"/>
                        </a:spcAft>
                      </a:pPr>
                      <a:r>
                        <a:rPr lang="fr-FR" sz="1800" i="1" dirty="0">
                          <a:solidFill>
                            <a:schemeClr val="tx1"/>
                          </a:solidFill>
                          <a:latin typeface="Calibri"/>
                          <a:ea typeface="Corbel"/>
                          <a:cs typeface="Tahoma"/>
                        </a:rPr>
                        <a:t>Coût</a:t>
                      </a:r>
                      <a:endParaRPr lang="fr-FR" sz="1200" dirty="0">
                        <a:solidFill>
                          <a:schemeClr val="tx1"/>
                        </a:solidFill>
                        <a:latin typeface="Corbel"/>
                        <a:ea typeface="Times New Roman"/>
                        <a:cs typeface="Tahoma"/>
                      </a:endParaRPr>
                    </a:p>
                  </a:txBody>
                  <a:tcPr marL="68580" marR="68580" marT="0" marB="0"/>
                </a:tc>
                <a:extLst>
                  <a:ext uri="{0D108BD9-81ED-4DB2-BD59-A6C34878D82A}">
                    <a16:rowId xmlns:a16="http://schemas.microsoft.com/office/drawing/2014/main" val="10000"/>
                  </a:ext>
                </a:extLst>
              </a:tr>
              <a:tr h="779755">
                <a:tc>
                  <a:txBody>
                    <a:bodyPr/>
                    <a:lstStyle/>
                    <a:p>
                      <a:pPr>
                        <a:lnSpc>
                          <a:spcPct val="125000"/>
                        </a:lnSpc>
                        <a:spcAft>
                          <a:spcPts val="0"/>
                        </a:spcAft>
                      </a:pPr>
                      <a:r>
                        <a:rPr lang="fr-FR" sz="1600" b="1" dirty="0">
                          <a:solidFill>
                            <a:schemeClr val="accent2">
                              <a:lumMod val="50000"/>
                            </a:schemeClr>
                          </a:solidFill>
                          <a:latin typeface="Calibri"/>
                          <a:ea typeface="Corbel"/>
                          <a:cs typeface="Tahoma"/>
                        </a:rPr>
                        <a:t>Matériel et accessoires pour la construction de la scène </a:t>
                      </a:r>
                      <a:endParaRPr lang="fr-FR" sz="1600" b="1" dirty="0">
                        <a:solidFill>
                          <a:schemeClr val="accent2">
                            <a:lumMod val="50000"/>
                          </a:schemeClr>
                        </a:solidFill>
                        <a:latin typeface="Corbel"/>
                        <a:ea typeface="Times New Roman"/>
                        <a:cs typeface="Tahoma"/>
                      </a:endParaRPr>
                    </a:p>
                  </a:txBody>
                  <a:tcPr marL="68580" marR="68580" marT="0" marB="0"/>
                </a:tc>
                <a:tc>
                  <a:txBody>
                    <a:bodyPr/>
                    <a:lstStyle/>
                    <a:p>
                      <a:pPr>
                        <a:lnSpc>
                          <a:spcPct val="125000"/>
                        </a:lnSpc>
                        <a:spcAft>
                          <a:spcPts val="0"/>
                        </a:spcAft>
                      </a:pPr>
                      <a:r>
                        <a:rPr lang="fr-FR" sz="1600" b="1" dirty="0">
                          <a:solidFill>
                            <a:schemeClr val="accent2">
                              <a:lumMod val="50000"/>
                            </a:schemeClr>
                          </a:solidFill>
                          <a:latin typeface="Calibri"/>
                          <a:ea typeface="Corbel"/>
                          <a:cs typeface="Tahoma"/>
                        </a:rPr>
                        <a:t>       500</a:t>
                      </a:r>
                      <a:r>
                        <a:rPr lang="fr-FR" sz="1600" b="1" baseline="0" dirty="0">
                          <a:solidFill>
                            <a:schemeClr val="accent2">
                              <a:lumMod val="50000"/>
                            </a:schemeClr>
                          </a:solidFill>
                          <a:latin typeface="Calibri"/>
                          <a:ea typeface="Corbel"/>
                          <a:cs typeface="Tahoma"/>
                        </a:rPr>
                        <a:t> DT</a:t>
                      </a:r>
                      <a:endParaRPr lang="fr-FR" sz="16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10001"/>
                  </a:ext>
                </a:extLst>
              </a:tr>
              <a:tr h="542116">
                <a:tc>
                  <a:txBody>
                    <a:bodyPr/>
                    <a:lstStyle/>
                    <a:p>
                      <a:pPr>
                        <a:lnSpc>
                          <a:spcPct val="125000"/>
                        </a:lnSpc>
                        <a:spcAft>
                          <a:spcPts val="0"/>
                        </a:spcAft>
                      </a:pPr>
                      <a:r>
                        <a:rPr lang="fr-FR" sz="1600" b="1" dirty="0">
                          <a:solidFill>
                            <a:schemeClr val="accent2">
                              <a:lumMod val="50000"/>
                            </a:schemeClr>
                          </a:solidFill>
                          <a:latin typeface="Calibri"/>
                          <a:ea typeface="Corbel"/>
                          <a:cs typeface="Tahoma"/>
                        </a:rPr>
                        <a:t>Stream et photographes </a:t>
                      </a:r>
                      <a:endParaRPr lang="fr-FR" sz="1600" b="1" dirty="0">
                        <a:solidFill>
                          <a:schemeClr val="accent2">
                            <a:lumMod val="50000"/>
                          </a:schemeClr>
                        </a:solidFill>
                        <a:latin typeface="Corbel"/>
                        <a:ea typeface="Times New Roman"/>
                        <a:cs typeface="Tahoma"/>
                      </a:endParaRPr>
                    </a:p>
                  </a:txBody>
                  <a:tcPr marL="68580" marR="68580" marT="0" marB="0"/>
                </a:tc>
                <a:tc>
                  <a:txBody>
                    <a:bodyPr/>
                    <a:lstStyle/>
                    <a:p>
                      <a:pPr>
                        <a:lnSpc>
                          <a:spcPct val="125000"/>
                        </a:lnSpc>
                        <a:spcAft>
                          <a:spcPts val="0"/>
                        </a:spcAft>
                      </a:pPr>
                      <a:r>
                        <a:rPr lang="fr-FR" sz="1600" b="1" dirty="0">
                          <a:solidFill>
                            <a:schemeClr val="accent2">
                              <a:lumMod val="50000"/>
                            </a:schemeClr>
                          </a:solidFill>
                          <a:latin typeface="Calibri"/>
                          <a:ea typeface="Corbel"/>
                          <a:cs typeface="Tahoma"/>
                        </a:rPr>
                        <a:t>      250 DT</a:t>
                      </a:r>
                      <a:endParaRPr lang="fr-FR" sz="16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10002"/>
                  </a:ext>
                </a:extLst>
              </a:tr>
              <a:tr h="542116">
                <a:tc>
                  <a:txBody>
                    <a:bodyPr/>
                    <a:lstStyle/>
                    <a:p>
                      <a:pPr>
                        <a:lnSpc>
                          <a:spcPct val="125000"/>
                        </a:lnSpc>
                        <a:spcAft>
                          <a:spcPts val="0"/>
                        </a:spcAft>
                      </a:pPr>
                      <a:r>
                        <a:rPr lang="fr-FR" sz="1600" b="1">
                          <a:solidFill>
                            <a:schemeClr val="accent2">
                              <a:lumMod val="50000"/>
                            </a:schemeClr>
                          </a:solidFill>
                          <a:latin typeface="Calibri"/>
                          <a:ea typeface="Corbel"/>
                          <a:cs typeface="Tahoma"/>
                        </a:rPr>
                        <a:t>Nourriture, boissons &amp; pause-café </a:t>
                      </a:r>
                      <a:endParaRPr lang="fr-FR" sz="1600" b="1">
                        <a:solidFill>
                          <a:schemeClr val="accent2">
                            <a:lumMod val="50000"/>
                          </a:schemeClr>
                        </a:solidFill>
                        <a:latin typeface="Corbel"/>
                        <a:ea typeface="Times New Roman"/>
                        <a:cs typeface="Tahoma"/>
                      </a:endParaRPr>
                    </a:p>
                  </a:txBody>
                  <a:tcPr marL="68580" marR="68580" marT="0" marB="0"/>
                </a:tc>
                <a:tc>
                  <a:txBody>
                    <a:bodyPr/>
                    <a:lstStyle/>
                    <a:p>
                      <a:pPr>
                        <a:lnSpc>
                          <a:spcPct val="125000"/>
                        </a:lnSpc>
                        <a:spcAft>
                          <a:spcPts val="0"/>
                        </a:spcAft>
                      </a:pPr>
                      <a:r>
                        <a:rPr lang="fr-FR" sz="1600" b="1" dirty="0">
                          <a:solidFill>
                            <a:schemeClr val="accent2">
                              <a:lumMod val="50000"/>
                            </a:schemeClr>
                          </a:solidFill>
                          <a:latin typeface="Calibri"/>
                          <a:ea typeface="Corbel"/>
                          <a:cs typeface="Tahoma"/>
                        </a:rPr>
                        <a:t>     1100 DT</a:t>
                      </a:r>
                      <a:endParaRPr lang="fr-FR" sz="16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10003"/>
                  </a:ext>
                </a:extLst>
              </a:tr>
              <a:tr h="542116">
                <a:tc>
                  <a:txBody>
                    <a:bodyPr/>
                    <a:lstStyle/>
                    <a:p>
                      <a:pPr>
                        <a:lnSpc>
                          <a:spcPct val="125000"/>
                        </a:lnSpc>
                        <a:spcAft>
                          <a:spcPts val="0"/>
                        </a:spcAft>
                      </a:pPr>
                      <a:r>
                        <a:rPr lang="fr-FR" sz="1600" b="1">
                          <a:solidFill>
                            <a:schemeClr val="accent2">
                              <a:lumMod val="50000"/>
                            </a:schemeClr>
                          </a:solidFill>
                          <a:latin typeface="Calibri"/>
                          <a:ea typeface="Corbel"/>
                          <a:cs typeface="Tahoma"/>
                        </a:rPr>
                        <a:t>Flyer, Badges, affiches</a:t>
                      </a:r>
                      <a:endParaRPr lang="fr-FR" sz="1600" b="1">
                        <a:solidFill>
                          <a:schemeClr val="accent2">
                            <a:lumMod val="50000"/>
                          </a:schemeClr>
                        </a:solidFill>
                        <a:latin typeface="Corbel"/>
                        <a:ea typeface="Times New Roman"/>
                        <a:cs typeface="Tahoma"/>
                      </a:endParaRPr>
                    </a:p>
                  </a:txBody>
                  <a:tcPr marL="68580" marR="68580" marT="0" marB="0"/>
                </a:tc>
                <a:tc>
                  <a:txBody>
                    <a:bodyPr/>
                    <a:lstStyle/>
                    <a:p>
                      <a:pPr>
                        <a:lnSpc>
                          <a:spcPct val="125000"/>
                        </a:lnSpc>
                        <a:spcAft>
                          <a:spcPts val="0"/>
                        </a:spcAft>
                      </a:pPr>
                      <a:r>
                        <a:rPr lang="fr-FR" sz="1600" b="1" dirty="0">
                          <a:solidFill>
                            <a:schemeClr val="accent2">
                              <a:lumMod val="50000"/>
                            </a:schemeClr>
                          </a:solidFill>
                          <a:latin typeface="Calibri"/>
                          <a:ea typeface="Corbel"/>
                          <a:cs typeface="Tahoma"/>
                        </a:rPr>
                        <a:t>     800 DT</a:t>
                      </a:r>
                      <a:endParaRPr lang="fr-FR" sz="16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10004"/>
                  </a:ext>
                </a:extLst>
              </a:tr>
              <a:tr h="542116">
                <a:tc>
                  <a:txBody>
                    <a:bodyPr/>
                    <a:lstStyle/>
                    <a:p>
                      <a:pPr>
                        <a:lnSpc>
                          <a:spcPct val="125000"/>
                        </a:lnSpc>
                        <a:spcAft>
                          <a:spcPts val="0"/>
                        </a:spcAft>
                      </a:pPr>
                      <a:r>
                        <a:rPr lang="fr-FR" sz="1600" b="1">
                          <a:solidFill>
                            <a:schemeClr val="accent2">
                              <a:lumMod val="50000"/>
                            </a:schemeClr>
                          </a:solidFill>
                          <a:latin typeface="Calibri"/>
                          <a:ea typeface="Corbel"/>
                          <a:cs typeface="Tahoma"/>
                        </a:rPr>
                        <a:t>Prix, Attestation</a:t>
                      </a:r>
                      <a:endParaRPr lang="fr-FR" sz="1600" b="1">
                        <a:solidFill>
                          <a:schemeClr val="accent2">
                            <a:lumMod val="50000"/>
                          </a:schemeClr>
                        </a:solidFill>
                        <a:latin typeface="Corbel"/>
                        <a:ea typeface="Times New Roman"/>
                        <a:cs typeface="Tahoma"/>
                      </a:endParaRPr>
                    </a:p>
                  </a:txBody>
                  <a:tcPr marL="68580" marR="68580" marT="0" marB="0"/>
                </a:tc>
                <a:tc>
                  <a:txBody>
                    <a:bodyPr/>
                    <a:lstStyle/>
                    <a:p>
                      <a:pPr>
                        <a:lnSpc>
                          <a:spcPct val="125000"/>
                        </a:lnSpc>
                        <a:spcAft>
                          <a:spcPts val="0"/>
                        </a:spcAft>
                      </a:pPr>
                      <a:r>
                        <a:rPr lang="fr-FR" sz="1600" b="1" dirty="0">
                          <a:solidFill>
                            <a:schemeClr val="accent2">
                              <a:lumMod val="50000"/>
                            </a:schemeClr>
                          </a:solidFill>
                          <a:latin typeface="Calibri"/>
                          <a:ea typeface="Corbel"/>
                          <a:cs typeface="Tahoma"/>
                        </a:rPr>
                        <a:t>    1 250 DT</a:t>
                      </a:r>
                      <a:endParaRPr lang="fr-FR" sz="1600" b="1" dirty="0">
                        <a:solidFill>
                          <a:schemeClr val="accent2">
                            <a:lumMod val="50000"/>
                          </a:schemeClr>
                        </a:solidFill>
                        <a:latin typeface="Corbel"/>
                        <a:ea typeface="Times New Roman"/>
                        <a:cs typeface="Tahoma"/>
                      </a:endParaRPr>
                    </a:p>
                  </a:txBody>
                  <a:tcPr marL="68580" marR="68580" marT="0" marB="0"/>
                </a:tc>
                <a:extLst>
                  <a:ext uri="{0D108BD9-81ED-4DB2-BD59-A6C34878D82A}">
                    <a16:rowId xmlns:a16="http://schemas.microsoft.com/office/drawing/2014/main" val="10005"/>
                  </a:ext>
                </a:extLst>
              </a:tr>
              <a:tr h="542116">
                <a:tc>
                  <a:txBody>
                    <a:bodyPr/>
                    <a:lstStyle/>
                    <a:p>
                      <a:pPr>
                        <a:lnSpc>
                          <a:spcPct val="125000"/>
                        </a:lnSpc>
                        <a:spcAft>
                          <a:spcPts val="0"/>
                        </a:spcAft>
                      </a:pPr>
                      <a:r>
                        <a:rPr lang="fr-FR" sz="1800" b="1" i="0" dirty="0">
                          <a:solidFill>
                            <a:schemeClr val="tx1"/>
                          </a:solidFill>
                          <a:latin typeface="Calibri"/>
                          <a:ea typeface="Corbel"/>
                          <a:cs typeface="Tahoma"/>
                        </a:rPr>
                        <a:t>Total</a:t>
                      </a:r>
                      <a:r>
                        <a:rPr lang="fr-FR" sz="1600" b="1" i="1" dirty="0">
                          <a:solidFill>
                            <a:schemeClr val="tx1"/>
                          </a:solidFill>
                          <a:latin typeface="Calibri"/>
                          <a:ea typeface="Corbel"/>
                          <a:cs typeface="Tahoma"/>
                        </a:rPr>
                        <a:t> </a:t>
                      </a:r>
                      <a:endParaRPr lang="fr-FR" sz="1600" b="1" dirty="0">
                        <a:solidFill>
                          <a:schemeClr val="tx1"/>
                        </a:solidFill>
                        <a:latin typeface="Corbel"/>
                        <a:ea typeface="Times New Roman"/>
                        <a:cs typeface="Tahoma"/>
                      </a:endParaRPr>
                    </a:p>
                  </a:txBody>
                  <a:tcPr marL="68580" marR="68580" marT="0" marB="0">
                    <a:solidFill>
                      <a:schemeClr val="accent1"/>
                    </a:solidFill>
                  </a:tcPr>
                </a:tc>
                <a:tc>
                  <a:txBody>
                    <a:bodyPr/>
                    <a:lstStyle/>
                    <a:p>
                      <a:pPr>
                        <a:lnSpc>
                          <a:spcPct val="125000"/>
                        </a:lnSpc>
                        <a:spcAft>
                          <a:spcPts val="0"/>
                        </a:spcAft>
                      </a:pPr>
                      <a:r>
                        <a:rPr lang="fr-FR" sz="1800" b="1" dirty="0">
                          <a:solidFill>
                            <a:schemeClr val="tx1"/>
                          </a:solidFill>
                          <a:latin typeface="Calibri"/>
                          <a:ea typeface="Corbel"/>
                          <a:cs typeface="Tahoma"/>
                        </a:rPr>
                        <a:t>3900 DT</a:t>
                      </a:r>
                      <a:endParaRPr lang="fr-FR" sz="1800" b="1" dirty="0">
                        <a:solidFill>
                          <a:schemeClr val="tx1"/>
                        </a:solidFill>
                        <a:latin typeface="Corbel"/>
                        <a:ea typeface="Times New Roman"/>
                        <a:cs typeface="Tahoma"/>
                      </a:endParaRPr>
                    </a:p>
                  </a:txBody>
                  <a:tcPr marL="68580" marR="68580" marT="0" marB="0">
                    <a:solidFill>
                      <a:schemeClr val="accent1"/>
                    </a:solidFill>
                  </a:tcPr>
                </a:tc>
                <a:extLst>
                  <a:ext uri="{0D108BD9-81ED-4DB2-BD59-A6C34878D82A}">
                    <a16:rowId xmlns:a16="http://schemas.microsoft.com/office/drawing/2014/main" val="10006"/>
                  </a:ext>
                </a:extLst>
              </a:tr>
            </a:tbl>
          </a:graphicData>
        </a:graphic>
      </p:graphicFrame>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6"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p:cNvGraphicFramePr>
            <a:graphicFrameLocks noGrp="1"/>
          </p:cNvGraphicFramePr>
          <p:nvPr>
            <p:extLst>
              <p:ext uri="{D42A27DB-BD31-4B8C-83A1-F6EECF244321}">
                <p14:modId xmlns:p14="http://schemas.microsoft.com/office/powerpoint/2010/main" val="1344046852"/>
              </p:ext>
            </p:extLst>
          </p:nvPr>
        </p:nvGraphicFramePr>
        <p:xfrm>
          <a:off x="2423592" y="49828"/>
          <a:ext cx="9073008" cy="6198004"/>
        </p:xfrm>
        <a:graphic>
          <a:graphicData uri="http://schemas.openxmlformats.org/drawingml/2006/table">
            <a:tbl>
              <a:tblPr firstRow="1" bandRow="1">
                <a:tableStyleId>{284E427A-3D55-4303-BF80-6455036E1DE7}</a:tableStyleId>
              </a:tblPr>
              <a:tblGrid>
                <a:gridCol w="2268252">
                  <a:extLst>
                    <a:ext uri="{9D8B030D-6E8A-4147-A177-3AD203B41FA5}">
                      <a16:colId xmlns:a16="http://schemas.microsoft.com/office/drawing/2014/main" val="20000"/>
                    </a:ext>
                  </a:extLst>
                </a:gridCol>
                <a:gridCol w="2268252">
                  <a:extLst>
                    <a:ext uri="{9D8B030D-6E8A-4147-A177-3AD203B41FA5}">
                      <a16:colId xmlns:a16="http://schemas.microsoft.com/office/drawing/2014/main" val="20001"/>
                    </a:ext>
                  </a:extLst>
                </a:gridCol>
                <a:gridCol w="2268252">
                  <a:extLst>
                    <a:ext uri="{9D8B030D-6E8A-4147-A177-3AD203B41FA5}">
                      <a16:colId xmlns:a16="http://schemas.microsoft.com/office/drawing/2014/main" val="20002"/>
                    </a:ext>
                  </a:extLst>
                </a:gridCol>
                <a:gridCol w="2268252">
                  <a:extLst>
                    <a:ext uri="{9D8B030D-6E8A-4147-A177-3AD203B41FA5}">
                      <a16:colId xmlns:a16="http://schemas.microsoft.com/office/drawing/2014/main" val="20003"/>
                    </a:ext>
                  </a:extLst>
                </a:gridCol>
              </a:tblGrid>
              <a:tr h="783562">
                <a:tc>
                  <a:txBody>
                    <a:bodyPr/>
                    <a:lstStyle/>
                    <a:p>
                      <a:r>
                        <a:rPr lang="fr-FR" dirty="0">
                          <a:solidFill>
                            <a:schemeClr val="accent1">
                              <a:lumMod val="50000"/>
                            </a:schemeClr>
                          </a:solidFill>
                          <a:latin typeface="Times New Roman" pitchFamily="18" charset="0"/>
                          <a:cs typeface="Times New Roman" pitchFamily="18" charset="0"/>
                        </a:rPr>
                        <a:t>Nos</a:t>
                      </a:r>
                      <a:r>
                        <a:rPr lang="fr-FR" baseline="0" dirty="0">
                          <a:solidFill>
                            <a:schemeClr val="accent1">
                              <a:lumMod val="50000"/>
                            </a:schemeClr>
                          </a:solidFill>
                          <a:latin typeface="Times New Roman" pitchFamily="18" charset="0"/>
                          <a:cs typeface="Times New Roman" pitchFamily="18" charset="0"/>
                        </a:rPr>
                        <a:t> Offres Sponsoring</a:t>
                      </a:r>
                      <a:endParaRPr lang="fr-FR" dirty="0">
                        <a:solidFill>
                          <a:schemeClr val="accent1">
                            <a:lumMod val="50000"/>
                          </a:schemeClr>
                        </a:solidFill>
                        <a:latin typeface="Times New Roman" pitchFamily="18" charset="0"/>
                        <a:cs typeface="Times New Roman" pitchFamily="18" charset="0"/>
                      </a:endParaRPr>
                    </a:p>
                  </a:txBody>
                  <a:tcPr>
                    <a:solidFill>
                      <a:schemeClr val="tx1"/>
                    </a:solidFill>
                  </a:tcPr>
                </a:tc>
                <a:tc>
                  <a:txBody>
                    <a:bodyPr/>
                    <a:lstStyle/>
                    <a:p>
                      <a:r>
                        <a:rPr lang="fr-FR" dirty="0">
                          <a:solidFill>
                            <a:schemeClr val="tx1"/>
                          </a:solidFill>
                          <a:latin typeface="Times New Roman" pitchFamily="18" charset="0"/>
                          <a:cs typeface="Times New Roman" pitchFamily="18" charset="0"/>
                        </a:rPr>
                        <a:t>Offre</a:t>
                      </a:r>
                      <a:r>
                        <a:rPr lang="fr-FR" baseline="0" dirty="0">
                          <a:solidFill>
                            <a:schemeClr val="tx1"/>
                          </a:solidFill>
                          <a:latin typeface="Times New Roman" pitchFamily="18" charset="0"/>
                          <a:cs typeface="Times New Roman" pitchFamily="18" charset="0"/>
                        </a:rPr>
                        <a:t> Bronze:500D</a:t>
                      </a:r>
                      <a:endParaRPr lang="fr-FR" dirty="0">
                        <a:solidFill>
                          <a:schemeClr val="tx1"/>
                        </a:solidFill>
                        <a:latin typeface="Times New Roman" pitchFamily="18" charset="0"/>
                        <a:cs typeface="Times New Roman" pitchFamily="18" charset="0"/>
                      </a:endParaRPr>
                    </a:p>
                  </a:txBody>
                  <a:tcPr>
                    <a:solidFill>
                      <a:srgbClr val="614E1A"/>
                    </a:solidFill>
                  </a:tcPr>
                </a:tc>
                <a:tc>
                  <a:txBody>
                    <a:bodyPr/>
                    <a:lstStyle/>
                    <a:p>
                      <a:r>
                        <a:rPr lang="fr-FR" dirty="0">
                          <a:solidFill>
                            <a:schemeClr val="tx1"/>
                          </a:solidFill>
                          <a:latin typeface="Times New Roman" pitchFamily="18" charset="0"/>
                          <a:cs typeface="Times New Roman" pitchFamily="18" charset="0"/>
                        </a:rPr>
                        <a:t>Offre Silver:900D </a:t>
                      </a:r>
                    </a:p>
                  </a:txBody>
                  <a:tcPr>
                    <a:solidFill>
                      <a:srgbClr val="C0C0C8"/>
                    </a:solidFill>
                  </a:tcPr>
                </a:tc>
                <a:tc>
                  <a:txBody>
                    <a:bodyPr/>
                    <a:lstStyle/>
                    <a:p>
                      <a:r>
                        <a:rPr lang="fr-FR" dirty="0">
                          <a:solidFill>
                            <a:schemeClr val="tx1"/>
                          </a:solidFill>
                          <a:latin typeface="Times New Roman" pitchFamily="18" charset="0"/>
                          <a:cs typeface="Times New Roman" pitchFamily="18" charset="0"/>
                        </a:rPr>
                        <a:t>Offre Gold:1300D</a:t>
                      </a:r>
                    </a:p>
                  </a:txBody>
                  <a:tcPr>
                    <a:solidFill>
                      <a:srgbClr val="DAB000"/>
                    </a:solidFill>
                  </a:tcPr>
                </a:tc>
                <a:extLst>
                  <a:ext uri="{0D108BD9-81ED-4DB2-BD59-A6C34878D82A}">
                    <a16:rowId xmlns:a16="http://schemas.microsoft.com/office/drawing/2014/main" val="10000"/>
                  </a:ext>
                </a:extLst>
              </a:tr>
              <a:tr h="640447">
                <a:tc>
                  <a:txBody>
                    <a:bodyPr/>
                    <a:lstStyle/>
                    <a:p>
                      <a:r>
                        <a:rPr lang="fr-FR" dirty="0">
                          <a:solidFill>
                            <a:schemeClr val="accent1">
                              <a:lumMod val="50000"/>
                            </a:schemeClr>
                          </a:solidFill>
                        </a:rPr>
                        <a:t>Remerciement</a:t>
                      </a:r>
                      <a:r>
                        <a:rPr lang="fr-FR" baseline="0" dirty="0">
                          <a:solidFill>
                            <a:schemeClr val="accent1">
                              <a:lumMod val="50000"/>
                            </a:schemeClr>
                          </a:solidFill>
                        </a:rPr>
                        <a:t> lors de la présentation de L’événement </a:t>
                      </a:r>
                      <a:endParaRPr lang="fr-FR" dirty="0">
                        <a:solidFill>
                          <a:schemeClr val="accent1">
                            <a:lumMod val="50000"/>
                          </a:schemeClr>
                        </a:solidFill>
                      </a:endParaRPr>
                    </a:p>
                  </a:txBody>
                  <a:tcPr>
                    <a:solidFill>
                      <a:schemeClr val="tx1"/>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extLst>
                  <a:ext uri="{0D108BD9-81ED-4DB2-BD59-A6C34878D82A}">
                    <a16:rowId xmlns:a16="http://schemas.microsoft.com/office/drawing/2014/main" val="10001"/>
                  </a:ext>
                </a:extLst>
              </a:tr>
              <a:tr h="569020">
                <a:tc>
                  <a:txBody>
                    <a:bodyPr/>
                    <a:lstStyle/>
                    <a:p>
                      <a:r>
                        <a:rPr lang="fr-FR" dirty="0">
                          <a:solidFill>
                            <a:schemeClr val="accent1">
                              <a:lumMod val="50000"/>
                            </a:schemeClr>
                          </a:solidFill>
                        </a:rPr>
                        <a:t>Logo sur les</a:t>
                      </a:r>
                      <a:r>
                        <a:rPr lang="fr-FR" baseline="0" dirty="0">
                          <a:solidFill>
                            <a:schemeClr val="accent1">
                              <a:lumMod val="50000"/>
                            </a:schemeClr>
                          </a:solidFill>
                        </a:rPr>
                        <a:t> affiches</a:t>
                      </a:r>
                      <a:endParaRPr lang="fr-FR" dirty="0">
                        <a:solidFill>
                          <a:schemeClr val="accent1">
                            <a:lumMod val="50000"/>
                          </a:schemeClr>
                        </a:solidFill>
                      </a:endParaRPr>
                    </a:p>
                  </a:txBody>
                  <a:tcPr>
                    <a:solidFill>
                      <a:schemeClr val="tx1"/>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extLst>
                  <a:ext uri="{0D108BD9-81ED-4DB2-BD59-A6C34878D82A}">
                    <a16:rowId xmlns:a16="http://schemas.microsoft.com/office/drawing/2014/main" val="10002"/>
                  </a:ext>
                </a:extLst>
              </a:tr>
              <a:tr h="640617">
                <a:tc>
                  <a:txBody>
                    <a:bodyPr/>
                    <a:lstStyle/>
                    <a:p>
                      <a:r>
                        <a:rPr lang="fr-FR" dirty="0">
                          <a:solidFill>
                            <a:schemeClr val="accent1">
                              <a:lumMod val="50000"/>
                            </a:schemeClr>
                          </a:solidFill>
                        </a:rPr>
                        <a:t>Logo sur les Banderoles</a:t>
                      </a:r>
                    </a:p>
                  </a:txBody>
                  <a:tcPr>
                    <a:solidFill>
                      <a:schemeClr val="tx1"/>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extLst>
                  <a:ext uri="{0D108BD9-81ED-4DB2-BD59-A6C34878D82A}">
                    <a16:rowId xmlns:a16="http://schemas.microsoft.com/office/drawing/2014/main" val="10003"/>
                  </a:ext>
                </a:extLst>
              </a:tr>
              <a:tr h="6406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solidFill>
                            <a:schemeClr val="accent1">
                              <a:lumMod val="50000"/>
                            </a:schemeClr>
                          </a:solidFill>
                        </a:rPr>
                        <a:t>Logo sur les </a:t>
                      </a:r>
                      <a:r>
                        <a:rPr lang="fr-FR" dirty="0" err="1">
                          <a:solidFill>
                            <a:schemeClr val="accent1">
                              <a:lumMod val="50000"/>
                            </a:schemeClr>
                          </a:solidFill>
                        </a:rPr>
                        <a:t>flyers</a:t>
                      </a:r>
                      <a:endParaRPr lang="fr-FR" dirty="0">
                        <a:solidFill>
                          <a:schemeClr val="accent1">
                            <a:lumMod val="50000"/>
                          </a:schemeClr>
                        </a:solidFill>
                      </a:endParaRPr>
                    </a:p>
                    <a:p>
                      <a:endParaRPr lang="fr-FR" dirty="0">
                        <a:solidFill>
                          <a:schemeClr val="accent1">
                            <a:lumMod val="50000"/>
                          </a:schemeClr>
                        </a:solidFill>
                      </a:endParaRPr>
                    </a:p>
                  </a:txBody>
                  <a:tcPr>
                    <a:solidFill>
                      <a:schemeClr val="tx1"/>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extLst>
                  <a:ext uri="{0D108BD9-81ED-4DB2-BD59-A6C34878D82A}">
                    <a16:rowId xmlns:a16="http://schemas.microsoft.com/office/drawing/2014/main" val="10004"/>
                  </a:ext>
                </a:extLst>
              </a:tr>
              <a:tr h="9038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solidFill>
                            <a:schemeClr val="accent1">
                              <a:lumMod val="50000"/>
                            </a:schemeClr>
                          </a:solidFill>
                        </a:rPr>
                        <a:t>Vidéo</a:t>
                      </a:r>
                      <a:r>
                        <a:rPr lang="fr-FR" baseline="0" dirty="0">
                          <a:solidFill>
                            <a:schemeClr val="accent1">
                              <a:lumMod val="50000"/>
                            </a:schemeClr>
                          </a:solidFill>
                        </a:rPr>
                        <a:t> Publicitaire Lors de l’événement</a:t>
                      </a:r>
                      <a:endParaRPr lang="fr-FR" dirty="0">
                        <a:solidFill>
                          <a:schemeClr val="accent1">
                            <a:lumMod val="50000"/>
                          </a:schemeClr>
                        </a:solidFill>
                      </a:endParaRPr>
                    </a:p>
                    <a:p>
                      <a:endParaRPr lang="fr-FR" dirty="0">
                        <a:solidFill>
                          <a:schemeClr val="accent1">
                            <a:lumMod val="50000"/>
                          </a:schemeClr>
                        </a:solidFill>
                      </a:endParaRPr>
                    </a:p>
                  </a:txBody>
                  <a:tcPr>
                    <a:solidFill>
                      <a:schemeClr val="tx1"/>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extLst>
                  <a:ext uri="{0D108BD9-81ED-4DB2-BD59-A6C34878D82A}">
                    <a16:rowId xmlns:a16="http://schemas.microsoft.com/office/drawing/2014/main" val="10005"/>
                  </a:ext>
                </a:extLst>
              </a:tr>
              <a:tr h="453969">
                <a:tc>
                  <a:txBody>
                    <a:bodyPr/>
                    <a:lstStyle/>
                    <a:p>
                      <a:r>
                        <a:rPr lang="fr-FR" dirty="0">
                          <a:solidFill>
                            <a:schemeClr val="accent1">
                              <a:lumMod val="50000"/>
                            </a:schemeClr>
                          </a:solidFill>
                        </a:rPr>
                        <a:t>Un Stand</a:t>
                      </a:r>
                    </a:p>
                  </a:txBody>
                  <a:tcPr>
                    <a:solidFill>
                      <a:schemeClr val="tx1"/>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extLst>
                  <a:ext uri="{0D108BD9-81ED-4DB2-BD59-A6C34878D82A}">
                    <a16:rowId xmlns:a16="http://schemas.microsoft.com/office/drawing/2014/main" val="10006"/>
                  </a:ext>
                </a:extLst>
              </a:tr>
              <a:tr h="914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solidFill>
                            <a:schemeClr val="accent1">
                              <a:lumMod val="50000"/>
                            </a:schemeClr>
                          </a:solidFill>
                        </a:rPr>
                        <a:t>Intervention</a:t>
                      </a:r>
                      <a:r>
                        <a:rPr lang="fr-FR" baseline="0" dirty="0">
                          <a:solidFill>
                            <a:schemeClr val="accent1">
                              <a:lumMod val="50000"/>
                            </a:schemeClr>
                          </a:solidFill>
                        </a:rPr>
                        <a:t> en introduction et </a:t>
                      </a:r>
                      <a:r>
                        <a:rPr lang="fr-FR" baseline="0" dirty="0" err="1">
                          <a:solidFill>
                            <a:schemeClr val="accent1">
                              <a:lumMod val="50000"/>
                            </a:schemeClr>
                          </a:solidFill>
                        </a:rPr>
                        <a:t>cloture</a:t>
                      </a:r>
                      <a:r>
                        <a:rPr lang="fr-FR" baseline="0" dirty="0">
                          <a:solidFill>
                            <a:schemeClr val="accent1">
                              <a:lumMod val="50000"/>
                            </a:schemeClr>
                          </a:solidFill>
                        </a:rPr>
                        <a:t> </a:t>
                      </a:r>
                      <a:endParaRPr lang="fr-FR" dirty="0">
                        <a:solidFill>
                          <a:schemeClr val="accent1">
                            <a:lumMod val="50000"/>
                          </a:schemeClr>
                        </a:solidFill>
                      </a:endParaRPr>
                    </a:p>
                    <a:p>
                      <a:endParaRPr lang="fr-FR" dirty="0">
                        <a:solidFill>
                          <a:schemeClr val="accent1">
                            <a:lumMod val="50000"/>
                          </a:schemeClr>
                        </a:solidFill>
                      </a:endParaRPr>
                    </a:p>
                  </a:txBody>
                  <a:tcPr>
                    <a:solidFill>
                      <a:schemeClr val="tx1"/>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extLst>
                  <a:ext uri="{0D108BD9-81ED-4DB2-BD59-A6C34878D82A}">
                    <a16:rowId xmlns:a16="http://schemas.microsoft.com/office/drawing/2014/main" val="10007"/>
                  </a:ext>
                </a:extLst>
              </a:tr>
              <a:tr h="640447">
                <a:tc>
                  <a:txBody>
                    <a:bodyPr/>
                    <a:lstStyle/>
                    <a:p>
                      <a:r>
                        <a:rPr lang="fr-FR" dirty="0">
                          <a:solidFill>
                            <a:schemeClr val="accent1">
                              <a:lumMod val="50000"/>
                            </a:schemeClr>
                          </a:solidFill>
                        </a:rPr>
                        <a:t>Possibilité de présence parmi</a:t>
                      </a:r>
                      <a:r>
                        <a:rPr lang="fr-FR" baseline="0" dirty="0">
                          <a:solidFill>
                            <a:schemeClr val="accent1">
                              <a:lumMod val="50000"/>
                            </a:schemeClr>
                          </a:solidFill>
                        </a:rPr>
                        <a:t> le jury</a:t>
                      </a:r>
                      <a:endParaRPr lang="fr-FR" dirty="0">
                        <a:solidFill>
                          <a:schemeClr val="accent1">
                            <a:lumMod val="50000"/>
                          </a:schemeClr>
                        </a:solidFill>
                      </a:endParaRPr>
                    </a:p>
                  </a:txBody>
                  <a:tcPr>
                    <a:solidFill>
                      <a:schemeClr val="tx1"/>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tc>
                  <a:txBody>
                    <a:bodyPr/>
                    <a:lstStyle/>
                    <a:p>
                      <a:endParaRPr lang="fr-FR" dirty="0"/>
                    </a:p>
                  </a:txBody>
                  <a:tcPr>
                    <a:solidFill>
                      <a:schemeClr val="accent2">
                        <a:lumMod val="50000"/>
                      </a:schemeClr>
                    </a:solidFill>
                  </a:tcPr>
                </a:tc>
                <a:extLst>
                  <a:ext uri="{0D108BD9-81ED-4DB2-BD59-A6C34878D82A}">
                    <a16:rowId xmlns:a16="http://schemas.microsoft.com/office/drawing/2014/main" val="10008"/>
                  </a:ext>
                </a:extLst>
              </a:tr>
            </a:tbl>
          </a:graphicData>
        </a:graphic>
      </p:graphicFrame>
      <p:pic>
        <p:nvPicPr>
          <p:cNvPr id="9" name="Image 8" descr="images.png"/>
          <p:cNvPicPr>
            <a:picLocks noChangeAspect="1"/>
          </p:cNvPicPr>
          <p:nvPr/>
        </p:nvPicPr>
        <p:blipFill>
          <a:blip r:embed="rId3" cstate="print"/>
          <a:stretch>
            <a:fillRect/>
          </a:stretch>
        </p:blipFill>
        <p:spPr>
          <a:xfrm>
            <a:off x="5663952" y="985931"/>
            <a:ext cx="427078" cy="427078"/>
          </a:xfrm>
          <a:prstGeom prst="rect">
            <a:avLst/>
          </a:prstGeom>
        </p:spPr>
      </p:pic>
      <p:pic>
        <p:nvPicPr>
          <p:cNvPr id="10" name="Image 9" descr="images.png"/>
          <p:cNvPicPr>
            <a:picLocks noChangeAspect="1"/>
          </p:cNvPicPr>
          <p:nvPr/>
        </p:nvPicPr>
        <p:blipFill>
          <a:blip r:embed="rId3" cstate="print"/>
          <a:stretch>
            <a:fillRect/>
          </a:stretch>
        </p:blipFill>
        <p:spPr>
          <a:xfrm>
            <a:off x="5663952" y="1489987"/>
            <a:ext cx="427078" cy="427078"/>
          </a:xfrm>
          <a:prstGeom prst="rect">
            <a:avLst/>
          </a:prstGeom>
        </p:spPr>
      </p:pic>
      <p:pic>
        <p:nvPicPr>
          <p:cNvPr id="11" name="Image 10" descr="images.png"/>
          <p:cNvPicPr>
            <a:picLocks noChangeAspect="1"/>
          </p:cNvPicPr>
          <p:nvPr/>
        </p:nvPicPr>
        <p:blipFill>
          <a:blip r:embed="rId3" cstate="print"/>
          <a:stretch>
            <a:fillRect/>
          </a:stretch>
        </p:blipFill>
        <p:spPr>
          <a:xfrm>
            <a:off x="5663952" y="2714123"/>
            <a:ext cx="427078" cy="427078"/>
          </a:xfrm>
          <a:prstGeom prst="rect">
            <a:avLst/>
          </a:prstGeom>
        </p:spPr>
      </p:pic>
      <p:pic>
        <p:nvPicPr>
          <p:cNvPr id="12" name="Image 11" descr="images.png"/>
          <p:cNvPicPr>
            <a:picLocks noChangeAspect="1"/>
          </p:cNvPicPr>
          <p:nvPr/>
        </p:nvPicPr>
        <p:blipFill>
          <a:blip r:embed="rId3" cstate="print"/>
          <a:stretch>
            <a:fillRect/>
          </a:stretch>
        </p:blipFill>
        <p:spPr>
          <a:xfrm>
            <a:off x="5663952" y="2138059"/>
            <a:ext cx="427078" cy="427078"/>
          </a:xfrm>
          <a:prstGeom prst="rect">
            <a:avLst/>
          </a:prstGeom>
        </p:spPr>
      </p:pic>
      <p:pic>
        <p:nvPicPr>
          <p:cNvPr id="13" name="Image 12" descr="images.png"/>
          <p:cNvPicPr>
            <a:picLocks noChangeAspect="1"/>
          </p:cNvPicPr>
          <p:nvPr/>
        </p:nvPicPr>
        <p:blipFill>
          <a:blip r:embed="rId3" cstate="print"/>
          <a:stretch>
            <a:fillRect/>
          </a:stretch>
        </p:blipFill>
        <p:spPr>
          <a:xfrm>
            <a:off x="7896200" y="985931"/>
            <a:ext cx="427078" cy="427078"/>
          </a:xfrm>
          <a:prstGeom prst="rect">
            <a:avLst/>
          </a:prstGeom>
        </p:spPr>
      </p:pic>
      <p:pic>
        <p:nvPicPr>
          <p:cNvPr id="14" name="Image 13" descr="images.png"/>
          <p:cNvPicPr>
            <a:picLocks noChangeAspect="1"/>
          </p:cNvPicPr>
          <p:nvPr/>
        </p:nvPicPr>
        <p:blipFill>
          <a:blip r:embed="rId3" cstate="print"/>
          <a:stretch>
            <a:fillRect/>
          </a:stretch>
        </p:blipFill>
        <p:spPr>
          <a:xfrm>
            <a:off x="10416480" y="913923"/>
            <a:ext cx="427078" cy="427078"/>
          </a:xfrm>
          <a:prstGeom prst="rect">
            <a:avLst/>
          </a:prstGeom>
        </p:spPr>
      </p:pic>
      <p:pic>
        <p:nvPicPr>
          <p:cNvPr id="15" name="Image 14" descr="images.png"/>
          <p:cNvPicPr>
            <a:picLocks noChangeAspect="1"/>
          </p:cNvPicPr>
          <p:nvPr/>
        </p:nvPicPr>
        <p:blipFill>
          <a:blip r:embed="rId3" cstate="print"/>
          <a:stretch>
            <a:fillRect/>
          </a:stretch>
        </p:blipFill>
        <p:spPr>
          <a:xfrm>
            <a:off x="7896200" y="2786131"/>
            <a:ext cx="427078" cy="427078"/>
          </a:xfrm>
          <a:prstGeom prst="rect">
            <a:avLst/>
          </a:prstGeom>
        </p:spPr>
      </p:pic>
      <p:pic>
        <p:nvPicPr>
          <p:cNvPr id="16" name="Image 15" descr="images.png"/>
          <p:cNvPicPr>
            <a:picLocks noChangeAspect="1"/>
          </p:cNvPicPr>
          <p:nvPr/>
        </p:nvPicPr>
        <p:blipFill>
          <a:blip r:embed="rId3" cstate="print"/>
          <a:stretch>
            <a:fillRect/>
          </a:stretch>
        </p:blipFill>
        <p:spPr>
          <a:xfrm>
            <a:off x="7896200" y="3650227"/>
            <a:ext cx="427078" cy="427078"/>
          </a:xfrm>
          <a:prstGeom prst="rect">
            <a:avLst/>
          </a:prstGeom>
        </p:spPr>
      </p:pic>
      <p:pic>
        <p:nvPicPr>
          <p:cNvPr id="17" name="Image 16" descr="images.png"/>
          <p:cNvPicPr>
            <a:picLocks noChangeAspect="1"/>
          </p:cNvPicPr>
          <p:nvPr/>
        </p:nvPicPr>
        <p:blipFill>
          <a:blip r:embed="rId3" cstate="print"/>
          <a:stretch>
            <a:fillRect/>
          </a:stretch>
        </p:blipFill>
        <p:spPr>
          <a:xfrm>
            <a:off x="7896200" y="4298299"/>
            <a:ext cx="427078" cy="427078"/>
          </a:xfrm>
          <a:prstGeom prst="rect">
            <a:avLst/>
          </a:prstGeom>
        </p:spPr>
      </p:pic>
      <p:pic>
        <p:nvPicPr>
          <p:cNvPr id="19" name="Image 18" descr="images.png"/>
          <p:cNvPicPr>
            <a:picLocks noChangeAspect="1"/>
          </p:cNvPicPr>
          <p:nvPr/>
        </p:nvPicPr>
        <p:blipFill>
          <a:blip r:embed="rId3" cstate="print"/>
          <a:stretch>
            <a:fillRect/>
          </a:stretch>
        </p:blipFill>
        <p:spPr>
          <a:xfrm>
            <a:off x="7896200" y="2138059"/>
            <a:ext cx="427078" cy="427078"/>
          </a:xfrm>
          <a:prstGeom prst="rect">
            <a:avLst/>
          </a:prstGeom>
        </p:spPr>
      </p:pic>
      <p:pic>
        <p:nvPicPr>
          <p:cNvPr id="21" name="Image 20" descr="images.png"/>
          <p:cNvPicPr>
            <a:picLocks noChangeAspect="1"/>
          </p:cNvPicPr>
          <p:nvPr/>
        </p:nvPicPr>
        <p:blipFill>
          <a:blip r:embed="rId3" cstate="print"/>
          <a:stretch>
            <a:fillRect/>
          </a:stretch>
        </p:blipFill>
        <p:spPr>
          <a:xfrm>
            <a:off x="7896200" y="1561995"/>
            <a:ext cx="427078" cy="427078"/>
          </a:xfrm>
          <a:prstGeom prst="rect">
            <a:avLst/>
          </a:prstGeom>
        </p:spPr>
      </p:pic>
      <p:pic>
        <p:nvPicPr>
          <p:cNvPr id="22" name="Image 21" descr="images.png"/>
          <p:cNvPicPr>
            <a:picLocks noChangeAspect="1"/>
          </p:cNvPicPr>
          <p:nvPr/>
        </p:nvPicPr>
        <p:blipFill>
          <a:blip r:embed="rId3" cstate="print"/>
          <a:stretch>
            <a:fillRect/>
          </a:stretch>
        </p:blipFill>
        <p:spPr>
          <a:xfrm>
            <a:off x="10416480" y="1561995"/>
            <a:ext cx="427078" cy="427078"/>
          </a:xfrm>
          <a:prstGeom prst="rect">
            <a:avLst/>
          </a:prstGeom>
        </p:spPr>
      </p:pic>
      <p:pic>
        <p:nvPicPr>
          <p:cNvPr id="23" name="Image 22" descr="images.png"/>
          <p:cNvPicPr>
            <a:picLocks noChangeAspect="1"/>
          </p:cNvPicPr>
          <p:nvPr/>
        </p:nvPicPr>
        <p:blipFill>
          <a:blip r:embed="rId3" cstate="print"/>
          <a:stretch>
            <a:fillRect/>
          </a:stretch>
        </p:blipFill>
        <p:spPr>
          <a:xfrm>
            <a:off x="10433248" y="2138059"/>
            <a:ext cx="427078" cy="427078"/>
          </a:xfrm>
          <a:prstGeom prst="rect">
            <a:avLst/>
          </a:prstGeom>
        </p:spPr>
      </p:pic>
      <p:pic>
        <p:nvPicPr>
          <p:cNvPr id="25" name="Image 24" descr="images.png"/>
          <p:cNvPicPr>
            <a:picLocks noChangeAspect="1"/>
          </p:cNvPicPr>
          <p:nvPr/>
        </p:nvPicPr>
        <p:blipFill>
          <a:blip r:embed="rId3" cstate="print"/>
          <a:stretch>
            <a:fillRect/>
          </a:stretch>
        </p:blipFill>
        <p:spPr>
          <a:xfrm>
            <a:off x="10416480" y="2786131"/>
            <a:ext cx="427078" cy="427078"/>
          </a:xfrm>
          <a:prstGeom prst="rect">
            <a:avLst/>
          </a:prstGeom>
        </p:spPr>
      </p:pic>
      <p:pic>
        <p:nvPicPr>
          <p:cNvPr id="26" name="Image 25" descr="images.png"/>
          <p:cNvPicPr>
            <a:picLocks noChangeAspect="1"/>
          </p:cNvPicPr>
          <p:nvPr/>
        </p:nvPicPr>
        <p:blipFill>
          <a:blip r:embed="rId3" cstate="print"/>
          <a:stretch>
            <a:fillRect/>
          </a:stretch>
        </p:blipFill>
        <p:spPr>
          <a:xfrm>
            <a:off x="10416480" y="3650227"/>
            <a:ext cx="427078" cy="427078"/>
          </a:xfrm>
          <a:prstGeom prst="rect">
            <a:avLst/>
          </a:prstGeom>
        </p:spPr>
      </p:pic>
      <p:pic>
        <p:nvPicPr>
          <p:cNvPr id="27" name="Image 26" descr="images.png"/>
          <p:cNvPicPr>
            <a:picLocks noChangeAspect="1"/>
          </p:cNvPicPr>
          <p:nvPr/>
        </p:nvPicPr>
        <p:blipFill>
          <a:blip r:embed="rId3" cstate="print"/>
          <a:stretch>
            <a:fillRect/>
          </a:stretch>
        </p:blipFill>
        <p:spPr>
          <a:xfrm>
            <a:off x="10416480" y="4298299"/>
            <a:ext cx="427078" cy="427078"/>
          </a:xfrm>
          <a:prstGeom prst="rect">
            <a:avLst/>
          </a:prstGeom>
        </p:spPr>
      </p:pic>
      <p:pic>
        <p:nvPicPr>
          <p:cNvPr id="28" name="Image 27" descr="images.png"/>
          <p:cNvPicPr>
            <a:picLocks noChangeAspect="1"/>
          </p:cNvPicPr>
          <p:nvPr/>
        </p:nvPicPr>
        <p:blipFill>
          <a:blip r:embed="rId3" cstate="print"/>
          <a:stretch>
            <a:fillRect/>
          </a:stretch>
        </p:blipFill>
        <p:spPr>
          <a:xfrm>
            <a:off x="10416480" y="5090387"/>
            <a:ext cx="427078" cy="427078"/>
          </a:xfrm>
          <a:prstGeom prst="rect">
            <a:avLst/>
          </a:prstGeom>
        </p:spPr>
      </p:pic>
      <p:pic>
        <p:nvPicPr>
          <p:cNvPr id="29" name="Image 28" descr="images.png"/>
          <p:cNvPicPr>
            <a:picLocks noChangeAspect="1"/>
          </p:cNvPicPr>
          <p:nvPr/>
        </p:nvPicPr>
        <p:blipFill>
          <a:blip r:embed="rId3" cstate="print"/>
          <a:stretch>
            <a:fillRect/>
          </a:stretch>
        </p:blipFill>
        <p:spPr>
          <a:xfrm>
            <a:off x="10416480" y="5810467"/>
            <a:ext cx="427078" cy="427078"/>
          </a:xfrm>
          <a:prstGeom prst="rect">
            <a:avLst/>
          </a:prstGeom>
        </p:spPr>
      </p:pic>
      <p:pic>
        <p:nvPicPr>
          <p:cNvPr id="30"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31"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3592" y="404664"/>
            <a:ext cx="8751065" cy="1267735"/>
          </a:xfrm>
        </p:spPr>
        <p:txBody>
          <a:bodyPr/>
          <a:lstStyle/>
          <a:p>
            <a:r>
              <a:rPr lang="fr-FR" dirty="0"/>
              <a:t>Contact</a:t>
            </a:r>
          </a:p>
        </p:txBody>
      </p:sp>
      <p:sp>
        <p:nvSpPr>
          <p:cNvPr id="3" name="Sous-titre 2"/>
          <p:cNvSpPr>
            <a:spLocks noGrp="1"/>
          </p:cNvSpPr>
          <p:nvPr>
            <p:ph type="subTitle" idx="1"/>
          </p:nvPr>
        </p:nvSpPr>
        <p:spPr>
          <a:xfrm>
            <a:off x="5015880" y="1916832"/>
            <a:ext cx="3888432" cy="1872208"/>
          </a:xfrm>
        </p:spPr>
        <p:txBody>
          <a:bodyPr/>
          <a:lstStyle/>
          <a:p>
            <a:pPr algn="l"/>
            <a:r>
              <a:rPr lang="fr-FR" dirty="0"/>
              <a:t> MILI Kamel</a:t>
            </a:r>
          </a:p>
          <a:p>
            <a:pPr algn="l"/>
            <a:r>
              <a:rPr lang="en-US" sz="2200" dirty="0"/>
              <a:t>President Engineers Spark Community</a:t>
            </a:r>
          </a:p>
          <a:p>
            <a:pPr algn="l"/>
            <a:r>
              <a:rPr lang="en-US" dirty="0"/>
              <a:t>+216</a:t>
            </a:r>
            <a:r>
              <a:rPr lang="fr-FR" dirty="0"/>
              <a:t>58857478</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6"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sp>
        <p:nvSpPr>
          <p:cNvPr id="8" name="Sous-titre 2"/>
          <p:cNvSpPr txBox="1">
            <a:spLocks/>
          </p:cNvSpPr>
          <p:nvPr/>
        </p:nvSpPr>
        <p:spPr>
          <a:xfrm>
            <a:off x="5015880" y="3789040"/>
            <a:ext cx="3888432" cy="1872208"/>
          </a:xfrm>
          <a:prstGeom prst="rect">
            <a:avLst/>
          </a:prstGeom>
        </p:spPr>
        <p:txBody>
          <a:bodyPr vert="horz" lIns="91440" tIns="45720" rIns="91440" bIns="45720" rtlCol="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400" dirty="0"/>
              <a:t>RIAHI </a:t>
            </a:r>
            <a:r>
              <a:rPr lang="fr-FR" sz="2400" dirty="0" err="1"/>
              <a:t>Jihen</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200" b="0" i="0" u="none" strike="noStrike" kern="1200" cap="none" spc="0" normalizeH="0" baseline="0" dirty="0">
                <a:ln>
                  <a:noFill/>
                </a:ln>
                <a:solidFill>
                  <a:schemeClr val="tx1"/>
                </a:solidFill>
                <a:effectLst/>
                <a:uLnTx/>
                <a:uFillTx/>
                <a:latin typeface="+mn-lt"/>
                <a:ea typeface="+mn-ea"/>
                <a:cs typeface="+mn-cs"/>
              </a:rPr>
              <a:t>Responsable </a:t>
            </a:r>
            <a:r>
              <a:rPr kumimoji="0" lang="en-US" sz="2200" b="0" i="0" u="none" strike="noStrike" kern="1200" cap="none" spc="0" normalizeH="0" noProof="0" dirty="0">
                <a:ln>
                  <a:noFill/>
                </a:ln>
                <a:solidFill>
                  <a:schemeClr val="tx1"/>
                </a:solidFill>
                <a:effectLst/>
                <a:uLnTx/>
                <a:uFillTx/>
                <a:latin typeface="+mn-lt"/>
                <a:ea typeface="+mn-ea"/>
                <a:cs typeface="+mn-cs"/>
              </a:rPr>
              <a:t> Sponsoring </a:t>
            </a:r>
            <a:r>
              <a:rPr lang="en-US" sz="2200" dirty="0"/>
              <a:t>Engineers Spark Community</a:t>
            </a:r>
            <a:endParaRPr kumimoji="0" lang="fr-FR"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+216 90002599</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Image 6">
            <a:extLst>
              <a:ext uri="{FF2B5EF4-FFF2-40B4-BE49-F238E27FC236}">
                <a16:creationId xmlns:a16="http://schemas.microsoft.com/office/drawing/2014/main" id="{D8CB5578-1417-4409-855A-1D2578E3D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513" y="3528312"/>
            <a:ext cx="2052911" cy="2052911"/>
          </a:xfrm>
          <a:prstGeom prst="ellipse">
            <a:avLst/>
          </a:prstGeom>
          <a:ln>
            <a:noFill/>
          </a:ln>
          <a:effectLst>
            <a:softEdge rad="112500"/>
          </a:effectLst>
        </p:spPr>
      </p:pic>
      <p:pic>
        <p:nvPicPr>
          <p:cNvPr id="10" name="Image 9">
            <a:extLst>
              <a:ext uri="{FF2B5EF4-FFF2-40B4-BE49-F238E27FC236}">
                <a16:creationId xmlns:a16="http://schemas.microsoft.com/office/drawing/2014/main" id="{C1B80553-B813-4AB2-AAC8-003CBBB031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07514" y="1475401"/>
            <a:ext cx="2052912" cy="2052912"/>
          </a:xfrm>
          <a:prstGeom prst="ellipse">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79576" y="260648"/>
            <a:ext cx="8751065" cy="1195727"/>
          </a:xfrm>
        </p:spPr>
        <p:txBody>
          <a:bodyPr/>
          <a:lstStyle/>
          <a:p>
            <a:r>
              <a:rPr lang="fr-FR" dirty="0"/>
              <a:t>Partenaires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5"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pic>
        <p:nvPicPr>
          <p:cNvPr id="8" name="Image 7" descr="Logo-technopole-el-ghazala.png"/>
          <p:cNvPicPr>
            <a:picLocks noChangeAspect="1"/>
          </p:cNvPicPr>
          <p:nvPr/>
        </p:nvPicPr>
        <p:blipFill>
          <a:blip r:embed="rId3" cstate="print"/>
          <a:stretch>
            <a:fillRect/>
          </a:stretch>
        </p:blipFill>
        <p:spPr>
          <a:xfrm>
            <a:off x="1919536" y="1556792"/>
            <a:ext cx="1863813" cy="1317065"/>
          </a:xfrm>
          <a:prstGeom prst="rect">
            <a:avLst/>
          </a:prstGeom>
        </p:spPr>
      </p:pic>
      <p:pic>
        <p:nvPicPr>
          <p:cNvPr id="10" name="Image 9" descr="isetcom.png"/>
          <p:cNvPicPr>
            <a:picLocks noChangeAspect="1"/>
          </p:cNvPicPr>
          <p:nvPr/>
        </p:nvPicPr>
        <p:blipFill>
          <a:blip r:embed="rId4" cstate="print"/>
          <a:stretch>
            <a:fillRect/>
          </a:stretch>
        </p:blipFill>
        <p:spPr>
          <a:xfrm>
            <a:off x="5895531" y="1556791"/>
            <a:ext cx="2146570" cy="1317066"/>
          </a:xfrm>
          <a:prstGeom prst="rect">
            <a:avLst/>
          </a:prstGeom>
        </p:spPr>
      </p:pic>
      <p:pic>
        <p:nvPicPr>
          <p:cNvPr id="12" name="Image 11" descr="14915702_394647800866382_940481180135602601_n.png"/>
          <p:cNvPicPr>
            <a:picLocks noChangeAspect="1"/>
          </p:cNvPicPr>
          <p:nvPr/>
        </p:nvPicPr>
        <p:blipFill>
          <a:blip r:embed="rId5" cstate="print"/>
          <a:stretch>
            <a:fillRect/>
          </a:stretch>
        </p:blipFill>
        <p:spPr>
          <a:xfrm>
            <a:off x="8048611" y="1283417"/>
            <a:ext cx="1863813" cy="1863813"/>
          </a:xfrm>
          <a:prstGeom prst="rect">
            <a:avLst/>
          </a:prstGeom>
        </p:spPr>
      </p:pic>
      <p:pic>
        <p:nvPicPr>
          <p:cNvPr id="6" name="Image 5">
            <a:extLst>
              <a:ext uri="{FF2B5EF4-FFF2-40B4-BE49-F238E27FC236}">
                <a16:creationId xmlns:a16="http://schemas.microsoft.com/office/drawing/2014/main" id="{AB37D8B0-46A9-4E1C-973B-F17A88AAFA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59131" y="1479894"/>
            <a:ext cx="1442555" cy="1373651"/>
          </a:xfrm>
          <a:prstGeom prst="rect">
            <a:avLst/>
          </a:prstGeom>
        </p:spPr>
      </p:pic>
      <p:pic>
        <p:nvPicPr>
          <p:cNvPr id="13" name="Image 12">
            <a:extLst>
              <a:ext uri="{FF2B5EF4-FFF2-40B4-BE49-F238E27FC236}">
                <a16:creationId xmlns:a16="http://schemas.microsoft.com/office/drawing/2014/main" id="{36D1E141-5C1C-4263-846A-A279B3AD86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83470" y="3220759"/>
            <a:ext cx="1653028" cy="1035131"/>
          </a:xfrm>
          <a:prstGeom prst="rect">
            <a:avLst/>
          </a:prstGeom>
          <a:effectLst>
            <a:softEdge rad="31750"/>
          </a:effectLst>
        </p:spPr>
      </p:pic>
      <p:pic>
        <p:nvPicPr>
          <p:cNvPr id="15" name="Image 14">
            <a:extLst>
              <a:ext uri="{FF2B5EF4-FFF2-40B4-BE49-F238E27FC236}">
                <a16:creationId xmlns:a16="http://schemas.microsoft.com/office/drawing/2014/main" id="{9DC40EEB-A594-419C-9FCE-031A2C491E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74298" y="3221063"/>
            <a:ext cx="2726084" cy="1035131"/>
          </a:xfrm>
          <a:prstGeom prst="rect">
            <a:avLst/>
          </a:prstGeom>
          <a:effectLst>
            <a:softEdge rad="31750"/>
          </a:effectLst>
        </p:spPr>
      </p:pic>
      <p:pic>
        <p:nvPicPr>
          <p:cNvPr id="17" name="Image 16">
            <a:extLst>
              <a:ext uri="{FF2B5EF4-FFF2-40B4-BE49-F238E27FC236}">
                <a16:creationId xmlns:a16="http://schemas.microsoft.com/office/drawing/2014/main" id="{0EA3BD72-53A9-490D-B60B-F4ABA11140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84652" y="4450782"/>
            <a:ext cx="1695865" cy="1375769"/>
          </a:xfrm>
          <a:prstGeom prst="rect">
            <a:avLst/>
          </a:prstGeom>
        </p:spPr>
      </p:pic>
      <p:pic>
        <p:nvPicPr>
          <p:cNvPr id="19" name="Image 18">
            <a:extLst>
              <a:ext uri="{FF2B5EF4-FFF2-40B4-BE49-F238E27FC236}">
                <a16:creationId xmlns:a16="http://schemas.microsoft.com/office/drawing/2014/main" id="{24F9CDBB-7F72-4E27-9447-5C4BBFDF6834}"/>
              </a:ext>
            </a:extLst>
          </p:cNvPr>
          <p:cNvPicPr>
            <a:picLocks noChangeAspect="1"/>
          </p:cNvPicPr>
          <p:nvPr/>
        </p:nvPicPr>
        <p:blipFill>
          <a:blip r:embed="rId10" cstate="print">
            <a:extLst>
              <a:ext uri="{BEBA8EAE-BF5A-486C-A8C5-ECC9F3942E4B}">
                <a14:imgProps xmlns:a14="http://schemas.microsoft.com/office/drawing/2010/main">
                  <a14:imgLayer r:embed="rId11">
                    <a14:imgEffect>
                      <a14:backgroundRemoval t="4359" b="97436" l="1282" r="95385">
                        <a14:foregroundMark x1="18462" y1="30513" x2="18462" y2="30513"/>
                        <a14:foregroundMark x1="34872" y1="52564" x2="34872" y2="52564"/>
                        <a14:foregroundMark x1="61538" y1="46923" x2="61538" y2="46923"/>
                        <a14:foregroundMark x1="22308" y1="79487" x2="22308" y2="79487"/>
                        <a14:foregroundMark x1="54872" y1="97692" x2="54872" y2="97692"/>
                        <a14:foregroundMark x1="95897" y1="47692" x2="95897" y2="47692"/>
                        <a14:foregroundMark x1="46410" y1="4615" x2="46410" y2="4615"/>
                        <a14:foregroundMark x1="1282" y1="45897" x2="1282" y2="45897"/>
                      </a14:backgroundRemoval>
                    </a14:imgEffect>
                  </a14:imgLayer>
                </a14:imgProps>
              </a:ext>
              <a:ext uri="{28A0092B-C50C-407E-A947-70E740481C1C}">
                <a14:useLocalDpi xmlns:a14="http://schemas.microsoft.com/office/drawing/2010/main" val="0"/>
              </a:ext>
            </a:extLst>
          </a:blip>
          <a:stretch>
            <a:fillRect/>
          </a:stretch>
        </p:blipFill>
        <p:spPr>
          <a:xfrm>
            <a:off x="4035843" y="1473851"/>
            <a:ext cx="1387118" cy="1379693"/>
          </a:xfrm>
          <a:prstGeom prst="rect">
            <a:avLst/>
          </a:prstGeom>
        </p:spPr>
      </p:pic>
      <p:pic>
        <p:nvPicPr>
          <p:cNvPr id="23" name="Image 22">
            <a:extLst>
              <a:ext uri="{FF2B5EF4-FFF2-40B4-BE49-F238E27FC236}">
                <a16:creationId xmlns:a16="http://schemas.microsoft.com/office/drawing/2014/main" id="{0B2B8ED2-F509-438D-8482-47875C20CED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38182" y="3220759"/>
            <a:ext cx="2790228" cy="1035131"/>
          </a:xfrm>
          <a:prstGeom prst="rect">
            <a:avLst/>
          </a:prstGeom>
          <a:effectLst>
            <a:softEdge rad="31750"/>
          </a:effectLst>
        </p:spPr>
      </p:pic>
      <p:pic>
        <p:nvPicPr>
          <p:cNvPr id="25" name="Image 24">
            <a:extLst>
              <a:ext uri="{FF2B5EF4-FFF2-40B4-BE49-F238E27FC236}">
                <a16:creationId xmlns:a16="http://schemas.microsoft.com/office/drawing/2014/main" id="{9FEC9498-00DA-4FF0-B04E-39EAB19FD63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866210" y="3220759"/>
            <a:ext cx="2146570" cy="1035131"/>
          </a:xfrm>
          <a:prstGeom prst="rect">
            <a:avLst/>
          </a:prstGeom>
          <a:effectLst>
            <a:softEdge rad="31750"/>
          </a:effectLst>
        </p:spPr>
      </p:pic>
      <p:pic>
        <p:nvPicPr>
          <p:cNvPr id="29" name="Image 28">
            <a:extLst>
              <a:ext uri="{FF2B5EF4-FFF2-40B4-BE49-F238E27FC236}">
                <a16:creationId xmlns:a16="http://schemas.microsoft.com/office/drawing/2014/main" id="{B07F660B-EF5C-49B2-AE23-F92B12D8CE32}"/>
              </a:ext>
            </a:extLst>
          </p:cNvPr>
          <p:cNvPicPr>
            <a:picLocks noChangeAspect="1"/>
          </p:cNvPicPr>
          <p:nvPr/>
        </p:nvPicPr>
        <p:blipFill rotWithShape="1">
          <a:blip r:embed="rId14" cstate="print">
            <a:extLst>
              <a:ext uri="{BEBA8EAE-BF5A-486C-A8C5-ECC9F3942E4B}">
                <a14:imgProps xmlns:a14="http://schemas.microsoft.com/office/drawing/2010/main">
                  <a14:imgLayer r:embed="rId15">
                    <a14:imgEffect>
                      <a14:backgroundRemoval t="11389" b="74861" l="15417" r="83333">
                        <a14:foregroundMark x1="48194" y1="40139" x2="48194" y2="40139"/>
                        <a14:foregroundMark x1="60139" y1="38194" x2="60139" y2="38194"/>
                        <a14:foregroundMark x1="42917" y1="38194" x2="42917" y2="38194"/>
                        <a14:foregroundMark x1="34861" y1="38194" x2="34861" y2="38194"/>
                        <a14:foregroundMark x1="64167" y1="36806" x2="64167" y2="36806"/>
                        <a14:foregroundMark x1="66111" y1="41528" x2="66111" y2="41528"/>
                        <a14:foregroundMark x1="29583" y1="11389" x2="29583" y2="11389"/>
                        <a14:foregroundMark x1="49444" y1="74861" x2="49444" y2="74861"/>
                        <a14:foregroundMark x1="55556" y1="41528" x2="46250" y2="34167"/>
                        <a14:foregroundMark x1="62083" y1="43472" x2="45556" y2="33472"/>
                        <a14:foregroundMark x1="38194" y1="32083" x2="30278" y2="40833"/>
                        <a14:foregroundMark x1="68194" y1="36806" x2="58194" y2="46111"/>
                      </a14:backgroundRemoval>
                    </a14:imgEffect>
                  </a14:imgLayer>
                </a14:imgProps>
              </a:ext>
              <a:ext uri="{28A0092B-C50C-407E-A947-70E740481C1C}">
                <a14:useLocalDpi xmlns:a14="http://schemas.microsoft.com/office/drawing/2010/main" val="0"/>
              </a:ext>
            </a:extLst>
          </a:blip>
          <a:srcRect l="6951" t="8000" r="7939" b="22700"/>
          <a:stretch/>
        </p:blipFill>
        <p:spPr>
          <a:xfrm>
            <a:off x="2279575" y="4450782"/>
            <a:ext cx="1695865" cy="1375769"/>
          </a:xfrm>
          <a:prstGeom prst="rect">
            <a:avLst/>
          </a:prstGeom>
        </p:spPr>
      </p:pic>
      <p:pic>
        <p:nvPicPr>
          <p:cNvPr id="33" name="Image 32">
            <a:extLst>
              <a:ext uri="{FF2B5EF4-FFF2-40B4-BE49-F238E27FC236}">
                <a16:creationId xmlns:a16="http://schemas.microsoft.com/office/drawing/2014/main" id="{01D66268-2E74-411B-8251-A721E1A98CB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00376" y="4464246"/>
            <a:ext cx="1695865" cy="13623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3592" y="188640"/>
            <a:ext cx="8751065" cy="1915807"/>
          </a:xfrm>
        </p:spPr>
        <p:txBody>
          <a:bodyPr/>
          <a:lstStyle/>
          <a:p>
            <a:r>
              <a:rPr lang="fr-FR" dirty="0"/>
              <a:t>Présentation d’</a:t>
            </a:r>
            <a:r>
              <a:rPr lang="fr-FR" dirty="0" err="1"/>
              <a:t>Engineers</a:t>
            </a:r>
            <a:r>
              <a:rPr lang="fr-FR" dirty="0"/>
              <a:t> </a:t>
            </a:r>
            <a:r>
              <a:rPr lang="fr-FR" dirty="0" err="1"/>
              <a:t>Spark</a:t>
            </a:r>
            <a:r>
              <a:rPr lang="fr-FR" dirty="0"/>
              <a:t> </a:t>
            </a:r>
            <a:r>
              <a:rPr lang="fr-FR" dirty="0" err="1"/>
              <a:t>Community</a:t>
            </a:r>
            <a:endParaRPr lang="fr-FR" dirty="0"/>
          </a:p>
        </p:txBody>
      </p:sp>
      <p:sp>
        <p:nvSpPr>
          <p:cNvPr id="3" name="Sous-titre 2"/>
          <p:cNvSpPr>
            <a:spLocks noGrp="1"/>
          </p:cNvSpPr>
          <p:nvPr>
            <p:ph type="subTitle" idx="1"/>
          </p:nvPr>
        </p:nvSpPr>
        <p:spPr>
          <a:xfrm>
            <a:off x="2639616" y="2348880"/>
            <a:ext cx="8751066" cy="3421215"/>
          </a:xfrm>
        </p:spPr>
        <p:txBody>
          <a:bodyPr/>
          <a:lstStyle/>
          <a:p>
            <a:pPr algn="l"/>
            <a:r>
              <a:rPr lang="fr-FR" dirty="0"/>
              <a:t>Le comité </a:t>
            </a:r>
            <a:r>
              <a:rPr lang="fr-FR" dirty="0" err="1"/>
              <a:t>Engineers</a:t>
            </a:r>
            <a:r>
              <a:rPr lang="fr-FR" dirty="0"/>
              <a:t> </a:t>
            </a:r>
            <a:r>
              <a:rPr lang="fr-FR" dirty="0" err="1"/>
              <a:t>Spark</a:t>
            </a:r>
            <a:r>
              <a:rPr lang="fr-FR" dirty="0"/>
              <a:t> a commencé sous la forme d’un club à l’</a:t>
            </a:r>
            <a:r>
              <a:rPr lang="fr-FR" dirty="0" err="1"/>
              <a:t>Iset’com</a:t>
            </a:r>
            <a:r>
              <a:rPr lang="fr-FR" dirty="0"/>
              <a:t> fondé depuis 2013. </a:t>
            </a:r>
          </a:p>
          <a:p>
            <a:pPr algn="l"/>
            <a:r>
              <a:rPr lang="fr-FR" dirty="0"/>
              <a:t>C’est un comité dans lequel les étudiants ont l'occasion d'explorer les tendances récentes en matière de TIC, apprendre et essayer de nouvelles technologies.</a:t>
            </a:r>
          </a:p>
          <a:p>
            <a:pPr algn="l"/>
            <a:r>
              <a:rPr lang="fr-FR" dirty="0"/>
              <a:t> En outre, notre comité offre en mesure des formations professionnelles, des évènements nationaux dans le domaine de TIC et des brainstormings avec des experts dans des domaines diverses.</a:t>
            </a:r>
          </a:p>
          <a:p>
            <a:pPr algn="l"/>
            <a:r>
              <a:rPr lang="fr-FR" dirty="0"/>
              <a:t> Notre comité est composé de développeurs intéressés par le kit de développement les circuits imprimés et le développement informatique.</a:t>
            </a:r>
          </a:p>
          <a:p>
            <a:pPr algn="l"/>
            <a:r>
              <a:rPr lang="fr-FR" dirty="0"/>
              <a:t> </a:t>
            </a:r>
          </a:p>
          <a:p>
            <a:pPr algn="l"/>
            <a:endParaRPr lang="fr-FR" dirty="0"/>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8"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time 8.jpg"/>
          <p:cNvPicPr>
            <a:picLocks noChangeAspect="1"/>
          </p:cNvPicPr>
          <p:nvPr/>
        </p:nvPicPr>
        <p:blipFill>
          <a:blip r:embed="rId2" cstate="print"/>
          <a:stretch>
            <a:fillRect/>
          </a:stretch>
        </p:blipFill>
        <p:spPr>
          <a:xfrm>
            <a:off x="2640751" y="188640"/>
            <a:ext cx="5615489" cy="2952328"/>
          </a:xfrm>
          <a:prstGeom prst="rect">
            <a:avLst/>
          </a:prstGeom>
        </p:spPr>
      </p:pic>
      <p:pic>
        <p:nvPicPr>
          <p:cNvPr id="10"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11"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pic>
        <p:nvPicPr>
          <p:cNvPr id="8" name="Image 7">
            <a:extLst>
              <a:ext uri="{FF2B5EF4-FFF2-40B4-BE49-F238E27FC236}">
                <a16:creationId xmlns:a16="http://schemas.microsoft.com/office/drawing/2014/main" id="{4F70384A-2F10-4DD6-B5FE-27543F25FA63}"/>
              </a:ext>
            </a:extLst>
          </p:cNvPr>
          <p:cNvPicPr>
            <a:picLocks noChangeAspect="1"/>
          </p:cNvPicPr>
          <p:nvPr/>
        </p:nvPicPr>
        <p:blipFill rotWithShape="1">
          <a:blip r:embed="rId4">
            <a:extLst>
              <a:ext uri="{28A0092B-C50C-407E-A947-70E740481C1C}">
                <a14:useLocalDpi xmlns:a14="http://schemas.microsoft.com/office/drawing/2010/main" val="0"/>
              </a:ext>
            </a:extLst>
          </a:blip>
          <a:srcRect t="24074"/>
          <a:stretch/>
        </p:blipFill>
        <p:spPr>
          <a:xfrm>
            <a:off x="3988381" y="3284984"/>
            <a:ext cx="6131517" cy="2520280"/>
          </a:xfrm>
          <a:prstGeom prst="rect">
            <a:avLst/>
          </a:prstGeom>
        </p:spPr>
      </p:pic>
      <p:pic>
        <p:nvPicPr>
          <p:cNvPr id="12" name="Image 11">
            <a:extLst>
              <a:ext uri="{FF2B5EF4-FFF2-40B4-BE49-F238E27FC236}">
                <a16:creationId xmlns:a16="http://schemas.microsoft.com/office/drawing/2014/main" id="{3383F496-834D-45D7-9CD3-8C992DEECE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0256" y="188640"/>
            <a:ext cx="3672408" cy="29523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51584" y="260648"/>
            <a:ext cx="8751065" cy="1699783"/>
          </a:xfrm>
        </p:spPr>
        <p:txBody>
          <a:bodyPr>
            <a:normAutofit fontScale="90000"/>
          </a:bodyPr>
          <a:lstStyle/>
          <a:p>
            <a:r>
              <a:rPr lang="fr-FR" dirty="0"/>
              <a:t>Présentation d’</a:t>
            </a:r>
            <a:r>
              <a:rPr lang="fr-FR" dirty="0" err="1"/>
              <a:t>Engineers</a:t>
            </a:r>
            <a:r>
              <a:rPr lang="fr-FR" dirty="0"/>
              <a:t> </a:t>
            </a:r>
            <a:r>
              <a:rPr lang="fr-FR" dirty="0" err="1"/>
              <a:t>Spark</a:t>
            </a:r>
            <a:r>
              <a:rPr lang="fr-FR" dirty="0"/>
              <a:t> </a:t>
            </a:r>
            <a:r>
              <a:rPr lang="fr-FR" dirty="0" err="1"/>
              <a:t>Community</a:t>
            </a:r>
            <a:endParaRPr lang="fr-FR" dirty="0"/>
          </a:p>
        </p:txBody>
      </p:sp>
      <p:sp>
        <p:nvSpPr>
          <p:cNvPr id="3" name="Sous-titre 2"/>
          <p:cNvSpPr>
            <a:spLocks noGrp="1"/>
          </p:cNvSpPr>
          <p:nvPr>
            <p:ph type="subTitle" idx="1"/>
          </p:nvPr>
        </p:nvSpPr>
        <p:spPr>
          <a:xfrm>
            <a:off x="2279576" y="2348880"/>
            <a:ext cx="8751066" cy="3096344"/>
          </a:xfrm>
        </p:spPr>
        <p:txBody>
          <a:bodyPr/>
          <a:lstStyle/>
          <a:p>
            <a:r>
              <a:rPr lang="fr-FR" dirty="0"/>
              <a:t> </a:t>
            </a:r>
          </a:p>
          <a:p>
            <a:pPr algn="l"/>
            <a:r>
              <a:rPr lang="fr-FR" dirty="0"/>
              <a:t>Au sein du comité, on s’intéresse à offrir des formations IT de qualité et appliquer les </a:t>
            </a:r>
            <a:r>
              <a:rPr lang="fr-FR" dirty="0" err="1"/>
              <a:t>skills</a:t>
            </a:r>
            <a:r>
              <a:rPr lang="fr-FR" dirty="0"/>
              <a:t> acquise dans des projets et des challenges nationaux ou internationaux.</a:t>
            </a:r>
          </a:p>
          <a:p>
            <a:pPr algn="l"/>
            <a:r>
              <a:rPr lang="fr-FR" dirty="0" err="1"/>
              <a:t>Engineers</a:t>
            </a:r>
            <a:r>
              <a:rPr lang="fr-FR" dirty="0"/>
              <a:t> Spark offre chaque semaine des formations certifiés et non certifiés en Développement Web, Mobile ,Sécurité et Robotique</a:t>
            </a:r>
          </a:p>
          <a:p>
            <a:pPr algn="l"/>
            <a:r>
              <a:rPr lang="fr-FR" dirty="0"/>
              <a:t>Chaque deux semaine staff Spark organise des challenges locaux au sein du club afin de motiver leurs membres.</a:t>
            </a:r>
          </a:p>
          <a:p>
            <a:pPr algn="l"/>
            <a:r>
              <a:rPr lang="fr-FR" dirty="0"/>
              <a:t>Le comité </a:t>
            </a:r>
            <a:r>
              <a:rPr lang="fr-FR" dirty="0" err="1"/>
              <a:t>Engineers</a:t>
            </a:r>
            <a:r>
              <a:rPr lang="fr-FR" dirty="0"/>
              <a:t> Spark a organisé le challenge national Hack4good Second Edition le 28,29 Janvier</a:t>
            </a:r>
          </a:p>
          <a:p>
            <a:pPr algn="l"/>
            <a:endParaRPr lang="fr-FR" dirty="0"/>
          </a:p>
          <a:p>
            <a:r>
              <a:rPr lang="fr-FR" dirty="0"/>
              <a:t> </a:t>
            </a:r>
          </a:p>
          <a:p>
            <a:endParaRPr lang="fr-FR" dirty="0"/>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9"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2h4.jpg"/>
          <p:cNvPicPr>
            <a:picLocks noChangeAspect="1"/>
          </p:cNvPicPr>
          <p:nvPr/>
        </p:nvPicPr>
        <p:blipFill>
          <a:blip r:embed="rId2" cstate="print"/>
          <a:stretch>
            <a:fillRect/>
          </a:stretch>
        </p:blipFill>
        <p:spPr>
          <a:xfrm>
            <a:off x="2279576" y="332656"/>
            <a:ext cx="4680520" cy="2664296"/>
          </a:xfrm>
          <a:prstGeom prst="rect">
            <a:avLst/>
          </a:prstGeom>
        </p:spPr>
      </p:pic>
      <p:pic>
        <p:nvPicPr>
          <p:cNvPr id="5" name="Image 4" descr="16406972_1748294512152755_8097070773615753343_n.jpg"/>
          <p:cNvPicPr>
            <a:picLocks noChangeAspect="1"/>
          </p:cNvPicPr>
          <p:nvPr/>
        </p:nvPicPr>
        <p:blipFill>
          <a:blip r:embed="rId3" cstate="print"/>
          <a:stretch>
            <a:fillRect/>
          </a:stretch>
        </p:blipFill>
        <p:spPr>
          <a:xfrm>
            <a:off x="7056784" y="332656"/>
            <a:ext cx="5087888" cy="2664296"/>
          </a:xfrm>
          <a:prstGeom prst="rect">
            <a:avLst/>
          </a:prstGeom>
        </p:spPr>
      </p:pic>
      <p:pic>
        <p:nvPicPr>
          <p:cNvPr id="8"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9"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pic>
        <p:nvPicPr>
          <p:cNvPr id="3" name="Image 2">
            <a:extLst>
              <a:ext uri="{FF2B5EF4-FFF2-40B4-BE49-F238E27FC236}">
                <a16:creationId xmlns:a16="http://schemas.microsoft.com/office/drawing/2014/main" id="{6DBA7BB1-1DE3-4676-919E-9E201C56AC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8012" y="3088976"/>
            <a:ext cx="6084168" cy="28703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95600" y="620688"/>
            <a:ext cx="8751065" cy="979702"/>
          </a:xfrm>
        </p:spPr>
        <p:txBody>
          <a:bodyPr/>
          <a:lstStyle/>
          <a:p>
            <a:r>
              <a:rPr lang="fr-FR" dirty="0"/>
              <a:t>Présentation de </a:t>
            </a:r>
            <a:r>
              <a:rPr lang="fr-FR" dirty="0" err="1"/>
              <a:t>Robot’Com</a:t>
            </a:r>
            <a:endParaRPr lang="fr-FR" dirty="0"/>
          </a:p>
        </p:txBody>
      </p:sp>
      <p:sp>
        <p:nvSpPr>
          <p:cNvPr id="3" name="Sous-titre 2"/>
          <p:cNvSpPr>
            <a:spLocks noGrp="1"/>
          </p:cNvSpPr>
          <p:nvPr>
            <p:ph type="subTitle" idx="1"/>
          </p:nvPr>
        </p:nvSpPr>
        <p:spPr>
          <a:xfrm>
            <a:off x="2351584" y="2780928"/>
            <a:ext cx="8751066" cy="2440487"/>
          </a:xfrm>
        </p:spPr>
        <p:txBody>
          <a:bodyPr/>
          <a:lstStyle/>
          <a:p>
            <a:pPr algn="l"/>
            <a:r>
              <a:rPr lang="fr-FR" dirty="0"/>
              <a:t>Notre comité « </a:t>
            </a:r>
            <a:r>
              <a:rPr lang="fr-FR" dirty="0" err="1"/>
              <a:t>Engineers</a:t>
            </a:r>
            <a:r>
              <a:rPr lang="fr-FR" dirty="0"/>
              <a:t> Spark » organisera sa deuxième édition de son « </a:t>
            </a:r>
            <a:r>
              <a:rPr lang="fr-FR" dirty="0" err="1"/>
              <a:t>Robot’Com</a:t>
            </a:r>
            <a:r>
              <a:rPr lang="fr-FR" dirty="0"/>
              <a:t> » le 31/03/2018 à l’</a:t>
            </a:r>
            <a:r>
              <a:rPr lang="fr-FR" dirty="0" err="1"/>
              <a:t>ISET’Com</a:t>
            </a:r>
            <a:r>
              <a:rPr lang="fr-FR" dirty="0"/>
              <a:t>.</a:t>
            </a:r>
          </a:p>
          <a:p>
            <a:pPr algn="l"/>
            <a:r>
              <a:rPr lang="fr-FR" dirty="0"/>
              <a:t> Cette édition a pour but de créer du dynamisme au niveau de la société et de la vie universitaire.  Autrement, notre évènement est destiné aux étudiants afin de les encourager à fabriquer et développer des robots .Notre événement vise aussi à créer un espace de rencontre entre les investisseurs et les créateurs au niveau du domaine des TIC.</a:t>
            </a:r>
          </a:p>
          <a:p>
            <a:pPr algn="l"/>
            <a:endParaRPr lang="fr-FR" dirty="0"/>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7"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7C89C8-D4C4-402C-A471-4C933617A379}"/>
              </a:ext>
            </a:extLst>
          </p:cNvPr>
          <p:cNvSpPr>
            <a:spLocks noGrp="1"/>
          </p:cNvSpPr>
          <p:nvPr>
            <p:ph type="ctrTitle"/>
          </p:nvPr>
        </p:nvSpPr>
        <p:spPr>
          <a:xfrm>
            <a:off x="2351333" y="28636"/>
            <a:ext cx="8751065" cy="1119865"/>
          </a:xfrm>
        </p:spPr>
        <p:txBody>
          <a:bodyPr/>
          <a:lstStyle/>
          <a:p>
            <a:r>
              <a:rPr lang="fr-FR" dirty="0" err="1"/>
              <a:t>Robot’Com</a:t>
            </a:r>
            <a:r>
              <a:rPr lang="fr-FR" dirty="0"/>
              <a:t> 1</a:t>
            </a:r>
            <a:r>
              <a:rPr lang="fr-FR" baseline="30000" dirty="0"/>
              <a:t>ere</a:t>
            </a:r>
            <a:r>
              <a:rPr lang="fr-FR" dirty="0"/>
              <a:t> édition</a:t>
            </a:r>
          </a:p>
        </p:txBody>
      </p:sp>
      <p:pic>
        <p:nvPicPr>
          <p:cNvPr id="5" name="Image 4">
            <a:extLst>
              <a:ext uri="{FF2B5EF4-FFF2-40B4-BE49-F238E27FC236}">
                <a16:creationId xmlns:a16="http://schemas.microsoft.com/office/drawing/2014/main" id="{42889158-9F08-4E94-8308-CD35B4A1DB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1333" y="1148501"/>
            <a:ext cx="4752779" cy="2280499"/>
          </a:xfrm>
          <a:prstGeom prst="rect">
            <a:avLst/>
          </a:prstGeom>
        </p:spPr>
      </p:pic>
      <p:pic>
        <p:nvPicPr>
          <p:cNvPr id="7" name="Image 6">
            <a:extLst>
              <a:ext uri="{FF2B5EF4-FFF2-40B4-BE49-F238E27FC236}">
                <a16:creationId xmlns:a16="http://schemas.microsoft.com/office/drawing/2014/main" id="{3E1A1209-C59C-44E7-BBA9-FAE9AA586E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3873" y="1148501"/>
            <a:ext cx="4644516" cy="2280500"/>
          </a:xfrm>
          <a:prstGeom prst="rect">
            <a:avLst/>
          </a:prstGeom>
        </p:spPr>
      </p:pic>
      <p:pic>
        <p:nvPicPr>
          <p:cNvPr id="15" name="Image 14">
            <a:extLst>
              <a:ext uri="{FF2B5EF4-FFF2-40B4-BE49-F238E27FC236}">
                <a16:creationId xmlns:a16="http://schemas.microsoft.com/office/drawing/2014/main" id="{0A9B9358-A4B8-4A6D-9531-2E43EAAA19C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8363"/>
          <a:stretch/>
        </p:blipFill>
        <p:spPr>
          <a:xfrm>
            <a:off x="4655840" y="3639499"/>
            <a:ext cx="5164038" cy="2070000"/>
          </a:xfrm>
          <a:prstGeom prst="rect">
            <a:avLst/>
          </a:prstGeom>
        </p:spPr>
      </p:pic>
    </p:spTree>
    <p:extLst>
      <p:ext uri="{BB962C8B-B14F-4D97-AF65-F5344CB8AC3E}">
        <p14:creationId xmlns:p14="http://schemas.microsoft.com/office/powerpoint/2010/main" val="369551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79576" y="476672"/>
            <a:ext cx="8751065" cy="1051711"/>
          </a:xfrm>
        </p:spPr>
        <p:txBody>
          <a:bodyPr/>
          <a:lstStyle/>
          <a:p>
            <a:r>
              <a:rPr lang="fr-FR" dirty="0"/>
              <a:t>Présentation de </a:t>
            </a:r>
            <a:r>
              <a:rPr lang="fr-FR" dirty="0" err="1"/>
              <a:t>Robot’Com</a:t>
            </a:r>
            <a:endParaRPr lang="fr-FR" dirty="0"/>
          </a:p>
        </p:txBody>
      </p:sp>
      <p:sp>
        <p:nvSpPr>
          <p:cNvPr id="3" name="Sous-titre 2"/>
          <p:cNvSpPr>
            <a:spLocks noGrp="1"/>
          </p:cNvSpPr>
          <p:nvPr>
            <p:ph type="subTitle" idx="1"/>
          </p:nvPr>
        </p:nvSpPr>
        <p:spPr>
          <a:xfrm>
            <a:off x="2495600" y="2420888"/>
            <a:ext cx="8751066" cy="3160567"/>
          </a:xfrm>
        </p:spPr>
        <p:txBody>
          <a:bodyPr/>
          <a:lstStyle/>
          <a:p>
            <a:pPr lvl="0" algn="l"/>
            <a:r>
              <a:rPr lang="fr-FR" dirty="0"/>
              <a:t>En quoi consiste le challenge ?</a:t>
            </a:r>
          </a:p>
          <a:p>
            <a:pPr algn="l"/>
            <a:r>
              <a:rPr lang="fr-FR" dirty="0"/>
              <a:t> « </a:t>
            </a:r>
            <a:r>
              <a:rPr lang="fr-FR" dirty="0" err="1"/>
              <a:t>Robot’Com</a:t>
            </a:r>
            <a:r>
              <a:rPr lang="fr-FR" dirty="0"/>
              <a:t> » est en fait un ensemble de challenges organisé par le comité « </a:t>
            </a:r>
            <a:r>
              <a:rPr lang="fr-FR" dirty="0" err="1"/>
              <a:t>Engineers</a:t>
            </a:r>
            <a:r>
              <a:rPr lang="fr-FR" dirty="0"/>
              <a:t> Spark » qui englobe 2 grandes parties :</a:t>
            </a:r>
          </a:p>
          <a:p>
            <a:pPr lvl="0" algn="l"/>
            <a:r>
              <a:rPr lang="fr-FR" dirty="0"/>
              <a:t>Le challenge du robot suiveur de ligne : Il s’agit d’un défi entre des robots destinés à suivre une ligne au sein d’une scène artificielle.</a:t>
            </a:r>
          </a:p>
          <a:p>
            <a:pPr lvl="0" algn="l"/>
            <a:r>
              <a:rPr lang="fr-FR" dirty="0"/>
              <a:t>Le challenge du robot racer : Il s’agit d’un défi entre robots coureurs dans des scènes naturelle, les trois robots gagnants vont passer à une scène final.</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7"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ctrTitle"/>
          </p:nvPr>
        </p:nvSpPr>
        <p:spPr>
          <a:xfrm>
            <a:off x="2423592" y="548680"/>
            <a:ext cx="8751065" cy="1123719"/>
          </a:xfrm>
        </p:spPr>
        <p:txBody>
          <a:bodyPr>
            <a:normAutofit/>
          </a:bodyPr>
          <a:lstStyle/>
          <a:p>
            <a:r>
              <a:rPr lang="fr-FR" dirty="0"/>
              <a:t>Scène Robot Suiveur de ligne</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7312" y="6093296"/>
            <a:ext cx="674688" cy="1051791"/>
          </a:xfrm>
          <a:prstGeom prst="rect">
            <a:avLst/>
          </a:prstGeom>
        </p:spPr>
      </p:pic>
      <p:sp>
        <p:nvSpPr>
          <p:cNvPr id="7" name="Subtitle 2"/>
          <p:cNvSpPr txBox="1">
            <a:spLocks/>
          </p:cNvSpPr>
          <p:nvPr/>
        </p:nvSpPr>
        <p:spPr>
          <a:xfrm>
            <a:off x="6888088" y="6381328"/>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err="1"/>
              <a:t>Engineers</a:t>
            </a:r>
            <a:r>
              <a:rPr lang="fr-FR" dirty="0"/>
              <a:t> </a:t>
            </a:r>
            <a:r>
              <a:rPr lang="fr-FR" dirty="0" err="1"/>
              <a:t>Spark</a:t>
            </a:r>
            <a:r>
              <a:rPr lang="fr-FR" dirty="0"/>
              <a:t> </a:t>
            </a:r>
            <a:r>
              <a:rPr lang="fr-FR" dirty="0" err="1"/>
              <a:t>Community</a:t>
            </a:r>
            <a:r>
              <a:rPr lang="fr-FR" dirty="0"/>
              <a:t> </a:t>
            </a:r>
            <a:endParaRPr lang="en-US" dirty="0"/>
          </a:p>
        </p:txBody>
      </p:sp>
      <p:pic>
        <p:nvPicPr>
          <p:cNvPr id="2" name="Image 1">
            <a:extLst>
              <a:ext uri="{FF2B5EF4-FFF2-40B4-BE49-F238E27FC236}">
                <a16:creationId xmlns:a16="http://schemas.microsoft.com/office/drawing/2014/main" id="{C1565F40-60DF-4373-9152-C50A00767C62}"/>
              </a:ext>
            </a:extLst>
          </p:cNvPr>
          <p:cNvPicPr>
            <a:picLocks noChangeAspect="1"/>
          </p:cNvPicPr>
          <p:nvPr/>
        </p:nvPicPr>
        <p:blipFill>
          <a:blip r:embed="rId3"/>
          <a:stretch>
            <a:fillRect/>
          </a:stretch>
        </p:blipFill>
        <p:spPr>
          <a:xfrm>
            <a:off x="4367808" y="2188335"/>
            <a:ext cx="4536504" cy="2824841"/>
          </a:xfrm>
          <a:prstGeom prst="rect">
            <a:avLst/>
          </a:prstGeom>
        </p:spPr>
      </p:pic>
    </p:spTree>
  </p:cSld>
  <p:clrMapOvr>
    <a:masterClrMapping/>
  </p:clrMapOvr>
</p:sld>
</file>

<file path=ppt/theme/theme1.xml><?xml version="1.0" encoding="utf-8"?>
<a:theme xmlns:a="http://schemas.openxmlformats.org/drawingml/2006/main" name="Theme1">
  <a:themeElements>
    <a:clrScheme name="Custom 5">
      <a:dk1>
        <a:srgbClr val="FFFFFF"/>
      </a:dk1>
      <a:lt1>
        <a:srgbClr val="1ABC9C"/>
      </a:lt1>
      <a:dk2>
        <a:srgbClr val="1ABC9C"/>
      </a:dk2>
      <a:lt2>
        <a:srgbClr val="1ABC9C"/>
      </a:lt2>
      <a:accent1>
        <a:srgbClr val="2C3E52"/>
      </a:accent1>
      <a:accent2>
        <a:srgbClr val="2C3E52"/>
      </a:accent2>
      <a:accent3>
        <a:srgbClr val="F49100"/>
      </a:accent3>
      <a:accent4>
        <a:srgbClr val="7F7F7F"/>
      </a:accent4>
      <a:accent5>
        <a:srgbClr val="F49100"/>
      </a:accent5>
      <a:accent6>
        <a:srgbClr val="2C3E52"/>
      </a:accent6>
      <a:hlink>
        <a:srgbClr val="F49100"/>
      </a:hlink>
      <a:folHlink>
        <a:srgbClr val="7F7F7F"/>
      </a:folHlink>
    </a:clrScheme>
    <a:fontScheme name="Custom 1">
      <a:majorFont>
        <a:latin typeface="Agency FB"/>
        <a:ea typeface=""/>
        <a:cs typeface=""/>
      </a:majorFont>
      <a:minorFont>
        <a:latin typeface="Agency FB"/>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8D5699F-893A-4F14-B7BD-473E9F3701E0}" vid="{83635F60-1A0A-4343-8AB2-710D81D33D0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809</TotalTime>
  <Words>445</Words>
  <Application>Microsoft Office PowerPoint</Application>
  <PresentationFormat>Grand écran</PresentationFormat>
  <Paragraphs>127</Paragraphs>
  <Slides>18</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Agency FB</vt:lpstr>
      <vt:lpstr>Andalus</vt:lpstr>
      <vt:lpstr>Arial</vt:lpstr>
      <vt:lpstr>Calibri</vt:lpstr>
      <vt:lpstr>Corbel</vt:lpstr>
      <vt:lpstr>Tahoma</vt:lpstr>
      <vt:lpstr>Times New Roman</vt:lpstr>
      <vt:lpstr>Theme1</vt:lpstr>
      <vt:lpstr>Dossier Sponsoring Robot’Com </vt:lpstr>
      <vt:lpstr>Présentation d’Engineers Spark Community</vt:lpstr>
      <vt:lpstr>Présentation PowerPoint</vt:lpstr>
      <vt:lpstr>Présentation d’Engineers Spark Community</vt:lpstr>
      <vt:lpstr>Présentation PowerPoint</vt:lpstr>
      <vt:lpstr>Présentation de Robot’Com</vt:lpstr>
      <vt:lpstr>Robot’Com 1ere édition</vt:lpstr>
      <vt:lpstr>Présentation de Robot’Com</vt:lpstr>
      <vt:lpstr>Scène Robot Suiveur de ligne</vt:lpstr>
      <vt:lpstr>Robot racer</vt:lpstr>
      <vt:lpstr>Présentation de Robot’Com</vt:lpstr>
      <vt:lpstr>le planning  de Robot’Com</vt:lpstr>
      <vt:lpstr>Plan de communication </vt:lpstr>
      <vt:lpstr>Sponsors et Opportunités </vt:lpstr>
      <vt:lpstr>Budget</vt:lpstr>
      <vt:lpstr>Présentation PowerPoint</vt:lpstr>
      <vt:lpstr>Contact</vt:lpstr>
      <vt:lpstr>Partenaires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Sponsoring Robot’Com </dc:title>
  <dc:creator>asus-pc</dc:creator>
  <cp:lastModifiedBy>FARAH ROMDHANE</cp:lastModifiedBy>
  <cp:revision>134</cp:revision>
  <dcterms:created xsi:type="dcterms:W3CDTF">2017-02-17T09:30:03Z</dcterms:created>
  <dcterms:modified xsi:type="dcterms:W3CDTF">2018-02-03T11:29:48Z</dcterms:modified>
</cp:coreProperties>
</file>