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66"/>
    <a:srgbClr val="FF7C80"/>
    <a:srgbClr val="3DA9E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CE4F35-14BD-42AF-B79C-BFA109DBF5C6}" v="6" dt="2025-06-25T03:18:54.2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31211-F964-4EAC-A89B-7C04B15973E1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2CCF7-5135-41B1-8E13-386A2784D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959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2CCF7-5135-41B1-8E13-386A2784D4A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848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91FA-1C5E-92F5-E130-3346C7C1B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28E1B-D6D5-CE47-415B-5D18B1635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6C013-1CB9-3E6A-60E1-A43DE1D0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9152-1604-4F02-B17F-56B94FB78D52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B644E-A5F8-0FCF-93CF-1AE430F3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DD89E-FEE2-6BA4-660D-A6933787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F53C-A31F-467B-88F7-FECAA79E4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421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9F4D5-2C6C-BC84-1B4B-2B5BAAC00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EADE0-BB27-F363-7A52-3B7B94385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82827-088B-13F6-2F97-794C63DB3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9152-1604-4F02-B17F-56B94FB78D52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4D060-5786-CD1A-1419-174D5C82D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89CBC-C160-72CB-08A0-37B4341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F53C-A31F-467B-88F7-FECAA79E4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28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725ED6-03BA-229D-0FE2-CD231F953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91FC7-C0A0-2BAA-A7BC-974BD33AA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2B067-40BD-A7DE-A759-B956FC246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9152-1604-4F02-B17F-56B94FB78D52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B9202-2866-E70F-F2E0-E282FEEAF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6935F-FC64-8B8E-E637-F977D67A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F53C-A31F-467B-88F7-FECAA79E4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128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B0116-A2B4-357B-B8F0-816AC78DC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5F051-A5C7-9872-D21A-854569485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0FEFC-8C6C-9C16-882B-D67C466B3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9152-1604-4F02-B17F-56B94FB78D52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A9D7D-8C0C-ED87-852F-1166009C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1B3E6-F687-9862-C45C-687566F9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F53C-A31F-467B-88F7-FECAA79E4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48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5F3F5-2247-A672-58C0-12C5B50E4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2452B-679F-1C49-37C1-850EAEF65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695D1-F889-B530-D397-ADE6D4C97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9152-1604-4F02-B17F-56B94FB78D52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5E14A-1DE4-B011-2A40-52AE6ACB5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98694-9E8F-5901-27AA-6CB36D91D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F53C-A31F-467B-88F7-FECAA79E4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02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307BC-0C68-51E5-9AC9-B2A5CC907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C5097-4802-2029-EDCB-E4C40425D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55C24-90B5-8175-4AD4-B952B61D3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6304E-DFDB-A250-47E4-FB29E676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9152-1604-4F02-B17F-56B94FB78D52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4CE5C-8429-859F-1A0E-33FD36082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3B9B8-AF95-0B86-3CED-89E8A9B67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F53C-A31F-467B-88F7-FECAA79E4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2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F3E7C-813E-5569-63D6-C7CFB1B5B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ED08E-4D51-1AC2-598F-E953FEE66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663F9-8E81-FD45-E4A1-26E4AF44A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598245-2F60-4429-675F-A3234D7D44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C5C4D8-C565-0769-6999-A466B4D94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5C9BFA-AADE-BC31-E194-B8D450CC2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9152-1604-4F02-B17F-56B94FB78D52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57ECED-01A9-42C6-8538-35C6903A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60ED0-6276-B9A2-875D-F357422D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F53C-A31F-467B-88F7-FECAA79E4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295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62EF-DA05-396F-4CD5-2BD6DD6F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216D4F-764C-EC45-4BAE-FB81E67E5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9152-1604-4F02-B17F-56B94FB78D52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E94C-5F4A-DEEF-06E2-1A17F3228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3BF1F-A128-5ECE-F059-C21A941A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F53C-A31F-467B-88F7-FECAA79E4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15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0950A7-01F5-9C7A-F0F2-FBE98C821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9152-1604-4F02-B17F-56B94FB78D52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991375-63AA-C5D8-62ED-DCCFE911F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4AE8C-2AB9-7665-9E96-014CD714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F53C-A31F-467B-88F7-FECAA79E4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784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3952-E1C9-7606-D562-9E56194C2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67AF5-F911-9787-F927-E0E47B37E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0F280-6A17-3761-1F7D-C406D85ED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EA700-3759-F044-407A-96D6C636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9152-1604-4F02-B17F-56B94FB78D52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B3647-81DE-90BB-344F-03EC5F1E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9CC15-0A59-9D8B-B281-CA0E7897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F53C-A31F-467B-88F7-FECAA79E4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67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802FF-462E-A458-8934-B351C4619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F80BDD-B849-1CE7-C6A5-999B553AE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1F113-3752-5F9E-3FEA-9A5E285B7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2498F-36F9-F069-4841-A88D7EAB1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9152-1604-4F02-B17F-56B94FB78D52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BDD34-88DB-350C-190B-DE2C9547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37202-A6CE-4B40-75ED-D04E766E3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1F53C-A31F-467B-88F7-FECAA79E4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22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34273B-08CC-EA98-70A5-690E5D3EE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892A3-D1FA-EC2D-6F7F-B96EDD8C8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29FC7-9ACA-46B0-55F9-10F3933D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F9152-1604-4F02-B17F-56B94FB78D52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A8ADF-0EC4-EB46-7A2A-6E806538B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813FE-3779-3446-065E-16AF59918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1F53C-A31F-467B-88F7-FECAA79E4A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02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6316-13CD-F453-D188-C5D168094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31180" y="-954882"/>
            <a:ext cx="12459629" cy="2917497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accent1"/>
                </a:solidFill>
              </a:rPr>
              <a:t>Business Metadata (BMD) Generator UI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70343-7D4E-BA18-A6BD-1F12A86AB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221" y="1576039"/>
            <a:ext cx="7778184" cy="4696174"/>
          </a:xfrm>
        </p:spPr>
        <p:txBody>
          <a:bodyPr>
            <a:normAutofit lnSpcReduction="10000"/>
          </a:bodyPr>
          <a:lstStyle/>
          <a:p>
            <a:pPr algn="l"/>
            <a:r>
              <a:rPr lang="en-IN" b="1" dirty="0">
                <a:solidFill>
                  <a:schemeClr val="accent1"/>
                </a:solidFill>
              </a:rPr>
              <a:t>Problem Statement</a:t>
            </a:r>
          </a:p>
          <a:p>
            <a:pPr algn="l"/>
            <a:br>
              <a:rPr lang="en-IN" b="1" dirty="0"/>
            </a:br>
            <a:r>
              <a:rPr lang="en-IN" sz="2000" dirty="0"/>
              <a:t>While an ML-based backend solution for generating business metadata (such as PG code, confidentiality classification, etc.) was in place, there was </a:t>
            </a:r>
            <a:r>
              <a:rPr lang="en-IN" sz="2000" b="1" dirty="0"/>
              <a:t>no unified user interface</a:t>
            </a:r>
            <a:r>
              <a:rPr lang="en-IN" sz="2000" dirty="0"/>
              <a:t> for: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Uploading raw metadata inputs (like dataset descriptions).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Triggering the metadata generation pipeline.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Reviewing, editing, or downloading the generated BMD in a structured format.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This led to: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Dependence on backend teams for every generation.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Limited accessibility for non-technical users or data owners.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Lack of transparency and validation during metadata generation.</a:t>
            </a:r>
          </a:p>
          <a:p>
            <a:pPr algn="l"/>
            <a:endParaRPr lang="en-IN" dirty="0"/>
          </a:p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ACB958D-117B-3700-131F-7211C978AB48}"/>
              </a:ext>
            </a:extLst>
          </p:cNvPr>
          <p:cNvSpPr/>
          <p:nvPr/>
        </p:nvSpPr>
        <p:spPr>
          <a:xfrm>
            <a:off x="8261405" y="2599397"/>
            <a:ext cx="1192695" cy="922352"/>
          </a:xfrm>
          <a:prstGeom prst="roundRect">
            <a:avLst/>
          </a:prstGeom>
          <a:gradFill flip="none" rotWithShape="1">
            <a:gsLst>
              <a:gs pos="0">
                <a:srgbClr val="00CC66">
                  <a:tint val="66000"/>
                  <a:satMod val="160000"/>
                </a:srgbClr>
              </a:gs>
              <a:gs pos="50000">
                <a:srgbClr val="00CC66">
                  <a:tint val="44500"/>
                  <a:satMod val="160000"/>
                </a:srgbClr>
              </a:gs>
              <a:gs pos="100000">
                <a:srgbClr val="00CC66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A448AD-E88D-25F1-D5E5-F2A99AE80A32}"/>
              </a:ext>
            </a:extLst>
          </p:cNvPr>
          <p:cNvSpPr/>
          <p:nvPr/>
        </p:nvSpPr>
        <p:spPr>
          <a:xfrm>
            <a:off x="10696834" y="2584173"/>
            <a:ext cx="1192696" cy="922352"/>
          </a:xfrm>
          <a:prstGeom prst="roundRect">
            <a:avLst/>
          </a:prstGeom>
          <a:gradFill flip="none" rotWithShape="1">
            <a:gsLst>
              <a:gs pos="0">
                <a:srgbClr val="3DA9EB">
                  <a:tint val="66000"/>
                  <a:satMod val="160000"/>
                </a:srgbClr>
              </a:gs>
              <a:gs pos="50000">
                <a:srgbClr val="3DA9EB">
                  <a:tint val="44500"/>
                  <a:satMod val="160000"/>
                </a:srgbClr>
              </a:gs>
              <a:gs pos="100000">
                <a:srgbClr val="3DA9EB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FAA625-2DFB-9EA1-EA59-C223B2D1EBF7}"/>
              </a:ext>
            </a:extLst>
          </p:cNvPr>
          <p:cNvSpPr/>
          <p:nvPr/>
        </p:nvSpPr>
        <p:spPr>
          <a:xfrm>
            <a:off x="10634698" y="4695805"/>
            <a:ext cx="1413457" cy="922352"/>
          </a:xfrm>
          <a:prstGeom prst="roundRect">
            <a:avLst/>
          </a:prstGeom>
          <a:gradFill flip="none" rotWithShape="1">
            <a:gsLst>
              <a:gs pos="0">
                <a:srgbClr val="FF7C80">
                  <a:tint val="66000"/>
                  <a:satMod val="160000"/>
                </a:srgbClr>
              </a:gs>
              <a:gs pos="50000">
                <a:srgbClr val="FF7C80">
                  <a:tint val="44500"/>
                  <a:satMod val="160000"/>
                </a:srgbClr>
              </a:gs>
              <a:gs pos="100000">
                <a:srgbClr val="FF7C80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821A02-2EAF-4730-ABD9-41736201363C}"/>
              </a:ext>
            </a:extLst>
          </p:cNvPr>
          <p:cNvSpPr txBox="1"/>
          <p:nvPr/>
        </p:nvSpPr>
        <p:spPr>
          <a:xfrm>
            <a:off x="8233803" y="2737407"/>
            <a:ext cx="119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TMD Generator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2F0E2E0-F9E3-F335-94E8-20A0C3A91FE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9454101" y="3045349"/>
            <a:ext cx="118059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78DEAD-C28A-58B7-02A7-5DD3AEEFFCF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1293182" y="3506525"/>
            <a:ext cx="0" cy="11608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4FD2088-C444-8940-2B1F-A570BFB2B7E5}"/>
              </a:ext>
            </a:extLst>
          </p:cNvPr>
          <p:cNvSpPr txBox="1"/>
          <p:nvPr/>
        </p:nvSpPr>
        <p:spPr>
          <a:xfrm>
            <a:off x="10586453" y="2737407"/>
            <a:ext cx="144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BMD Generator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316786-F3AC-0CBF-E40E-7B9724B704CD}"/>
              </a:ext>
            </a:extLst>
          </p:cNvPr>
          <p:cNvSpPr txBox="1"/>
          <p:nvPr/>
        </p:nvSpPr>
        <p:spPr>
          <a:xfrm>
            <a:off x="10641646" y="4833815"/>
            <a:ext cx="1331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PST Generator</a:t>
            </a:r>
          </a:p>
        </p:txBody>
      </p:sp>
    </p:spTree>
    <p:extLst>
      <p:ext uri="{BB962C8B-B14F-4D97-AF65-F5344CB8AC3E}">
        <p14:creationId xmlns:p14="http://schemas.microsoft.com/office/powerpoint/2010/main" val="417575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2025F-C725-A86F-8043-39DC82167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5798"/>
            <a:ext cx="9144000" cy="550531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/>
                </a:solidFill>
              </a:rPr>
              <a:t>Proposed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F945E-8D09-A5BD-AFF8-21DBFE3AC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67" y="1025717"/>
            <a:ext cx="6742706" cy="591974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Developed a </a:t>
            </a:r>
            <a:r>
              <a:rPr lang="en-US" b="1" dirty="0"/>
              <a:t>frontend UI for the BMD Generator</a:t>
            </a:r>
            <a:r>
              <a:rPr lang="en-US" dirty="0"/>
              <a:t> that: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Allows users to upload metadata input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Triggers backend LLM/NLP-powered generation of business metadata fields (Confidentiality, PG code, etc.).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Displays the generated metadata in a user-friendly, editable table.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This UI: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Bridges the gap between users and the metadata generation engine.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Enables end-to-end ownership for business users.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Streamlines the process and enhances adoption of automated metadata generation.</a:t>
            </a:r>
          </a:p>
          <a:p>
            <a:pPr algn="l"/>
            <a:br>
              <a:rPr lang="en-US" dirty="0"/>
            </a:br>
            <a:endParaRPr lang="en-US" dirty="0"/>
          </a:p>
          <a:p>
            <a:pPr algn="l"/>
            <a:r>
              <a:rPr lang="en-US" sz="3100" b="1" dirty="0">
                <a:solidFill>
                  <a:schemeClr val="accent1"/>
                </a:solidFill>
              </a:rPr>
              <a:t>Impact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Reduced dependency on engineering teams for BMD generation.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Enhanced user accessibility and visibility.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Saved </a:t>
            </a:r>
            <a:r>
              <a:rPr lang="en-US" b="1" dirty="0"/>
              <a:t>~3 days of manual effort per dataset</a:t>
            </a:r>
            <a:r>
              <a:rPr lang="en-US" dirty="0"/>
              <a:t>, aligning with the efficiency gains from the ML backend.</a:t>
            </a:r>
          </a:p>
          <a:p>
            <a:pPr algn="l"/>
            <a:endParaRPr lang="en-US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8ADD22-DA97-433E-6595-2E7CD5675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485" y="1025717"/>
            <a:ext cx="5576515" cy="500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94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227</Words>
  <Application>Microsoft Office PowerPoint</Application>
  <PresentationFormat>Widescreen</PresentationFormat>
  <Paragraphs>28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Business Metadata (BMD) Generator UI </vt:lpstr>
      <vt:lpstr>Proposed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Mili Kotnala</dc:creator>
  <cp:lastModifiedBy>Mili Kotnala</cp:lastModifiedBy>
  <cp:revision>2</cp:revision>
  <dcterms:created xsi:type="dcterms:W3CDTF">2025-06-25T02:22:57Z</dcterms:created>
  <dcterms:modified xsi:type="dcterms:W3CDTF">2025-06-25T03:38:04Z</dcterms:modified>
</cp:coreProperties>
</file>