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Anaheim"/>
      <p:regular r:id="rId34"/>
    </p:embeddedFont>
    <p:embeddedFont>
      <p:font typeface="Barlow Condensed ExtraBold"/>
      <p:bold r:id="rId35"/>
      <p:boldItalic r:id="rId36"/>
    </p:embeddedFont>
    <p:embeddedFont>
      <p:font typeface="Overpass Mono"/>
      <p:regular r:id="rId37"/>
      <p:bold r:id="rId38"/>
    </p:embeddedFont>
    <p:embeddedFont>
      <p:font typeface="Barlow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.fntdata"/><Relationship Id="rId20" Type="http://schemas.openxmlformats.org/officeDocument/2006/relationships/slide" Target="slides/slide16.xml"/><Relationship Id="rId42" Type="http://schemas.openxmlformats.org/officeDocument/2006/relationships/font" Target="fonts/Barlow-boldItalic.fntdata"/><Relationship Id="rId41" Type="http://schemas.openxmlformats.org/officeDocument/2006/relationships/font" Target="fonts/Barlow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BarlowCondensedExtraBold-bold.fntdata"/><Relationship Id="rId12" Type="http://schemas.openxmlformats.org/officeDocument/2006/relationships/slide" Target="slides/slide8.xml"/><Relationship Id="rId34" Type="http://schemas.openxmlformats.org/officeDocument/2006/relationships/font" Target="fonts/Anaheim-regular.fntdata"/><Relationship Id="rId15" Type="http://schemas.openxmlformats.org/officeDocument/2006/relationships/slide" Target="slides/slide11.xml"/><Relationship Id="rId37" Type="http://schemas.openxmlformats.org/officeDocument/2006/relationships/font" Target="fonts/OverpassMono-regular.fntdata"/><Relationship Id="rId14" Type="http://schemas.openxmlformats.org/officeDocument/2006/relationships/slide" Target="slides/slide10.xml"/><Relationship Id="rId36" Type="http://schemas.openxmlformats.org/officeDocument/2006/relationships/font" Target="fonts/BarlowCondensedExtraBold-boldItalic.fntdata"/><Relationship Id="rId17" Type="http://schemas.openxmlformats.org/officeDocument/2006/relationships/slide" Target="slides/slide13.xml"/><Relationship Id="rId39" Type="http://schemas.openxmlformats.org/officeDocument/2006/relationships/font" Target="fonts/Barlow-regular.fntdata"/><Relationship Id="rId16" Type="http://schemas.openxmlformats.org/officeDocument/2006/relationships/slide" Target="slides/slide12.xml"/><Relationship Id="rId38" Type="http://schemas.openxmlformats.org/officeDocument/2006/relationships/font" Target="fonts/OverpassMon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7f8c1cffd4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7f8c1cffd4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7f8c1cffd4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7f8c1cffd4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varies from 5-1000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80365a88d5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80365a88d5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= 5 - 100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80365a88d5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80365a88d5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key comparisons is minimum for S = 5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7f8c1cffd4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7f8c1cffd4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 1M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80365a88d5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80365a88d5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100K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80365a88d5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80365a88d5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300K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80365a88d5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80365a88d5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600K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80365a88d5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80365a88d5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For n = 100K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80365a88d5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80365a88d5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 = 300k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80365a88d5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80365a88d5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80365a88d5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80365a88d5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80365a88d5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80365a88d5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7f8c1cff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7f8c1cff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analysing the time it takes to sort each list in an array of lists of equal size, the first list always took longer than the rest. I figured there would be some overhead due to various reasons like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7f8c1cffd4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7f8c1cffd4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80315c7ae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80315c7ae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7f8c1cffd4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7f8c1cffd4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7f8c1cffd4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7f8c1cffd4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80315c7a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80315c7a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7f8c1cffd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7f8c1cffd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analysing the time it takes to sort each list in an array of lists of equal size, the first list always took longer than the rest. I figured there would be some overhead due to various reasons like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7f8c1cffd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7f8c1cffd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7f8c1cff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7f8c1cff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analysing the time it takes to sort each list in an array of lists of equal size, the first list always took longer than the rest. I figured there would be some overhead due to various reasons like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7f8c1cffd4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7f8c1cffd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7f8c1cffd4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7f8c1cffd4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7f8c1cff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7f8c1cff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analysing the time it takes to sort each list in an array of lists of equal size, the first list always took longer than the rest. I figured there would be some overhead due to various reasons like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7f8c1cffd4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7f8c1cffd4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SC2001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</a:t>
            </a:r>
            <a:endParaRPr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SCS5 Team 1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Kiersten, Nicholas, Mythili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"/>
          <p:cNvSpPr txBox="1"/>
          <p:nvPr>
            <p:ph type="title"/>
          </p:nvPr>
        </p:nvSpPr>
        <p:spPr>
          <a:xfrm>
            <a:off x="430650" y="205500"/>
            <a:ext cx="8282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</a:t>
            </a:r>
            <a:r>
              <a:rPr lang="en" sz="2800"/>
              <a:t>. How key comparisons varies with input size n and fixed S = 100</a:t>
            </a:r>
            <a:endParaRPr sz="2800"/>
          </a:p>
        </p:txBody>
      </p:sp>
      <p:pic>
        <p:nvPicPr>
          <p:cNvPr id="395" name="Google Shape;3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4975" y="1301725"/>
            <a:ext cx="2645525" cy="18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013" y="1301725"/>
            <a:ext cx="6162024" cy="35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 txBox="1"/>
          <p:nvPr>
            <p:ph type="title"/>
          </p:nvPr>
        </p:nvSpPr>
        <p:spPr>
          <a:xfrm>
            <a:off x="336650" y="252875"/>
            <a:ext cx="821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ii. </a:t>
            </a:r>
            <a:r>
              <a:rPr lang="en" sz="2400"/>
              <a:t>How key comparisons varies with S varying and fixed input size N = 1M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402" name="Google Shape;4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50" y="1393582"/>
            <a:ext cx="8211300" cy="3419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/>
          <p:nvPr>
            <p:ph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6"/>
          <p:cNvSpPr txBox="1"/>
          <p:nvPr>
            <p:ph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9" name="Google Shape;4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89" y="846925"/>
            <a:ext cx="8607624" cy="34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 txBox="1"/>
          <p:nvPr>
            <p:ph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7"/>
          <p:cNvSpPr txBox="1"/>
          <p:nvPr>
            <p:ph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00" y="861974"/>
            <a:ext cx="8209000" cy="34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8"/>
          <p:cNvSpPr txBox="1"/>
          <p:nvPr>
            <p:ph type="title"/>
          </p:nvPr>
        </p:nvSpPr>
        <p:spPr>
          <a:xfrm>
            <a:off x="541950" y="343200"/>
            <a:ext cx="8153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iii. Determine an optimal value of S </a:t>
            </a:r>
            <a:endParaRPr sz="2500"/>
          </a:p>
        </p:txBody>
      </p:sp>
      <p:pic>
        <p:nvPicPr>
          <p:cNvPr id="422" name="Google Shape;4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50" y="1390675"/>
            <a:ext cx="8219300" cy="33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8"/>
          <p:cNvSpPr txBox="1"/>
          <p:nvPr/>
        </p:nvSpPr>
        <p:spPr>
          <a:xfrm>
            <a:off x="3337050" y="876650"/>
            <a:ext cx="24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 Mono"/>
              <a:buAutoNum type="alphaLcParenR"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Key comparisons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88" y="731625"/>
            <a:ext cx="8536423" cy="36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50" y="895025"/>
            <a:ext cx="7878098" cy="33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25" y="845750"/>
            <a:ext cx="8468148" cy="34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75" y="858150"/>
            <a:ext cx="8426848" cy="35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2"/>
          <p:cNvSpPr txBox="1"/>
          <p:nvPr/>
        </p:nvSpPr>
        <p:spPr>
          <a:xfrm>
            <a:off x="1844950" y="318875"/>
            <a:ext cx="494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b) time taken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50" y="876175"/>
            <a:ext cx="8382500" cy="33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37" name="Google Shape;337;p26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38" name="Google Shape;338;p26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Algorithm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implementation</a:t>
            </a:r>
            <a:endParaRPr sz="1800"/>
          </a:p>
        </p:txBody>
      </p:sp>
      <p:sp>
        <p:nvSpPr>
          <p:cNvPr id="339" name="Google Shape;339;p26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03</a:t>
            </a:r>
            <a:endParaRPr b="1" sz="3500"/>
          </a:p>
        </p:txBody>
      </p:sp>
      <p:sp>
        <p:nvSpPr>
          <p:cNvPr id="340" name="Google Shape;340;p26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Analyze time complexity</a:t>
            </a:r>
            <a:endParaRPr b="1" sz="18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1" name="Google Shape;341;p26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2" name="Google Shape;342;p26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Generate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 data</a:t>
            </a:r>
            <a:endParaRPr sz="1800"/>
          </a:p>
        </p:txBody>
      </p:sp>
      <p:sp>
        <p:nvSpPr>
          <p:cNvPr id="343" name="Google Shape;343;p26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4" name="Google Shape;344;p26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Compare with original Mergesort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00" y="797925"/>
            <a:ext cx="8646001" cy="354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5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50" y="839400"/>
            <a:ext cx="8612299" cy="346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6"/>
          <p:cNvSpPr txBox="1"/>
          <p:nvPr/>
        </p:nvSpPr>
        <p:spPr>
          <a:xfrm>
            <a:off x="1037400" y="1051863"/>
            <a:ext cx="7069200" cy="378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C. i) Trendline was of the form nlogn which </a:t>
            </a:r>
            <a:r>
              <a:rPr lang="en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</a:t>
            </a:r>
            <a:r>
              <a:rPr lang="en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ligned with the theoretical analysis </a:t>
            </a:r>
            <a:endParaRPr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C. ii) Optimal value of S is 5 based only on the number of key comparisons</a:t>
            </a:r>
            <a:endParaRPr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C. iii) Taking runtime into account; it was much greater for S= 5 as compared to S = 10~15, since for varying n the optimal value was 5, we decided that the overall optimal value should be 10</a:t>
            </a:r>
            <a:endParaRPr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66" name="Google Shape;466;p46"/>
          <p:cNvSpPr txBox="1"/>
          <p:nvPr>
            <p:ph type="title"/>
          </p:nvPr>
        </p:nvSpPr>
        <p:spPr>
          <a:xfrm>
            <a:off x="1278000" y="305038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with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Mergesort</a:t>
            </a:r>
            <a:endParaRPr/>
          </a:p>
        </p:txBody>
      </p:sp>
      <p:sp>
        <p:nvSpPr>
          <p:cNvPr id="472" name="Google Shape;472;p4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Mergesort</a:t>
            </a:r>
            <a:endParaRPr/>
          </a:p>
        </p:txBody>
      </p:sp>
      <p:pic>
        <p:nvPicPr>
          <p:cNvPr id="478" name="Google Shape;4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650" y="1012188"/>
            <a:ext cx="3245861" cy="382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2050" y="1998912"/>
            <a:ext cx="2024225" cy="19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1589796">
            <a:off x="4741420" y="1139316"/>
            <a:ext cx="749851" cy="764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75" y="1372275"/>
            <a:ext cx="5333249" cy="3228524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9"/>
          <p:cNvSpPr txBox="1"/>
          <p:nvPr>
            <p:ph type="title"/>
          </p:nvPr>
        </p:nvSpPr>
        <p:spPr>
          <a:xfrm>
            <a:off x="1278050" y="1908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Hybrid sort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Mergesort</a:t>
            </a:r>
            <a:endParaRPr/>
          </a:p>
        </p:txBody>
      </p:sp>
      <p:pic>
        <p:nvPicPr>
          <p:cNvPr id="487" name="Google Shape;48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3649" y="1907313"/>
            <a:ext cx="3261575" cy="2158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0"/>
          <p:cNvSpPr txBox="1"/>
          <p:nvPr>
            <p:ph type="title"/>
          </p:nvPr>
        </p:nvSpPr>
        <p:spPr>
          <a:xfrm>
            <a:off x="1278000" y="15515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Key Comparisons</a:t>
            </a:r>
            <a:endParaRPr/>
          </a:p>
        </p:txBody>
      </p:sp>
      <p:pic>
        <p:nvPicPr>
          <p:cNvPr id="493" name="Google Shape;4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50" y="1383775"/>
            <a:ext cx="4152901" cy="3290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"/>
          <p:cNvSpPr txBox="1"/>
          <p:nvPr>
            <p:ph type="title"/>
          </p:nvPr>
        </p:nvSpPr>
        <p:spPr>
          <a:xfrm>
            <a:off x="1278000" y="12805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time</a:t>
            </a:r>
            <a:endParaRPr/>
          </a:p>
        </p:txBody>
      </p:sp>
      <p:pic>
        <p:nvPicPr>
          <p:cNvPr id="499" name="Google Shape;49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825" y="1292925"/>
            <a:ext cx="4228349" cy="341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"/>
          <p:cNvSpPr txBox="1"/>
          <p:nvPr>
            <p:ph type="title"/>
          </p:nvPr>
        </p:nvSpPr>
        <p:spPr>
          <a:xfrm>
            <a:off x="619725" y="1115100"/>
            <a:ext cx="7904400" cy="11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sort requires </a:t>
            </a:r>
            <a:r>
              <a:rPr lang="en" u="sng"/>
              <a:t>more key comparisons</a:t>
            </a:r>
            <a:r>
              <a:rPr lang="en"/>
              <a:t> but </a:t>
            </a:r>
            <a:r>
              <a:rPr lang="en" u="sng"/>
              <a:t>lower CPU time</a:t>
            </a:r>
            <a:r>
              <a:rPr lang="en"/>
              <a:t> as compared to the original Mergesort.</a:t>
            </a:r>
            <a:endParaRPr/>
          </a:p>
        </p:txBody>
      </p:sp>
      <p:sp>
        <p:nvSpPr>
          <p:cNvPr id="505" name="Google Shape;505;p52"/>
          <p:cNvSpPr txBox="1"/>
          <p:nvPr>
            <p:ph idx="3" type="title"/>
          </p:nvPr>
        </p:nvSpPr>
        <p:spPr>
          <a:xfrm>
            <a:off x="619875" y="2856000"/>
            <a:ext cx="7904400" cy="11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because CPU time takes into account the time taken for other processes as well (eg. swapping).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3"/>
          <p:cNvSpPr txBox="1"/>
          <p:nvPr>
            <p:ph type="title"/>
          </p:nvPr>
        </p:nvSpPr>
        <p:spPr>
          <a:xfrm>
            <a:off x="2521800" y="2104050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 YOU!</a:t>
            </a:r>
            <a:endParaRPr b="1" sz="6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</p:txBody>
      </p:sp>
      <p:sp>
        <p:nvSpPr>
          <p:cNvPr id="511" name="Google Shape;511;p53"/>
          <p:cNvSpPr txBox="1"/>
          <p:nvPr>
            <p:ph idx="1" type="subTitle"/>
          </p:nvPr>
        </p:nvSpPr>
        <p:spPr>
          <a:xfrm flipH="1">
            <a:off x="2521800" y="29819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implementation</a:t>
            </a:r>
            <a:endParaRPr/>
          </a:p>
        </p:txBody>
      </p:sp>
      <p:sp>
        <p:nvSpPr>
          <p:cNvPr id="350" name="Google Shape;350;p2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325" y="1951563"/>
            <a:ext cx="3844074" cy="23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52400"/>
            <a:ext cx="335793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4324" y="820413"/>
            <a:ext cx="2590925" cy="6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1589796">
            <a:off x="4254720" y="59266"/>
            <a:ext cx="749851" cy="764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/>
          <p:nvPr>
            <p:ph type="title"/>
          </p:nvPr>
        </p:nvSpPr>
        <p:spPr>
          <a:xfrm>
            <a:off x="454800" y="282137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input data</a:t>
            </a:r>
            <a:br>
              <a:rPr lang="en"/>
            </a:br>
            <a:r>
              <a:rPr lang="en"/>
              <a:t>+ </a:t>
            </a:r>
            <a:br>
              <a:rPr lang="en"/>
            </a:br>
            <a:r>
              <a:rPr lang="en"/>
              <a:t>Main method</a:t>
            </a:r>
            <a:endParaRPr/>
          </a:p>
        </p:txBody>
      </p:sp>
      <p:sp>
        <p:nvSpPr>
          <p:cNvPr id="364" name="Google Shape;364;p29"/>
          <p:cNvSpPr txBox="1"/>
          <p:nvPr>
            <p:ph idx="2" type="title"/>
          </p:nvPr>
        </p:nvSpPr>
        <p:spPr>
          <a:xfrm>
            <a:off x="359400" y="181520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938" y="258713"/>
            <a:ext cx="4594124" cy="462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039" y="265600"/>
            <a:ext cx="7183925" cy="461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time complexity</a:t>
            </a:r>
            <a:endParaRPr/>
          </a:p>
        </p:txBody>
      </p:sp>
      <p:sp>
        <p:nvSpPr>
          <p:cNvPr id="380" name="Google Shape;380;p32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/>
          <p:nvPr>
            <p:ph type="title"/>
          </p:nvPr>
        </p:nvSpPr>
        <p:spPr>
          <a:xfrm>
            <a:off x="1278000" y="267725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Analysis</a:t>
            </a:r>
            <a:endParaRPr/>
          </a:p>
        </p:txBody>
      </p:sp>
      <p:pic>
        <p:nvPicPr>
          <p:cNvPr id="386" name="Google Shape;386;p33"/>
          <p:cNvPicPr preferRelativeResize="0"/>
          <p:nvPr/>
        </p:nvPicPr>
        <p:blipFill rotWithShape="1">
          <a:blip r:embed="rId3">
            <a:alphaModFix/>
          </a:blip>
          <a:srcRect b="9668" l="14346" r="0" t="12613"/>
          <a:stretch/>
        </p:blipFill>
        <p:spPr>
          <a:xfrm>
            <a:off x="988150" y="1201387"/>
            <a:ext cx="2975500" cy="3492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3"/>
          <p:cNvPicPr preferRelativeResize="0"/>
          <p:nvPr/>
        </p:nvPicPr>
        <p:blipFill rotWithShape="1">
          <a:blip r:embed="rId4">
            <a:alphaModFix/>
          </a:blip>
          <a:srcRect b="33018" l="0" r="0" t="11478"/>
          <a:stretch/>
        </p:blipFill>
        <p:spPr>
          <a:xfrm>
            <a:off x="4527775" y="1645201"/>
            <a:ext cx="3628100" cy="2604727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3"/>
          <p:cNvSpPr txBox="1"/>
          <p:nvPr/>
        </p:nvSpPr>
        <p:spPr>
          <a:xfrm>
            <a:off x="1976100" y="811700"/>
            <a:ext cx="9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Best case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9" name="Google Shape;389;p33"/>
          <p:cNvSpPr txBox="1"/>
          <p:nvPr/>
        </p:nvSpPr>
        <p:spPr>
          <a:xfrm>
            <a:off x="5779300" y="1245000"/>
            <a:ext cx="31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Worst Case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