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oppins"/>
      <p:regular r:id="rId20"/>
      <p:bold r:id="rId21"/>
      <p:italic r:id="rId22"/>
      <p:boldItalic r:id="rId23"/>
    </p:embeddedFont>
    <p:embeddedFont>
      <p:font typeface="Source Code Pro"/>
      <p:regular r:id="rId24"/>
      <p:bold r:id="rId25"/>
      <p:italic r:id="rId26"/>
      <p:boldItalic r:id="rId27"/>
    </p:embeddedFont>
    <p:embeddedFont>
      <p:font typeface="PT Sans"/>
      <p:regular r:id="rId28"/>
      <p:bold r:id="rId29"/>
      <p:italic r:id="rId30"/>
      <p:boldItalic r:id="rId31"/>
    </p:embeddedFont>
    <p:embeddedFont>
      <p:font typeface="IBM Plex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SourceCodePro-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PTSans-regular.fntdata"/><Relationship Id="rId27" Type="http://schemas.openxmlformats.org/officeDocument/2006/relationships/font" Target="fonts/SourceCodePr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7.xml"/><Relationship Id="rId33" Type="http://schemas.openxmlformats.org/officeDocument/2006/relationships/font" Target="fonts/IBMPlexMono-bold.fntdata"/><Relationship Id="rId10" Type="http://schemas.openxmlformats.org/officeDocument/2006/relationships/slide" Target="slides/slide6.xml"/><Relationship Id="rId32" Type="http://schemas.openxmlformats.org/officeDocument/2006/relationships/font" Target="fonts/IBMPlexMono-regular.fntdata"/><Relationship Id="rId13" Type="http://schemas.openxmlformats.org/officeDocument/2006/relationships/slide" Target="slides/slide9.xml"/><Relationship Id="rId35" Type="http://schemas.openxmlformats.org/officeDocument/2006/relationships/font" Target="fonts/IBMPlexMono-boldItalic.fntdata"/><Relationship Id="rId12" Type="http://schemas.openxmlformats.org/officeDocument/2006/relationships/slide" Target="slides/slide8.xml"/><Relationship Id="rId34" Type="http://schemas.openxmlformats.org/officeDocument/2006/relationships/font" Target="fonts/IBMPlexMon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2973ca90cb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2" name="Google Shape;1642;g2973ca90cb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g24ed99bf1a4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24ed99bf1a4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the table is meant to hold the max profit at each capacity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29741dce3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29741dce3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25e277c37d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25e277c37d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2973ca90c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2973ca90c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2973ca90cb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2973ca90cb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24e6b4d5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24e6b4d5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1D1D1D"/>
                </a:solidFill>
                <a:latin typeface="Poppins"/>
                <a:ea typeface="Poppins"/>
                <a:cs typeface="Poppins"/>
                <a:sym typeface="Poppins"/>
              </a:rPr>
              <a:t>Hence, you can keep choosing one object over and over.</a:t>
            </a:r>
            <a:endParaRPr sz="1400">
              <a:solidFill>
                <a:srgbClr val="1D1D1D"/>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1D1D1D"/>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400">
                <a:solidFill>
                  <a:srgbClr val="1D1D1D"/>
                </a:solidFill>
                <a:latin typeface="Poppins"/>
                <a:ea typeface="Poppins"/>
                <a:cs typeface="Poppins"/>
                <a:sym typeface="Poppins"/>
              </a:rPr>
              <a:t>Current profit depends on profit of subproblems, for current profit to be maximum, the solution of the subproblems should also be optimal .</a:t>
            </a:r>
            <a:endParaRPr sz="1400">
              <a:solidFill>
                <a:srgbClr val="1D1D1D"/>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400">
                <a:solidFill>
                  <a:srgbClr val="1D1D1D"/>
                </a:solidFill>
                <a:latin typeface="Poppins"/>
                <a:ea typeface="Poppins"/>
                <a:cs typeface="Poppins"/>
                <a:sym typeface="Poppins"/>
              </a:rPr>
              <a:t>Hence the principle of optimality holds and we can move to the recursive definition</a:t>
            </a:r>
            <a:endParaRPr sz="1400">
              <a:solidFill>
                <a:srgbClr val="1D1D1D"/>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400">
                <a:solidFill>
                  <a:srgbClr val="1D1D1D"/>
                </a:solidFill>
                <a:latin typeface="Poppins"/>
                <a:ea typeface="Poppins"/>
                <a:cs typeface="Poppins"/>
                <a:sym typeface="Poppins"/>
              </a:rPr>
              <a:t> </a:t>
            </a:r>
            <a:endParaRPr sz="1400">
              <a:solidFill>
                <a:srgbClr val="1D1D1D"/>
              </a:solidFill>
              <a:latin typeface="Poppins"/>
              <a:ea typeface="Poppins"/>
              <a:cs typeface="Poppins"/>
              <a:sym typeface="Poppi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296910203f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296910203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25e277c37d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25e277c37d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29741dce3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29741dce3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24ed99bf1a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24ed99bf1a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25e277c37d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25e277c37d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2" name="Google Shape;1282;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4" name="Google Shape;1284;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8" name="Google Shape;1298;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3" name="Google Shape;132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4" name="Google Shape;1354;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7" name="Google Shape;1357;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20" name="Google Shape;1420;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3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SCS5 Team 1</a:t>
            </a:r>
            <a:endParaRPr/>
          </a:p>
          <a:p>
            <a:pPr indent="0" lvl="0" marL="0" rtl="0" algn="l">
              <a:spcBef>
                <a:spcPts val="0"/>
              </a:spcBef>
              <a:spcAft>
                <a:spcPts val="0"/>
              </a:spcAft>
              <a:buNone/>
            </a:pPr>
            <a:r>
              <a:rPr lang="en"/>
              <a:t>Kiersten, Nicholas, Mythili</a:t>
            </a:r>
            <a:endParaRPr/>
          </a:p>
        </p:txBody>
      </p:sp>
      <p:sp>
        <p:nvSpPr>
          <p:cNvPr id="1426" name="Google Shape;1426;p3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SC2001</a:t>
            </a:r>
            <a:endParaRPr/>
          </a:p>
          <a:p>
            <a:pPr indent="0" lvl="0" marL="0" rtl="0" algn="l">
              <a:spcBef>
                <a:spcPts val="0"/>
              </a:spcBef>
              <a:spcAft>
                <a:spcPts val="0"/>
              </a:spcAft>
              <a:buNone/>
            </a:pPr>
            <a:r>
              <a:rPr lang="en">
                <a:solidFill>
                  <a:schemeClr val="dk1"/>
                </a:solidFill>
              </a:rPr>
              <a:t>Project 3</a:t>
            </a:r>
            <a:endParaRPr>
              <a:solidFill>
                <a:schemeClr val="dk1"/>
              </a:solidFill>
            </a:endParaRPr>
          </a:p>
        </p:txBody>
      </p:sp>
      <p:grpSp>
        <p:nvGrpSpPr>
          <p:cNvPr id="1427" name="Google Shape;1427;p32"/>
          <p:cNvGrpSpPr/>
          <p:nvPr/>
        </p:nvGrpSpPr>
        <p:grpSpPr>
          <a:xfrm>
            <a:off x="1096850" y="3242811"/>
            <a:ext cx="3936683" cy="134070"/>
            <a:chOff x="1096850" y="3242811"/>
            <a:chExt cx="3936683" cy="134070"/>
          </a:xfrm>
        </p:grpSpPr>
        <p:cxnSp>
          <p:nvCxnSpPr>
            <p:cNvPr id="1428" name="Google Shape;142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9" name="Google Shape;1429;p32"/>
            <p:cNvGrpSpPr/>
            <p:nvPr/>
          </p:nvGrpSpPr>
          <p:grpSpPr>
            <a:xfrm>
              <a:off x="4899464" y="3242811"/>
              <a:ext cx="134070" cy="134070"/>
              <a:chOff x="8382514" y="1084976"/>
              <a:chExt cx="265800" cy="265800"/>
            </a:xfrm>
          </p:grpSpPr>
          <p:sp>
            <p:nvSpPr>
              <p:cNvPr id="1430" name="Google Shape;143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2" name="Google Shape;1432;p32"/>
          <p:cNvGrpSpPr/>
          <p:nvPr/>
        </p:nvGrpSpPr>
        <p:grpSpPr>
          <a:xfrm>
            <a:off x="8017432" y="-313900"/>
            <a:ext cx="134070" cy="1891362"/>
            <a:chOff x="8017432" y="-313900"/>
            <a:chExt cx="134070" cy="1891362"/>
          </a:xfrm>
        </p:grpSpPr>
        <p:sp>
          <p:nvSpPr>
            <p:cNvPr id="1433" name="Google Shape;143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4" name="Google Shape;143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5" name="Google Shape;143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2"/>
          <p:cNvGrpSpPr/>
          <p:nvPr/>
        </p:nvGrpSpPr>
        <p:grpSpPr>
          <a:xfrm>
            <a:off x="6309526" y="957475"/>
            <a:ext cx="3504715" cy="5119205"/>
            <a:chOff x="6309526" y="836950"/>
            <a:chExt cx="3504715" cy="5119205"/>
          </a:xfrm>
        </p:grpSpPr>
        <p:sp>
          <p:nvSpPr>
            <p:cNvPr id="1437" name="Google Shape;143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32"/>
            <p:cNvGrpSpPr/>
            <p:nvPr/>
          </p:nvGrpSpPr>
          <p:grpSpPr>
            <a:xfrm>
              <a:off x="7728436" y="3524084"/>
              <a:ext cx="134004" cy="134004"/>
              <a:chOff x="8356813" y="1074288"/>
              <a:chExt cx="351900" cy="351900"/>
            </a:xfrm>
          </p:grpSpPr>
          <p:sp>
            <p:nvSpPr>
              <p:cNvPr id="1439" name="Google Shape;143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32"/>
            <p:cNvGrpSpPr/>
            <p:nvPr/>
          </p:nvGrpSpPr>
          <p:grpSpPr>
            <a:xfrm>
              <a:off x="7344361" y="3150259"/>
              <a:ext cx="134004" cy="134004"/>
              <a:chOff x="8356813" y="1074288"/>
              <a:chExt cx="351900" cy="351900"/>
            </a:xfrm>
          </p:grpSpPr>
          <p:sp>
            <p:nvSpPr>
              <p:cNvPr id="1442" name="Google Shape;144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32"/>
            <p:cNvGrpSpPr/>
            <p:nvPr/>
          </p:nvGrpSpPr>
          <p:grpSpPr>
            <a:xfrm>
              <a:off x="8337811" y="2464059"/>
              <a:ext cx="134004" cy="134004"/>
              <a:chOff x="8356813" y="1074288"/>
              <a:chExt cx="351900" cy="351900"/>
            </a:xfrm>
          </p:grpSpPr>
          <p:sp>
            <p:nvSpPr>
              <p:cNvPr id="1445" name="Google Shape;144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41"/>
          <p:cNvSpPr txBox="1"/>
          <p:nvPr>
            <p:ph idx="7" type="subTitle"/>
          </p:nvPr>
        </p:nvSpPr>
        <p:spPr>
          <a:xfrm>
            <a:off x="720000" y="1786675"/>
            <a:ext cx="7266300" cy="183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oppins"/>
              <a:buAutoNum type="arabicPeriod"/>
            </a:pPr>
            <a:r>
              <a:rPr b="0" i="1" lang="en" sz="1400">
                <a:latin typeface="Poppins"/>
                <a:ea typeface="Poppins"/>
                <a:cs typeface="Poppins"/>
                <a:sym typeface="Poppins"/>
              </a:rPr>
              <a:t>w</a:t>
            </a:r>
            <a:r>
              <a:rPr b="0" i="1" lang="en" sz="1400">
                <a:latin typeface="Poppins"/>
                <a:ea typeface="Poppins"/>
                <a:cs typeface="Poppins"/>
                <a:sym typeface="Poppins"/>
              </a:rPr>
              <a:t>eights</a:t>
            </a:r>
            <a:r>
              <a:rPr b="0" lang="en" sz="1400">
                <a:latin typeface="Poppins"/>
                <a:ea typeface="Poppins"/>
                <a:cs typeface="Poppins"/>
                <a:sym typeface="Poppins"/>
              </a:rPr>
              <a:t> : array containing the weights of n items</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i="1" lang="en" sz="1400">
                <a:latin typeface="Poppins"/>
                <a:ea typeface="Poppins"/>
                <a:cs typeface="Poppins"/>
                <a:sym typeface="Poppins"/>
              </a:rPr>
              <a:t>p</a:t>
            </a:r>
            <a:r>
              <a:rPr b="0" i="1" lang="en" sz="1400">
                <a:latin typeface="Poppins"/>
                <a:ea typeface="Poppins"/>
                <a:cs typeface="Poppins"/>
                <a:sym typeface="Poppins"/>
              </a:rPr>
              <a:t>rofits</a:t>
            </a:r>
            <a:r>
              <a:rPr b="0" lang="en" sz="1400">
                <a:latin typeface="Poppins"/>
                <a:ea typeface="Poppins"/>
                <a:cs typeface="Poppins"/>
                <a:sym typeface="Poppins"/>
              </a:rPr>
              <a:t> :</a:t>
            </a:r>
            <a:r>
              <a:rPr b="0" lang="en" sz="1400">
                <a:latin typeface="Poppins"/>
                <a:ea typeface="Poppins"/>
                <a:cs typeface="Poppins"/>
                <a:sym typeface="Poppins"/>
              </a:rPr>
              <a:t> array containing the profits of n items</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i="1" lang="en" sz="1400">
                <a:latin typeface="Poppins"/>
                <a:ea typeface="Poppins"/>
                <a:cs typeface="Poppins"/>
                <a:sym typeface="Poppins"/>
              </a:rPr>
              <a:t>c</a:t>
            </a:r>
            <a:r>
              <a:rPr b="0" i="1" lang="en" sz="1400">
                <a:latin typeface="Poppins"/>
                <a:ea typeface="Poppins"/>
                <a:cs typeface="Poppins"/>
                <a:sym typeface="Poppins"/>
              </a:rPr>
              <a:t>apacity</a:t>
            </a:r>
            <a:r>
              <a:rPr b="0" lang="en" sz="1400">
                <a:latin typeface="Poppins"/>
                <a:ea typeface="Poppins"/>
                <a:cs typeface="Poppins"/>
                <a:sym typeface="Poppins"/>
              </a:rPr>
              <a:t> : maximum capacity of the knapsack</a:t>
            </a:r>
            <a:endParaRPr b="0" sz="1400">
              <a:latin typeface="Poppins"/>
              <a:ea typeface="Poppins"/>
              <a:cs typeface="Poppins"/>
              <a:sym typeface="Poppins"/>
            </a:endParaRPr>
          </a:p>
          <a:p>
            <a:pPr indent="0" lvl="0" marL="0" rtl="0" algn="l">
              <a:spcBef>
                <a:spcPts val="0"/>
              </a:spcBef>
              <a:spcAft>
                <a:spcPts val="0"/>
              </a:spcAft>
              <a:buNone/>
            </a:pPr>
            <a:r>
              <a:t/>
            </a:r>
            <a:endParaRPr b="0" sz="1400">
              <a:latin typeface="Poppins"/>
              <a:ea typeface="Poppins"/>
              <a:cs typeface="Poppins"/>
              <a:sym typeface="Poppins"/>
            </a:endParaRPr>
          </a:p>
          <a:p>
            <a:pPr indent="0" lvl="0" marL="0" rtl="0" algn="l">
              <a:spcBef>
                <a:spcPts val="0"/>
              </a:spcBef>
              <a:spcAft>
                <a:spcPts val="0"/>
              </a:spcAft>
              <a:buNone/>
            </a:pPr>
            <a:r>
              <a:t/>
            </a:r>
            <a:endParaRPr b="0" sz="1400">
              <a:latin typeface="Poppins"/>
              <a:ea typeface="Poppins"/>
              <a:cs typeface="Poppins"/>
              <a:sym typeface="Poppins"/>
            </a:endParaRPr>
          </a:p>
          <a:p>
            <a:pPr indent="0" lvl="0" marL="0" rtl="0" algn="l">
              <a:spcBef>
                <a:spcPts val="0"/>
              </a:spcBef>
              <a:spcAft>
                <a:spcPts val="0"/>
              </a:spcAft>
              <a:buNone/>
            </a:pPr>
            <a:r>
              <a:t/>
            </a:r>
            <a:endParaRPr b="0" sz="1400">
              <a:latin typeface="Poppins"/>
              <a:ea typeface="Poppins"/>
              <a:cs typeface="Poppins"/>
              <a:sym typeface="Poppins"/>
            </a:endParaRPr>
          </a:p>
          <a:p>
            <a:pPr indent="0" lvl="0" marL="0" rtl="0" algn="l">
              <a:spcBef>
                <a:spcPts val="0"/>
              </a:spcBef>
              <a:spcAft>
                <a:spcPts val="0"/>
              </a:spcAft>
              <a:buNone/>
            </a:pPr>
            <a:r>
              <a:t/>
            </a:r>
            <a:endParaRPr b="0" sz="1400">
              <a:latin typeface="Poppins"/>
              <a:ea typeface="Poppins"/>
              <a:cs typeface="Poppins"/>
              <a:sym typeface="Poppins"/>
            </a:endParaRPr>
          </a:p>
          <a:p>
            <a:pPr indent="0" lvl="0" marL="0" rtl="0" algn="l">
              <a:spcBef>
                <a:spcPts val="0"/>
              </a:spcBef>
              <a:spcAft>
                <a:spcPts val="0"/>
              </a:spcAft>
              <a:buNone/>
            </a:pPr>
            <a:r>
              <a:t/>
            </a:r>
            <a:endParaRPr b="0" sz="1400">
              <a:latin typeface="Poppins"/>
              <a:ea typeface="Poppins"/>
              <a:cs typeface="Poppins"/>
              <a:sym typeface="Poppins"/>
            </a:endParaRPr>
          </a:p>
          <a:p>
            <a:pPr indent="0" lvl="0" marL="0" rtl="0" algn="l">
              <a:spcBef>
                <a:spcPts val="0"/>
              </a:spcBef>
              <a:spcAft>
                <a:spcPts val="0"/>
              </a:spcAft>
              <a:buNone/>
            </a:pPr>
            <a:r>
              <a:t/>
            </a:r>
            <a:endParaRPr/>
          </a:p>
        </p:txBody>
      </p:sp>
      <p:sp>
        <p:nvSpPr>
          <p:cNvPr id="1645" name="Google Shape;1645;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42"/>
          <p:cNvSpPr txBox="1"/>
          <p:nvPr>
            <p:ph idx="7" type="subTitle"/>
          </p:nvPr>
        </p:nvSpPr>
        <p:spPr>
          <a:xfrm>
            <a:off x="720000" y="1786675"/>
            <a:ext cx="7266300" cy="183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Create a 1D-Array (</a:t>
            </a:r>
            <a:r>
              <a:rPr b="0" i="1" lang="en" sz="1400">
                <a:latin typeface="Poppins"/>
                <a:ea typeface="Poppins"/>
                <a:cs typeface="Poppins"/>
                <a:sym typeface="Poppins"/>
              </a:rPr>
              <a:t>table</a:t>
            </a:r>
            <a:r>
              <a:rPr b="0" lang="en" sz="1400">
                <a:latin typeface="Poppins"/>
                <a:ea typeface="Poppins"/>
                <a:cs typeface="Poppins"/>
                <a:sym typeface="Poppins"/>
              </a:rPr>
              <a:t>), length = </a:t>
            </a:r>
            <a:r>
              <a:rPr b="0" i="1" lang="en" sz="1400">
                <a:latin typeface="Poppins"/>
                <a:ea typeface="Poppins"/>
                <a:cs typeface="Poppins"/>
                <a:sym typeface="Poppins"/>
              </a:rPr>
              <a:t>capacity</a:t>
            </a:r>
            <a:endParaRPr b="0" i="1" sz="1400">
              <a:latin typeface="Poppins"/>
              <a:ea typeface="Poppins"/>
              <a:cs typeface="Poppins"/>
              <a:sym typeface="Poppins"/>
            </a:endParaRPr>
          </a:p>
          <a:p>
            <a:pPr indent="0" lvl="0" marL="914400" rtl="0" algn="l">
              <a:spcBef>
                <a:spcPts val="0"/>
              </a:spcBef>
              <a:spcAft>
                <a:spcPts val="0"/>
              </a:spcAft>
              <a:buNone/>
            </a:pPr>
            <a:r>
              <a:rPr b="0" lang="en" sz="1400">
                <a:latin typeface="Poppins"/>
                <a:ea typeface="Poppins"/>
                <a:cs typeface="Poppins"/>
                <a:sym typeface="Poppins"/>
              </a:rPr>
              <a:t>&gt; Initialise all elements to 0</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Iterate through items from 0 to n-1</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For each item, iterate over possible capacities from 1 to </a:t>
            </a:r>
            <a:r>
              <a:rPr b="0" i="1" lang="en" sz="1400">
                <a:latin typeface="Poppins"/>
                <a:ea typeface="Poppins"/>
                <a:cs typeface="Poppins"/>
                <a:sym typeface="Poppins"/>
              </a:rPr>
              <a:t>capacity</a:t>
            </a:r>
            <a:endParaRPr b="0" i="1"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If weight &lt;= capacity, take maximum profit</a:t>
            </a:r>
            <a:endParaRPr b="0" sz="1400">
              <a:latin typeface="Poppins"/>
              <a:ea typeface="Poppins"/>
              <a:cs typeface="Poppins"/>
              <a:sym typeface="Poppins"/>
            </a:endParaRPr>
          </a:p>
          <a:p>
            <a:pPr indent="0" lvl="0" marL="914400" rtl="0" algn="l">
              <a:spcBef>
                <a:spcPts val="0"/>
              </a:spcBef>
              <a:spcAft>
                <a:spcPts val="0"/>
              </a:spcAft>
              <a:buNone/>
            </a:pPr>
            <a:r>
              <a:rPr b="0" lang="en" sz="1400">
                <a:latin typeface="Poppins"/>
                <a:ea typeface="Poppins"/>
                <a:cs typeface="Poppins"/>
                <a:sym typeface="Poppins"/>
              </a:rPr>
              <a:t>&gt; Option 1 : Include item (</a:t>
            </a:r>
            <a:r>
              <a:rPr b="0" i="1" lang="en" sz="1400">
                <a:latin typeface="Poppins"/>
                <a:ea typeface="Poppins"/>
                <a:cs typeface="Poppins"/>
                <a:sym typeface="Poppins"/>
              </a:rPr>
              <a:t>profits[i] + table[j - weights[i]]</a:t>
            </a:r>
            <a:r>
              <a:rPr b="0" lang="en" sz="1400">
                <a:latin typeface="Poppins"/>
                <a:ea typeface="Poppins"/>
                <a:cs typeface="Poppins"/>
                <a:sym typeface="Poppins"/>
              </a:rPr>
              <a:t>)</a:t>
            </a:r>
            <a:endParaRPr b="0" sz="1400">
              <a:latin typeface="Poppins"/>
              <a:ea typeface="Poppins"/>
              <a:cs typeface="Poppins"/>
              <a:sym typeface="Poppins"/>
            </a:endParaRPr>
          </a:p>
          <a:p>
            <a:pPr indent="0" lvl="0" marL="914400" rtl="0" algn="l">
              <a:spcBef>
                <a:spcPts val="0"/>
              </a:spcBef>
              <a:spcAft>
                <a:spcPts val="0"/>
              </a:spcAft>
              <a:buNone/>
            </a:pPr>
            <a:r>
              <a:rPr b="0" lang="en" sz="1400">
                <a:latin typeface="Poppins"/>
                <a:ea typeface="Poppins"/>
                <a:cs typeface="Poppins"/>
                <a:sym typeface="Poppins"/>
              </a:rPr>
              <a:t>&gt; Option 2 : Exclude item (</a:t>
            </a:r>
            <a:r>
              <a:rPr b="0" i="1" lang="en" sz="1400">
                <a:latin typeface="Poppins"/>
                <a:ea typeface="Poppins"/>
                <a:cs typeface="Poppins"/>
                <a:sym typeface="Poppins"/>
              </a:rPr>
              <a:t>table[j]</a:t>
            </a:r>
            <a:r>
              <a:rPr b="0" lang="en" sz="1400">
                <a:latin typeface="Poppins"/>
                <a:ea typeface="Poppins"/>
                <a:cs typeface="Poppins"/>
                <a:sym typeface="Poppins"/>
              </a:rPr>
              <a:t>)</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At the end, </a:t>
            </a:r>
            <a:r>
              <a:rPr b="0" i="1" lang="en" sz="1400">
                <a:latin typeface="Poppins"/>
                <a:ea typeface="Poppins"/>
                <a:cs typeface="Poppins"/>
                <a:sym typeface="Poppins"/>
              </a:rPr>
              <a:t>table[capacity]</a:t>
            </a:r>
            <a:r>
              <a:rPr b="0" lang="en" sz="1400">
                <a:latin typeface="Poppins"/>
                <a:ea typeface="Poppins"/>
                <a:cs typeface="Poppins"/>
                <a:sym typeface="Poppins"/>
              </a:rPr>
              <a:t> will contain the maximum profit that can be obtained</a:t>
            </a:r>
            <a:endParaRPr/>
          </a:p>
        </p:txBody>
      </p:sp>
      <p:sp>
        <p:nvSpPr>
          <p:cNvPr id="1651" name="Google Shape;165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43"/>
          <p:cNvSpPr txBox="1"/>
          <p:nvPr>
            <p:ph idx="7" type="subTitle"/>
          </p:nvPr>
        </p:nvSpPr>
        <p:spPr>
          <a:xfrm>
            <a:off x="720000" y="1786675"/>
            <a:ext cx="7266300" cy="183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There is no limit on the number of items</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The array stores the maximum profit for each capacity</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Every iteration we consider one more item</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At the start of the i</a:t>
            </a:r>
            <a:r>
              <a:rPr b="0" baseline="30000" lang="en" sz="1400">
                <a:latin typeface="Poppins"/>
                <a:ea typeface="Poppins"/>
                <a:cs typeface="Poppins"/>
                <a:sym typeface="Poppins"/>
              </a:rPr>
              <a:t>th</a:t>
            </a:r>
            <a:r>
              <a:rPr b="0" lang="en" sz="1400">
                <a:latin typeface="Poppins"/>
                <a:ea typeface="Poppins"/>
                <a:cs typeface="Poppins"/>
                <a:sym typeface="Poppins"/>
              </a:rPr>
              <a:t> iteration, the value at </a:t>
            </a:r>
            <a:r>
              <a:rPr b="0" i="1" lang="en" sz="1400">
                <a:latin typeface="Poppins"/>
                <a:ea typeface="Poppins"/>
                <a:cs typeface="Poppins"/>
                <a:sym typeface="Poppins"/>
              </a:rPr>
              <a:t>table[k]</a:t>
            </a:r>
            <a:r>
              <a:rPr b="0" lang="en" sz="1400">
                <a:latin typeface="Poppins"/>
                <a:ea typeface="Poppins"/>
                <a:cs typeface="Poppins"/>
                <a:sym typeface="Poppins"/>
              </a:rPr>
              <a:t> = max profit for capacity k when chosen from the first </a:t>
            </a:r>
            <a:r>
              <a:rPr b="0" i="1" lang="en" sz="1400">
                <a:latin typeface="Poppins"/>
                <a:ea typeface="Poppins"/>
                <a:cs typeface="Poppins"/>
                <a:sym typeface="Poppins"/>
              </a:rPr>
              <a:t>i-1</a:t>
            </a:r>
            <a:r>
              <a:rPr b="0" lang="en" sz="1400">
                <a:latin typeface="Poppins"/>
                <a:ea typeface="Poppins"/>
                <a:cs typeface="Poppins"/>
                <a:sym typeface="Poppins"/>
              </a:rPr>
              <a:t> objects</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In this iteration, if we decide to choose the i</a:t>
            </a:r>
            <a:r>
              <a:rPr b="0" baseline="30000" lang="en" sz="1400">
                <a:latin typeface="Poppins"/>
                <a:ea typeface="Poppins"/>
                <a:cs typeface="Poppins"/>
                <a:sym typeface="Poppins"/>
              </a:rPr>
              <a:t>th</a:t>
            </a:r>
            <a:r>
              <a:rPr b="0" lang="en" sz="1400">
                <a:latin typeface="Poppins"/>
                <a:ea typeface="Poppins"/>
                <a:cs typeface="Poppins"/>
                <a:sym typeface="Poppins"/>
              </a:rPr>
              <a:t> object for capacity k, we need the value for the max profit for capacity k-weight[i], with i objects which has already been calculated in this iteration</a:t>
            </a:r>
            <a:endParaRPr b="0" sz="1400">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b="0" lang="en" sz="1400">
                <a:latin typeface="Poppins"/>
                <a:ea typeface="Poppins"/>
                <a:cs typeface="Poppins"/>
                <a:sym typeface="Poppins"/>
              </a:rPr>
              <a:t>If it is not chosen, the max profit remains the same</a:t>
            </a:r>
            <a:endParaRPr b="0" sz="1400">
              <a:latin typeface="Poppins"/>
              <a:ea typeface="Poppins"/>
              <a:cs typeface="Poppins"/>
              <a:sym typeface="Poppins"/>
            </a:endParaRPr>
          </a:p>
          <a:p>
            <a:pPr indent="0" lvl="0" marL="0" rtl="0" algn="l">
              <a:spcBef>
                <a:spcPts val="0"/>
              </a:spcBef>
              <a:spcAft>
                <a:spcPts val="0"/>
              </a:spcAft>
              <a:buNone/>
            </a:pPr>
            <a:r>
              <a:t/>
            </a:r>
            <a:endParaRPr/>
          </a:p>
        </p:txBody>
      </p:sp>
      <p:sp>
        <p:nvSpPr>
          <p:cNvPr id="1657" name="Google Shape;165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 1D-Array instead of 2D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44"/>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663" name="Google Shape;1663;p44"/>
          <p:cNvGrpSpPr/>
          <p:nvPr/>
        </p:nvGrpSpPr>
        <p:grpSpPr>
          <a:xfrm>
            <a:off x="-374387" y="3354325"/>
            <a:ext cx="3922590" cy="2969900"/>
            <a:chOff x="-374387" y="3354325"/>
            <a:chExt cx="3922590" cy="2969900"/>
          </a:xfrm>
        </p:grpSpPr>
        <p:pic>
          <p:nvPicPr>
            <p:cNvPr id="1664" name="Google Shape;1664;p44"/>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665" name="Google Shape;1665;p44"/>
            <p:cNvGrpSpPr/>
            <p:nvPr/>
          </p:nvGrpSpPr>
          <p:grpSpPr>
            <a:xfrm>
              <a:off x="1853583" y="4445557"/>
              <a:ext cx="1694620" cy="1360169"/>
              <a:chOff x="7945225" y="4302000"/>
              <a:chExt cx="904666" cy="726121"/>
            </a:xfrm>
          </p:grpSpPr>
          <p:sp>
            <p:nvSpPr>
              <p:cNvPr id="1666" name="Google Shape;1666;p4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9" name="Google Shape;1669;p44"/>
          <p:cNvSpPr txBox="1"/>
          <p:nvPr>
            <p:ph type="title"/>
          </p:nvPr>
        </p:nvSpPr>
        <p:spPr>
          <a:xfrm>
            <a:off x="720000" y="233987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Coded algorithm</a:t>
            </a:r>
            <a:endParaRPr/>
          </a:p>
        </p:txBody>
      </p:sp>
      <p:grpSp>
        <p:nvGrpSpPr>
          <p:cNvPr id="1670" name="Google Shape;1670;p44"/>
          <p:cNvGrpSpPr/>
          <p:nvPr/>
        </p:nvGrpSpPr>
        <p:grpSpPr>
          <a:xfrm>
            <a:off x="6487513" y="-1301175"/>
            <a:ext cx="4268216" cy="6666030"/>
            <a:chOff x="6128138" y="-1301175"/>
            <a:chExt cx="4268216" cy="6666030"/>
          </a:xfrm>
        </p:grpSpPr>
        <p:sp>
          <p:nvSpPr>
            <p:cNvPr id="1671" name="Google Shape;1671;p44"/>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4"/>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4"/>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4"/>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4"/>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6" name="Google Shape;1676;p44"/>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677" name="Google Shape;1677;p44"/>
            <p:cNvGrpSpPr/>
            <p:nvPr/>
          </p:nvGrpSpPr>
          <p:grpSpPr>
            <a:xfrm rot="5400000">
              <a:off x="7873341" y="4254316"/>
              <a:ext cx="708100" cy="708500"/>
              <a:chOff x="3678700" y="407275"/>
              <a:chExt cx="708100" cy="708500"/>
            </a:xfrm>
          </p:grpSpPr>
          <p:sp>
            <p:nvSpPr>
              <p:cNvPr id="1678" name="Google Shape;1678;p4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44"/>
            <p:cNvGrpSpPr/>
            <p:nvPr/>
          </p:nvGrpSpPr>
          <p:grpSpPr>
            <a:xfrm rot="5400000">
              <a:off x="8639847" y="3354200"/>
              <a:ext cx="457787" cy="458045"/>
              <a:chOff x="3678700" y="407275"/>
              <a:chExt cx="708100" cy="708500"/>
            </a:xfrm>
          </p:grpSpPr>
          <p:sp>
            <p:nvSpPr>
              <p:cNvPr id="1686" name="Google Shape;1686;p4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3" name="Google Shape;1693;p44"/>
            <p:cNvGrpSpPr/>
            <p:nvPr/>
          </p:nvGrpSpPr>
          <p:grpSpPr>
            <a:xfrm>
              <a:off x="7787267" y="539497"/>
              <a:ext cx="208184" cy="208184"/>
              <a:chOff x="8356813" y="1074288"/>
              <a:chExt cx="351900" cy="351900"/>
            </a:xfrm>
          </p:grpSpPr>
          <p:sp>
            <p:nvSpPr>
              <p:cNvPr id="1694" name="Google Shape;1694;p4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6" name="Google Shape;1696;p44"/>
            <p:cNvGrpSpPr/>
            <p:nvPr/>
          </p:nvGrpSpPr>
          <p:grpSpPr>
            <a:xfrm>
              <a:off x="7194842" y="2467660"/>
              <a:ext cx="208184" cy="208184"/>
              <a:chOff x="8356813" y="1074288"/>
              <a:chExt cx="351900" cy="351900"/>
            </a:xfrm>
          </p:grpSpPr>
          <p:sp>
            <p:nvSpPr>
              <p:cNvPr id="1697" name="Google Shape;1697;p4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9" name="Google Shape;1699;p4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44"/>
          <p:cNvGrpSpPr/>
          <p:nvPr/>
        </p:nvGrpSpPr>
        <p:grpSpPr>
          <a:xfrm>
            <a:off x="818225" y="3659126"/>
            <a:ext cx="4558967" cy="134100"/>
            <a:chOff x="796100" y="3019701"/>
            <a:chExt cx="4558967" cy="134100"/>
          </a:xfrm>
        </p:grpSpPr>
        <p:sp>
          <p:nvSpPr>
            <p:cNvPr id="1701" name="Google Shape;1701;p4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2" name="Google Shape;1702;p4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03" name="Google Shape;1703;p4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pic>
        <p:nvPicPr>
          <p:cNvPr id="1708" name="Google Shape;1708;p45"/>
          <p:cNvPicPr preferRelativeResize="0"/>
          <p:nvPr/>
        </p:nvPicPr>
        <p:blipFill rotWithShape="1">
          <a:blip r:embed="rId3">
            <a:alphaModFix/>
          </a:blip>
          <a:srcRect b="58048" l="0" r="11190" t="0"/>
          <a:stretch/>
        </p:blipFill>
        <p:spPr>
          <a:xfrm>
            <a:off x="1190163" y="1556788"/>
            <a:ext cx="6763676" cy="2029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46"/>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1714" name="Google Shape;1714;p46"/>
          <p:cNvGrpSpPr/>
          <p:nvPr/>
        </p:nvGrpSpPr>
        <p:grpSpPr>
          <a:xfrm>
            <a:off x="-1238838" y="-2814271"/>
            <a:ext cx="6191222" cy="6569036"/>
            <a:chOff x="-1238838" y="-2814271"/>
            <a:chExt cx="6191222" cy="6569036"/>
          </a:xfrm>
        </p:grpSpPr>
        <p:pic>
          <p:nvPicPr>
            <p:cNvPr id="1715" name="Google Shape;1715;p46"/>
            <p:cNvPicPr preferRelativeResize="0"/>
            <p:nvPr/>
          </p:nvPicPr>
          <p:blipFill rotWithShape="1">
            <a:blip r:embed="rId3">
              <a:alphaModFix/>
            </a:blip>
            <a:srcRect b="26177" l="16960" r="7121" t="24718"/>
            <a:stretch/>
          </p:blipFill>
          <p:spPr>
            <a:xfrm flipH="1">
              <a:off x="-860279" y="-1155525"/>
              <a:ext cx="3615750" cy="2759625"/>
            </a:xfrm>
            <a:prstGeom prst="rect">
              <a:avLst/>
            </a:prstGeom>
            <a:noFill/>
            <a:ln>
              <a:noFill/>
            </a:ln>
          </p:spPr>
        </p:pic>
        <p:grpSp>
          <p:nvGrpSpPr>
            <p:cNvPr id="1716" name="Google Shape;1716;p46"/>
            <p:cNvGrpSpPr/>
            <p:nvPr/>
          </p:nvGrpSpPr>
          <p:grpSpPr>
            <a:xfrm>
              <a:off x="-1238838" y="-2814271"/>
              <a:ext cx="6191222" cy="6569036"/>
              <a:chOff x="-1238838" y="-2814271"/>
              <a:chExt cx="6191222" cy="6569036"/>
            </a:xfrm>
          </p:grpSpPr>
          <p:sp>
            <p:nvSpPr>
              <p:cNvPr id="1717" name="Google Shape;1717;p46"/>
              <p:cNvSpPr/>
              <p:nvPr/>
            </p:nvSpPr>
            <p:spPr>
              <a:xfrm flipH="1" rot="-2700000">
                <a:off x="-146394" y="-2093348"/>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6"/>
              <p:cNvSpPr/>
              <p:nvPr/>
            </p:nvSpPr>
            <p:spPr>
              <a:xfrm flipH="1" rot="-2700000">
                <a:off x="-515017" y="-1565448"/>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6"/>
              <p:cNvSpPr/>
              <p:nvPr/>
            </p:nvSpPr>
            <p:spPr>
              <a:xfrm flipH="1" rot="-2700000">
                <a:off x="194575" y="-172971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0" name="Google Shape;1720;p46"/>
              <p:cNvGrpSpPr/>
              <p:nvPr/>
            </p:nvGrpSpPr>
            <p:grpSpPr>
              <a:xfrm>
                <a:off x="3010374" y="1407525"/>
                <a:ext cx="196674" cy="196585"/>
                <a:chOff x="1101075" y="2142375"/>
                <a:chExt cx="439200" cy="439100"/>
              </a:xfrm>
            </p:grpSpPr>
            <p:sp>
              <p:nvSpPr>
                <p:cNvPr id="1721" name="Google Shape;1721;p4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3" name="Google Shape;1723;p46"/>
              <p:cNvGrpSpPr/>
              <p:nvPr/>
            </p:nvGrpSpPr>
            <p:grpSpPr>
              <a:xfrm>
                <a:off x="1890399" y="1114475"/>
                <a:ext cx="196674" cy="196585"/>
                <a:chOff x="1101075" y="2142375"/>
                <a:chExt cx="439200" cy="439100"/>
              </a:xfrm>
            </p:grpSpPr>
            <p:sp>
              <p:nvSpPr>
                <p:cNvPr id="1724" name="Google Shape;1724;p4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46"/>
              <p:cNvGrpSpPr/>
              <p:nvPr/>
            </p:nvGrpSpPr>
            <p:grpSpPr>
              <a:xfrm>
                <a:off x="2755474" y="1114475"/>
                <a:ext cx="196674" cy="196585"/>
                <a:chOff x="1101075" y="2142375"/>
                <a:chExt cx="439200" cy="439100"/>
              </a:xfrm>
            </p:grpSpPr>
            <p:sp>
              <p:nvSpPr>
                <p:cNvPr id="1727" name="Google Shape;1727;p4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9" name="Google Shape;1729;p46"/>
              <p:cNvGrpSpPr/>
              <p:nvPr/>
            </p:nvGrpSpPr>
            <p:grpSpPr>
              <a:xfrm>
                <a:off x="1290099" y="539500"/>
                <a:ext cx="196674" cy="196585"/>
                <a:chOff x="1101075" y="2142375"/>
                <a:chExt cx="439200" cy="439100"/>
              </a:xfrm>
            </p:grpSpPr>
            <p:sp>
              <p:nvSpPr>
                <p:cNvPr id="1730" name="Google Shape;1730;p4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2" name="Google Shape;1732;p46"/>
              <p:cNvGrpSpPr/>
              <p:nvPr/>
            </p:nvGrpSpPr>
            <p:grpSpPr>
              <a:xfrm>
                <a:off x="2022774" y="671500"/>
                <a:ext cx="196674" cy="196585"/>
                <a:chOff x="1101075" y="2142375"/>
                <a:chExt cx="439200" cy="439100"/>
              </a:xfrm>
            </p:grpSpPr>
            <p:sp>
              <p:nvSpPr>
                <p:cNvPr id="1733" name="Google Shape;1733;p4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735" name="Google Shape;1735;p46"/>
          <p:cNvGrpSpPr/>
          <p:nvPr/>
        </p:nvGrpSpPr>
        <p:grpSpPr>
          <a:xfrm>
            <a:off x="4571996" y="2268220"/>
            <a:ext cx="5022035" cy="4764449"/>
            <a:chOff x="4571996" y="2268220"/>
            <a:chExt cx="5022035" cy="4764449"/>
          </a:xfrm>
        </p:grpSpPr>
        <p:pic>
          <p:nvPicPr>
            <p:cNvPr id="1736" name="Google Shape;1736;p46"/>
            <p:cNvPicPr preferRelativeResize="0"/>
            <p:nvPr/>
          </p:nvPicPr>
          <p:blipFill rotWithShape="1">
            <a:blip r:embed="rId3">
              <a:alphaModFix/>
            </a:blip>
            <a:srcRect b="26177" l="16960" r="7121" t="24718"/>
            <a:stretch/>
          </p:blipFill>
          <p:spPr>
            <a:xfrm flipH="1">
              <a:off x="5978271" y="3376950"/>
              <a:ext cx="3615750" cy="2759625"/>
            </a:xfrm>
            <a:prstGeom prst="rect">
              <a:avLst/>
            </a:prstGeom>
            <a:noFill/>
            <a:ln>
              <a:noFill/>
            </a:ln>
          </p:spPr>
        </p:pic>
        <p:grpSp>
          <p:nvGrpSpPr>
            <p:cNvPr id="1737" name="Google Shape;1737;p46"/>
            <p:cNvGrpSpPr/>
            <p:nvPr/>
          </p:nvGrpSpPr>
          <p:grpSpPr>
            <a:xfrm rot="10800000">
              <a:off x="4571996" y="2268220"/>
              <a:ext cx="5022035" cy="4764449"/>
              <a:chOff x="-494406" y="-1584825"/>
              <a:chExt cx="4397193" cy="4171657"/>
            </a:xfrm>
          </p:grpSpPr>
          <p:grpSp>
            <p:nvGrpSpPr>
              <p:cNvPr id="1738" name="Google Shape;1738;p46"/>
              <p:cNvGrpSpPr/>
              <p:nvPr/>
            </p:nvGrpSpPr>
            <p:grpSpPr>
              <a:xfrm>
                <a:off x="245875" y="-51824"/>
                <a:ext cx="208200" cy="1824700"/>
                <a:chOff x="1040050" y="3812126"/>
                <a:chExt cx="208200" cy="1824700"/>
              </a:xfrm>
            </p:grpSpPr>
            <p:sp>
              <p:nvSpPr>
                <p:cNvPr id="1739" name="Google Shape;1739;p46"/>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6"/>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1" name="Google Shape;1741;p46"/>
              <p:cNvGrpSpPr/>
              <p:nvPr/>
            </p:nvGrpSpPr>
            <p:grpSpPr>
              <a:xfrm rot="-8100000">
                <a:off x="540898" y="-1172741"/>
                <a:ext cx="2552124" cy="3347490"/>
                <a:chOff x="2976325" y="908175"/>
                <a:chExt cx="4028179" cy="5283555"/>
              </a:xfrm>
            </p:grpSpPr>
            <p:sp>
              <p:nvSpPr>
                <p:cNvPr id="1742" name="Google Shape;1742;p46"/>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6"/>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6"/>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5" name="Google Shape;1745;p46"/>
              <p:cNvGrpSpPr/>
              <p:nvPr/>
            </p:nvGrpSpPr>
            <p:grpSpPr>
              <a:xfrm>
                <a:off x="-1" y="621223"/>
                <a:ext cx="699940" cy="478601"/>
                <a:chOff x="39722" y="4349021"/>
                <a:chExt cx="1061964" cy="726143"/>
              </a:xfrm>
            </p:grpSpPr>
            <p:grpSp>
              <p:nvGrpSpPr>
                <p:cNvPr id="1746" name="Google Shape;1746;p46"/>
                <p:cNvGrpSpPr/>
                <p:nvPr/>
              </p:nvGrpSpPr>
              <p:grpSpPr>
                <a:xfrm rot="2700000">
                  <a:off x="140502" y="4460924"/>
                  <a:ext cx="524584" cy="502337"/>
                  <a:chOff x="1189791" y="-1767331"/>
                  <a:chExt cx="904284" cy="865933"/>
                </a:xfrm>
              </p:grpSpPr>
              <p:sp>
                <p:nvSpPr>
                  <p:cNvPr id="1747" name="Google Shape;1747;p4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8" name="Google Shape;1748;p46"/>
                  <p:cNvGrpSpPr/>
                  <p:nvPr/>
                </p:nvGrpSpPr>
                <p:grpSpPr>
                  <a:xfrm>
                    <a:off x="1232795" y="-1740829"/>
                    <a:ext cx="717621" cy="717392"/>
                    <a:chOff x="1483457" y="3953671"/>
                    <a:chExt cx="717621" cy="717392"/>
                  </a:xfrm>
                </p:grpSpPr>
                <p:sp>
                  <p:nvSpPr>
                    <p:cNvPr id="1749" name="Google Shape;1749;p4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54" name="Google Shape;1754;p4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5" name="Google Shape;1755;p46"/>
              <p:cNvGrpSpPr/>
              <p:nvPr/>
            </p:nvGrpSpPr>
            <p:grpSpPr>
              <a:xfrm>
                <a:off x="955673" y="11"/>
                <a:ext cx="592576" cy="405260"/>
                <a:chOff x="39722" y="4349021"/>
                <a:chExt cx="1061964" cy="726143"/>
              </a:xfrm>
            </p:grpSpPr>
            <p:grpSp>
              <p:nvGrpSpPr>
                <p:cNvPr id="1756" name="Google Shape;1756;p46"/>
                <p:cNvGrpSpPr/>
                <p:nvPr/>
              </p:nvGrpSpPr>
              <p:grpSpPr>
                <a:xfrm rot="2700000">
                  <a:off x="140502" y="4460924"/>
                  <a:ext cx="524584" cy="502337"/>
                  <a:chOff x="1189791" y="-1767331"/>
                  <a:chExt cx="904284" cy="865933"/>
                </a:xfrm>
              </p:grpSpPr>
              <p:sp>
                <p:nvSpPr>
                  <p:cNvPr id="1757" name="Google Shape;1757;p4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8" name="Google Shape;1758;p46"/>
                  <p:cNvGrpSpPr/>
                  <p:nvPr/>
                </p:nvGrpSpPr>
                <p:grpSpPr>
                  <a:xfrm>
                    <a:off x="1232795" y="-1740829"/>
                    <a:ext cx="717621" cy="717392"/>
                    <a:chOff x="1483457" y="3953671"/>
                    <a:chExt cx="717621" cy="717392"/>
                  </a:xfrm>
                </p:grpSpPr>
                <p:sp>
                  <p:nvSpPr>
                    <p:cNvPr id="1759" name="Google Shape;1759;p4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64" name="Google Shape;1764;p4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5" name="Google Shape;1765;p46"/>
              <p:cNvGrpSpPr/>
              <p:nvPr/>
            </p:nvGrpSpPr>
            <p:grpSpPr>
              <a:xfrm>
                <a:off x="441574" y="-36652"/>
                <a:ext cx="699940" cy="478601"/>
                <a:chOff x="39722" y="4349021"/>
                <a:chExt cx="1061964" cy="726143"/>
              </a:xfrm>
            </p:grpSpPr>
            <p:grpSp>
              <p:nvGrpSpPr>
                <p:cNvPr id="1766" name="Google Shape;1766;p46"/>
                <p:cNvGrpSpPr/>
                <p:nvPr/>
              </p:nvGrpSpPr>
              <p:grpSpPr>
                <a:xfrm rot="2700000">
                  <a:off x="140502" y="4460924"/>
                  <a:ext cx="524584" cy="502337"/>
                  <a:chOff x="1189791" y="-1767331"/>
                  <a:chExt cx="904284" cy="865933"/>
                </a:xfrm>
              </p:grpSpPr>
              <p:sp>
                <p:nvSpPr>
                  <p:cNvPr id="1767" name="Google Shape;1767;p4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8" name="Google Shape;1768;p46"/>
                  <p:cNvGrpSpPr/>
                  <p:nvPr/>
                </p:nvGrpSpPr>
                <p:grpSpPr>
                  <a:xfrm>
                    <a:off x="1232795" y="-1740829"/>
                    <a:ext cx="717621" cy="717392"/>
                    <a:chOff x="1483457" y="3953671"/>
                    <a:chExt cx="717621" cy="717392"/>
                  </a:xfrm>
                </p:grpSpPr>
                <p:sp>
                  <p:nvSpPr>
                    <p:cNvPr id="1769" name="Google Shape;1769;p4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74" name="Google Shape;1774;p4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46"/>
              <p:cNvGrpSpPr/>
              <p:nvPr/>
            </p:nvGrpSpPr>
            <p:grpSpPr>
              <a:xfrm>
                <a:off x="-494406" y="-252396"/>
                <a:ext cx="1741563" cy="1288563"/>
                <a:chOff x="-494406" y="-252396"/>
                <a:chExt cx="1741563" cy="1288563"/>
              </a:xfrm>
            </p:grpSpPr>
            <p:sp>
              <p:nvSpPr>
                <p:cNvPr id="1776" name="Google Shape;1776;p46"/>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6"/>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8" name="Google Shape;1778;p46"/>
            <p:cNvGrpSpPr/>
            <p:nvPr/>
          </p:nvGrpSpPr>
          <p:grpSpPr>
            <a:xfrm>
              <a:off x="5643425" y="4968525"/>
              <a:ext cx="439200" cy="439100"/>
              <a:chOff x="1101075" y="2142375"/>
              <a:chExt cx="439200" cy="439100"/>
            </a:xfrm>
          </p:grpSpPr>
          <p:sp>
            <p:nvSpPr>
              <p:cNvPr id="1779" name="Google Shape;1779;p4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81" name="Google Shape;1781;p46"/>
          <p:cNvGrpSpPr/>
          <p:nvPr/>
        </p:nvGrpSpPr>
        <p:grpSpPr>
          <a:xfrm>
            <a:off x="774450" y="3019701"/>
            <a:ext cx="5944442" cy="134100"/>
            <a:chOff x="774450" y="3019701"/>
            <a:chExt cx="5944442" cy="134100"/>
          </a:xfrm>
        </p:grpSpPr>
        <p:sp>
          <p:nvSpPr>
            <p:cNvPr id="1782" name="Google Shape;1782;p46"/>
            <p:cNvSpPr/>
            <p:nvPr/>
          </p:nvSpPr>
          <p:spPr>
            <a:xfrm>
              <a:off x="6584792"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3" name="Google Shape;1783;p46"/>
            <p:cNvCxnSpPr/>
            <p:nvPr/>
          </p:nvCxnSpPr>
          <p:spPr>
            <a:xfrm>
              <a:off x="774450" y="3086750"/>
              <a:ext cx="5848200" cy="0"/>
            </a:xfrm>
            <a:prstGeom prst="straightConnector1">
              <a:avLst/>
            </a:prstGeom>
            <a:noFill/>
            <a:ln cap="flat" cmpd="sng" w="9525">
              <a:solidFill>
                <a:schemeClr val="dk2"/>
              </a:solidFill>
              <a:prstDash val="solid"/>
              <a:round/>
              <a:headEnd len="med" w="med" type="none"/>
              <a:tailEnd len="med" w="med" type="none"/>
            </a:ln>
          </p:spPr>
        </p:cxnSp>
        <p:sp>
          <p:nvSpPr>
            <p:cNvPr id="1784" name="Google Shape;1784;p46"/>
            <p:cNvSpPr/>
            <p:nvPr/>
          </p:nvSpPr>
          <p:spPr>
            <a:xfrm>
              <a:off x="6614904"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53" name="Google Shape;1453;p33"/>
          <p:cNvSpPr txBox="1"/>
          <p:nvPr>
            <p:ph idx="9" type="subTitle"/>
          </p:nvPr>
        </p:nvSpPr>
        <p:spPr>
          <a:xfrm>
            <a:off x="720000" y="2084600"/>
            <a:ext cx="3233700" cy="4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definition</a:t>
            </a:r>
            <a:endParaRPr/>
          </a:p>
        </p:txBody>
      </p:sp>
      <p:sp>
        <p:nvSpPr>
          <p:cNvPr id="1454" name="Google Shape;1454;p33"/>
          <p:cNvSpPr txBox="1"/>
          <p:nvPr>
            <p:ph idx="5" type="title"/>
          </p:nvPr>
        </p:nvSpPr>
        <p:spPr>
          <a:xfrm>
            <a:off x="720003" y="1510700"/>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55" name="Google Shape;1455;p33"/>
          <p:cNvSpPr txBox="1"/>
          <p:nvPr>
            <p:ph idx="6" type="title"/>
          </p:nvPr>
        </p:nvSpPr>
        <p:spPr>
          <a:xfrm>
            <a:off x="720003" y="2978296"/>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456" name="Google Shape;1456;p33"/>
          <p:cNvSpPr txBox="1"/>
          <p:nvPr>
            <p:ph idx="7" type="title"/>
          </p:nvPr>
        </p:nvSpPr>
        <p:spPr>
          <a:xfrm>
            <a:off x="4366698" y="1510700"/>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57" name="Google Shape;1457;p33"/>
          <p:cNvSpPr txBox="1"/>
          <p:nvPr>
            <p:ph idx="8" type="title"/>
          </p:nvPr>
        </p:nvSpPr>
        <p:spPr>
          <a:xfrm>
            <a:off x="4366698" y="2978296"/>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458" name="Google Shape;1458;p33"/>
          <p:cNvSpPr txBox="1"/>
          <p:nvPr>
            <p:ph idx="13" type="subTitle"/>
          </p:nvPr>
        </p:nvSpPr>
        <p:spPr>
          <a:xfrm>
            <a:off x="4366698" y="2084600"/>
            <a:ext cx="3233700" cy="4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Subproblem graph</a:t>
            </a:r>
            <a:endParaRPr/>
          </a:p>
        </p:txBody>
      </p:sp>
      <p:sp>
        <p:nvSpPr>
          <p:cNvPr id="1459" name="Google Shape;1459;p33"/>
          <p:cNvSpPr txBox="1"/>
          <p:nvPr>
            <p:ph idx="14" type="subTitle"/>
          </p:nvPr>
        </p:nvSpPr>
        <p:spPr>
          <a:xfrm>
            <a:off x="720000" y="3552126"/>
            <a:ext cx="3233700" cy="4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programming algorithm</a:t>
            </a:r>
            <a:endParaRPr/>
          </a:p>
        </p:txBody>
      </p:sp>
      <p:sp>
        <p:nvSpPr>
          <p:cNvPr id="1460" name="Google Shape;1460;p33"/>
          <p:cNvSpPr txBox="1"/>
          <p:nvPr>
            <p:ph idx="15" type="subTitle"/>
          </p:nvPr>
        </p:nvSpPr>
        <p:spPr>
          <a:xfrm>
            <a:off x="4366698" y="3552126"/>
            <a:ext cx="3233700" cy="4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Coded algorithm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34"/>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466" name="Google Shape;1466;p34"/>
          <p:cNvGrpSpPr/>
          <p:nvPr/>
        </p:nvGrpSpPr>
        <p:grpSpPr>
          <a:xfrm>
            <a:off x="-374387" y="3354325"/>
            <a:ext cx="3922590" cy="2969900"/>
            <a:chOff x="-374387" y="3354325"/>
            <a:chExt cx="3922590" cy="2969900"/>
          </a:xfrm>
        </p:grpSpPr>
        <p:pic>
          <p:nvPicPr>
            <p:cNvPr id="1467" name="Google Shape;1467;p34"/>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468" name="Google Shape;1468;p34"/>
            <p:cNvGrpSpPr/>
            <p:nvPr/>
          </p:nvGrpSpPr>
          <p:grpSpPr>
            <a:xfrm>
              <a:off x="1853583" y="4445557"/>
              <a:ext cx="1694620" cy="1360169"/>
              <a:chOff x="7945225" y="4302000"/>
              <a:chExt cx="904666" cy="726121"/>
            </a:xfrm>
          </p:grpSpPr>
          <p:sp>
            <p:nvSpPr>
              <p:cNvPr id="1469" name="Google Shape;1469;p3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2" name="Google Shape;1472;p34"/>
          <p:cNvSpPr txBox="1"/>
          <p:nvPr>
            <p:ph type="title"/>
          </p:nvPr>
        </p:nvSpPr>
        <p:spPr>
          <a:xfrm>
            <a:off x="720000" y="233987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Recursive definition</a:t>
            </a:r>
            <a:endParaRPr/>
          </a:p>
        </p:txBody>
      </p:sp>
      <p:grpSp>
        <p:nvGrpSpPr>
          <p:cNvPr id="1473" name="Google Shape;1473;p34"/>
          <p:cNvGrpSpPr/>
          <p:nvPr/>
        </p:nvGrpSpPr>
        <p:grpSpPr>
          <a:xfrm>
            <a:off x="6487513" y="-1301175"/>
            <a:ext cx="4268216" cy="6666030"/>
            <a:chOff x="6128138" y="-1301175"/>
            <a:chExt cx="4268216" cy="6666030"/>
          </a:xfrm>
        </p:grpSpPr>
        <p:sp>
          <p:nvSpPr>
            <p:cNvPr id="1474" name="Google Shape;1474;p34"/>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4"/>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4"/>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4"/>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9" name="Google Shape;1479;p34"/>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480" name="Google Shape;1480;p34"/>
            <p:cNvGrpSpPr/>
            <p:nvPr/>
          </p:nvGrpSpPr>
          <p:grpSpPr>
            <a:xfrm rot="5400000">
              <a:off x="7873341" y="4254316"/>
              <a:ext cx="708100" cy="708500"/>
              <a:chOff x="3678700" y="407275"/>
              <a:chExt cx="708100" cy="708500"/>
            </a:xfrm>
          </p:grpSpPr>
          <p:sp>
            <p:nvSpPr>
              <p:cNvPr id="1481" name="Google Shape;1481;p3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34"/>
            <p:cNvGrpSpPr/>
            <p:nvPr/>
          </p:nvGrpSpPr>
          <p:grpSpPr>
            <a:xfrm rot="5400000">
              <a:off x="8639847" y="3354200"/>
              <a:ext cx="457787" cy="458045"/>
              <a:chOff x="3678700" y="407275"/>
              <a:chExt cx="708100" cy="708500"/>
            </a:xfrm>
          </p:grpSpPr>
          <p:sp>
            <p:nvSpPr>
              <p:cNvPr id="1489" name="Google Shape;1489;p3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4"/>
            <p:cNvGrpSpPr/>
            <p:nvPr/>
          </p:nvGrpSpPr>
          <p:grpSpPr>
            <a:xfrm>
              <a:off x="7787267" y="539497"/>
              <a:ext cx="208184" cy="208184"/>
              <a:chOff x="8356813" y="1074288"/>
              <a:chExt cx="351900" cy="351900"/>
            </a:xfrm>
          </p:grpSpPr>
          <p:sp>
            <p:nvSpPr>
              <p:cNvPr id="1497" name="Google Shape;1497;p3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34"/>
            <p:cNvGrpSpPr/>
            <p:nvPr/>
          </p:nvGrpSpPr>
          <p:grpSpPr>
            <a:xfrm>
              <a:off x="7194842" y="2467660"/>
              <a:ext cx="208184" cy="208184"/>
              <a:chOff x="8356813" y="1074288"/>
              <a:chExt cx="351900" cy="351900"/>
            </a:xfrm>
          </p:grpSpPr>
          <p:sp>
            <p:nvSpPr>
              <p:cNvPr id="1500" name="Google Shape;1500;p3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2" name="Google Shape;1502;p3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34"/>
          <p:cNvGrpSpPr/>
          <p:nvPr/>
        </p:nvGrpSpPr>
        <p:grpSpPr>
          <a:xfrm>
            <a:off x="818225" y="3659126"/>
            <a:ext cx="4558967" cy="134100"/>
            <a:chOff x="796100" y="3019701"/>
            <a:chExt cx="4558967" cy="134100"/>
          </a:xfrm>
        </p:grpSpPr>
        <p:sp>
          <p:nvSpPr>
            <p:cNvPr id="1504" name="Google Shape;1504;p3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5" name="Google Shape;1505;p3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06" name="Google Shape;1506;p3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Summary</a:t>
            </a:r>
            <a:endParaRPr/>
          </a:p>
        </p:txBody>
      </p:sp>
      <p:sp>
        <p:nvSpPr>
          <p:cNvPr id="1512" name="Google Shape;1512;p35"/>
          <p:cNvSpPr txBox="1"/>
          <p:nvPr>
            <p:ph idx="1" type="subTitle"/>
          </p:nvPr>
        </p:nvSpPr>
        <p:spPr>
          <a:xfrm>
            <a:off x="4269150" y="1375225"/>
            <a:ext cx="4276500" cy="26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Crux : unlimited copies of each object</a:t>
            </a:r>
            <a:endParaRPr/>
          </a:p>
          <a:p>
            <a:pPr indent="0" lvl="0" marL="0" rtl="0" algn="l">
              <a:spcBef>
                <a:spcPts val="0"/>
              </a:spcBef>
              <a:spcAft>
                <a:spcPts val="0"/>
              </a:spcAft>
              <a:buNone/>
            </a:pPr>
            <a:r>
              <a:rPr lang="en"/>
              <a:t>For the n</a:t>
            </a:r>
            <a:r>
              <a:rPr baseline="30000" lang="en"/>
              <a:t>th </a:t>
            </a:r>
            <a:r>
              <a:rPr lang="en"/>
              <a:t>object there's two options: </a:t>
            </a:r>
            <a:br>
              <a:rPr lang="en"/>
            </a:br>
            <a:r>
              <a:rPr lang="en"/>
              <a:t>&gt; choose it : in which case the profit of the object is added to the subproblem where the capacity decreases with the kind of available objects still being n</a:t>
            </a:r>
            <a:br>
              <a:rPr lang="en"/>
            </a:br>
            <a:r>
              <a:rPr lang="en"/>
              <a:t>&gt; don’t choose it : the profit is equal to that of the subproblem where the capacity doesn’t change, but the number of kind of objects you consider decreases by one (you move on to the n-1</a:t>
            </a:r>
            <a:r>
              <a:rPr baseline="30000" lang="en"/>
              <a:t>th</a:t>
            </a:r>
            <a:r>
              <a:rPr lang="en"/>
              <a:t> object)</a:t>
            </a:r>
            <a:endParaRPr baseline="-25000"/>
          </a:p>
        </p:txBody>
      </p:sp>
      <p:sp>
        <p:nvSpPr>
          <p:cNvPr id="1513" name="Google Shape;1513;p35"/>
          <p:cNvSpPr txBox="1"/>
          <p:nvPr>
            <p:ph idx="2" type="subTitle"/>
          </p:nvPr>
        </p:nvSpPr>
        <p:spPr>
          <a:xfrm>
            <a:off x="576225" y="1786675"/>
            <a:ext cx="35430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Given a knapsack of capacity C, and infinite copies of n different objects each with a weight and profit, choose objects to put in the bag, not exceeding the capacity while maximising profit. </a:t>
            </a:r>
            <a:endParaRPr/>
          </a:p>
          <a:p>
            <a:pPr indent="0" lvl="0" marL="0" rtl="0" algn="l">
              <a:spcBef>
                <a:spcPts val="0"/>
              </a:spcBef>
              <a:spcAft>
                <a:spcPts val="0"/>
              </a:spcAft>
              <a:buNone/>
            </a:pPr>
            <a:r>
              <a:t/>
            </a:r>
            <a:endParaRPr/>
          </a:p>
        </p:txBody>
      </p:sp>
      <p:grpSp>
        <p:nvGrpSpPr>
          <p:cNvPr id="1514" name="Google Shape;1514;p35"/>
          <p:cNvGrpSpPr/>
          <p:nvPr/>
        </p:nvGrpSpPr>
        <p:grpSpPr>
          <a:xfrm>
            <a:off x="-123925" y="4132283"/>
            <a:ext cx="4558967" cy="1141122"/>
            <a:chOff x="-123925" y="4132283"/>
            <a:chExt cx="4558967" cy="1141122"/>
          </a:xfrm>
        </p:grpSpPr>
        <p:grpSp>
          <p:nvGrpSpPr>
            <p:cNvPr id="1515" name="Google Shape;1515;p35"/>
            <p:cNvGrpSpPr/>
            <p:nvPr/>
          </p:nvGrpSpPr>
          <p:grpSpPr>
            <a:xfrm>
              <a:off x="-2" y="4132283"/>
              <a:ext cx="2308406" cy="1141122"/>
              <a:chOff x="-2" y="4132283"/>
              <a:chExt cx="2308406" cy="1141122"/>
            </a:xfrm>
          </p:grpSpPr>
          <p:sp>
            <p:nvSpPr>
              <p:cNvPr id="1516" name="Google Shape;1516;p35"/>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5"/>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35"/>
            <p:cNvGrpSpPr/>
            <p:nvPr/>
          </p:nvGrpSpPr>
          <p:grpSpPr>
            <a:xfrm>
              <a:off x="-123925" y="4386226"/>
              <a:ext cx="4558967" cy="134100"/>
              <a:chOff x="796100" y="3019701"/>
              <a:chExt cx="4558967" cy="134100"/>
            </a:xfrm>
          </p:grpSpPr>
          <p:sp>
            <p:nvSpPr>
              <p:cNvPr id="1519" name="Google Shape;1519;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0" name="Google Shape;1520;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21" name="Google Shape;1521;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36"/>
          <p:cNvSpPr txBox="1"/>
          <p:nvPr>
            <p:ph idx="2" type="subTitle"/>
          </p:nvPr>
        </p:nvSpPr>
        <p:spPr>
          <a:xfrm>
            <a:off x="720000" y="1786675"/>
            <a:ext cx="48471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Definition:</a:t>
            </a:r>
            <a:br>
              <a:rPr lang="en"/>
            </a:br>
            <a:br>
              <a:rPr lang="en"/>
            </a:br>
            <a:r>
              <a:rPr lang="en"/>
              <a:t>Profit(c,n) = max (P</a:t>
            </a:r>
            <a:r>
              <a:rPr baseline="-25000" lang="en"/>
              <a:t>n </a:t>
            </a:r>
            <a:r>
              <a:rPr lang="en"/>
              <a:t>+ Profit(c-W</a:t>
            </a:r>
            <a:r>
              <a:rPr baseline="-25000" lang="en"/>
              <a:t>n</a:t>
            </a:r>
            <a:r>
              <a:rPr lang="en"/>
              <a:t>, n),  Profit(c, n-1))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 case: </a:t>
            </a:r>
            <a:endParaRPr/>
          </a:p>
          <a:p>
            <a:pPr indent="0" lvl="0" marL="0" rtl="0" algn="l">
              <a:spcBef>
                <a:spcPts val="0"/>
              </a:spcBef>
              <a:spcAft>
                <a:spcPts val="0"/>
              </a:spcAft>
              <a:buNone/>
            </a:pPr>
            <a:r>
              <a:rPr lang="en"/>
              <a:t>Profit(0, n) = 0 </a:t>
            </a:r>
            <a:endParaRPr/>
          </a:p>
          <a:p>
            <a:pPr indent="0" lvl="0" marL="0" rtl="0" algn="l">
              <a:spcBef>
                <a:spcPts val="0"/>
              </a:spcBef>
              <a:spcAft>
                <a:spcPts val="0"/>
              </a:spcAft>
              <a:buNone/>
            </a:pPr>
            <a:r>
              <a:rPr lang="en"/>
              <a:t>Profit(c, 0) = 0</a:t>
            </a:r>
            <a:endParaRPr/>
          </a:p>
        </p:txBody>
      </p:sp>
      <p:sp>
        <p:nvSpPr>
          <p:cNvPr id="1527" name="Google Shape;1527;p36"/>
          <p:cNvSpPr txBox="1"/>
          <p:nvPr/>
        </p:nvSpPr>
        <p:spPr>
          <a:xfrm>
            <a:off x="2717700" y="2753925"/>
            <a:ext cx="8517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oppins"/>
                <a:ea typeface="Poppins"/>
                <a:cs typeface="Poppins"/>
                <a:sym typeface="Poppins"/>
              </a:rPr>
              <a:t>choose</a:t>
            </a:r>
            <a:endParaRPr sz="1100">
              <a:latin typeface="Poppins"/>
              <a:ea typeface="Poppins"/>
              <a:cs typeface="Poppins"/>
              <a:sym typeface="Poppins"/>
            </a:endParaRPr>
          </a:p>
        </p:txBody>
      </p:sp>
      <p:sp>
        <p:nvSpPr>
          <p:cNvPr id="1528" name="Google Shape;1528;p36"/>
          <p:cNvSpPr txBox="1"/>
          <p:nvPr/>
        </p:nvSpPr>
        <p:spPr>
          <a:xfrm>
            <a:off x="4147500" y="2753925"/>
            <a:ext cx="11994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oppins"/>
                <a:ea typeface="Poppins"/>
                <a:cs typeface="Poppins"/>
                <a:sym typeface="Poppins"/>
              </a:rPr>
              <a:t>don’t</a:t>
            </a:r>
            <a:r>
              <a:rPr lang="en" sz="1100">
                <a:latin typeface="Poppins"/>
                <a:ea typeface="Poppins"/>
                <a:cs typeface="Poppins"/>
                <a:sym typeface="Poppins"/>
              </a:rPr>
              <a:t> </a:t>
            </a:r>
            <a:r>
              <a:rPr lang="en" sz="1100">
                <a:latin typeface="Poppins"/>
                <a:ea typeface="Poppins"/>
                <a:cs typeface="Poppins"/>
                <a:sym typeface="Poppins"/>
              </a:rPr>
              <a:t>choose</a:t>
            </a:r>
            <a:endParaRPr sz="1100">
              <a:latin typeface="Poppins"/>
              <a:ea typeface="Poppins"/>
              <a:cs typeface="Poppins"/>
              <a:sym typeface="Poppins"/>
            </a:endParaRPr>
          </a:p>
        </p:txBody>
      </p:sp>
      <p:sp>
        <p:nvSpPr>
          <p:cNvPr id="1529" name="Google Shape;1529;p36"/>
          <p:cNvSpPr txBox="1"/>
          <p:nvPr/>
        </p:nvSpPr>
        <p:spPr>
          <a:xfrm>
            <a:off x="3006950" y="2541150"/>
            <a:ext cx="305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oppins"/>
                <a:ea typeface="Poppins"/>
                <a:cs typeface="Poppins"/>
                <a:sym typeface="Poppins"/>
              </a:rPr>
              <a:t>^</a:t>
            </a:r>
            <a:endParaRPr sz="900">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530" name="Google Shape;1530;p36"/>
          <p:cNvSpPr txBox="1"/>
          <p:nvPr/>
        </p:nvSpPr>
        <p:spPr>
          <a:xfrm>
            <a:off x="3252550" y="2613650"/>
            <a:ext cx="24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531" name="Google Shape;1531;p36"/>
          <p:cNvSpPr txBox="1"/>
          <p:nvPr/>
        </p:nvSpPr>
        <p:spPr>
          <a:xfrm>
            <a:off x="3023900" y="2582400"/>
            <a:ext cx="2712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oppins"/>
                <a:ea typeface="Poppins"/>
                <a:cs typeface="Poppins"/>
                <a:sym typeface="Poppins"/>
              </a:rPr>
              <a:t>|</a:t>
            </a:r>
            <a:endParaRPr sz="1000">
              <a:latin typeface="Poppins"/>
              <a:ea typeface="Poppins"/>
              <a:cs typeface="Poppins"/>
              <a:sym typeface="Poppins"/>
            </a:endParaRPr>
          </a:p>
        </p:txBody>
      </p:sp>
      <p:sp>
        <p:nvSpPr>
          <p:cNvPr id="1532" name="Google Shape;1532;p36"/>
          <p:cNvSpPr txBox="1"/>
          <p:nvPr/>
        </p:nvSpPr>
        <p:spPr>
          <a:xfrm>
            <a:off x="4454750" y="2541150"/>
            <a:ext cx="305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oppins"/>
                <a:ea typeface="Poppins"/>
                <a:cs typeface="Poppins"/>
                <a:sym typeface="Poppins"/>
              </a:rPr>
              <a:t>^</a:t>
            </a:r>
            <a:endParaRPr sz="900">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533" name="Google Shape;1533;p36"/>
          <p:cNvSpPr txBox="1"/>
          <p:nvPr/>
        </p:nvSpPr>
        <p:spPr>
          <a:xfrm>
            <a:off x="4700350" y="2613650"/>
            <a:ext cx="24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534" name="Google Shape;1534;p36"/>
          <p:cNvSpPr txBox="1"/>
          <p:nvPr/>
        </p:nvSpPr>
        <p:spPr>
          <a:xfrm>
            <a:off x="4471700" y="2582400"/>
            <a:ext cx="2712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oppins"/>
                <a:ea typeface="Poppins"/>
                <a:cs typeface="Poppins"/>
                <a:sym typeface="Poppins"/>
              </a:rPr>
              <a:t>|</a:t>
            </a:r>
            <a:endParaRPr sz="1000">
              <a:latin typeface="Poppins"/>
              <a:ea typeface="Poppins"/>
              <a:cs typeface="Poppins"/>
              <a:sym typeface="Poppins"/>
            </a:endParaRPr>
          </a:p>
        </p:txBody>
      </p:sp>
      <p:sp>
        <p:nvSpPr>
          <p:cNvPr id="1535" name="Google Shape;153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Definition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37"/>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541" name="Google Shape;1541;p37"/>
          <p:cNvGrpSpPr/>
          <p:nvPr/>
        </p:nvGrpSpPr>
        <p:grpSpPr>
          <a:xfrm>
            <a:off x="-374387" y="3354325"/>
            <a:ext cx="3922590" cy="2969900"/>
            <a:chOff x="-374387" y="3354325"/>
            <a:chExt cx="3922590" cy="2969900"/>
          </a:xfrm>
        </p:grpSpPr>
        <p:pic>
          <p:nvPicPr>
            <p:cNvPr id="1542" name="Google Shape;1542;p37"/>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543" name="Google Shape;1543;p37"/>
            <p:cNvGrpSpPr/>
            <p:nvPr/>
          </p:nvGrpSpPr>
          <p:grpSpPr>
            <a:xfrm>
              <a:off x="1853583" y="4445557"/>
              <a:ext cx="1694620" cy="1360169"/>
              <a:chOff x="7945225" y="4302000"/>
              <a:chExt cx="904666" cy="726121"/>
            </a:xfrm>
          </p:grpSpPr>
          <p:sp>
            <p:nvSpPr>
              <p:cNvPr id="1544" name="Google Shape;1544;p3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7" name="Google Shape;1547;p37"/>
          <p:cNvSpPr txBox="1"/>
          <p:nvPr>
            <p:ph type="title"/>
          </p:nvPr>
        </p:nvSpPr>
        <p:spPr>
          <a:xfrm>
            <a:off x="720000" y="233987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Subproblem graph</a:t>
            </a:r>
            <a:endParaRPr/>
          </a:p>
        </p:txBody>
      </p:sp>
      <p:grpSp>
        <p:nvGrpSpPr>
          <p:cNvPr id="1548" name="Google Shape;1548;p37"/>
          <p:cNvGrpSpPr/>
          <p:nvPr/>
        </p:nvGrpSpPr>
        <p:grpSpPr>
          <a:xfrm>
            <a:off x="6487513" y="-1301175"/>
            <a:ext cx="4268216" cy="6666030"/>
            <a:chOff x="6128138" y="-1301175"/>
            <a:chExt cx="4268216" cy="6666030"/>
          </a:xfrm>
        </p:grpSpPr>
        <p:sp>
          <p:nvSpPr>
            <p:cNvPr id="1549" name="Google Shape;1549;p37"/>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7"/>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7"/>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7"/>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7"/>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4" name="Google Shape;1554;p37"/>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555" name="Google Shape;1555;p37"/>
            <p:cNvGrpSpPr/>
            <p:nvPr/>
          </p:nvGrpSpPr>
          <p:grpSpPr>
            <a:xfrm rot="5400000">
              <a:off x="7873341" y="4254316"/>
              <a:ext cx="708100" cy="708500"/>
              <a:chOff x="3678700" y="407275"/>
              <a:chExt cx="708100" cy="708500"/>
            </a:xfrm>
          </p:grpSpPr>
          <p:sp>
            <p:nvSpPr>
              <p:cNvPr id="1556" name="Google Shape;1556;p3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7"/>
            <p:cNvGrpSpPr/>
            <p:nvPr/>
          </p:nvGrpSpPr>
          <p:grpSpPr>
            <a:xfrm rot="5400000">
              <a:off x="8639847" y="3354200"/>
              <a:ext cx="457787" cy="458045"/>
              <a:chOff x="3678700" y="407275"/>
              <a:chExt cx="708100" cy="708500"/>
            </a:xfrm>
          </p:grpSpPr>
          <p:sp>
            <p:nvSpPr>
              <p:cNvPr id="1564" name="Google Shape;1564;p3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1" name="Google Shape;1571;p37"/>
            <p:cNvGrpSpPr/>
            <p:nvPr/>
          </p:nvGrpSpPr>
          <p:grpSpPr>
            <a:xfrm>
              <a:off x="7787267" y="539497"/>
              <a:ext cx="208184" cy="208184"/>
              <a:chOff x="8356813" y="1074288"/>
              <a:chExt cx="351900" cy="351900"/>
            </a:xfrm>
          </p:grpSpPr>
          <p:sp>
            <p:nvSpPr>
              <p:cNvPr id="1572" name="Google Shape;1572;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4" name="Google Shape;1574;p37"/>
            <p:cNvGrpSpPr/>
            <p:nvPr/>
          </p:nvGrpSpPr>
          <p:grpSpPr>
            <a:xfrm>
              <a:off x="7194842" y="2467660"/>
              <a:ext cx="208184" cy="208184"/>
              <a:chOff x="8356813" y="1074288"/>
              <a:chExt cx="351900" cy="351900"/>
            </a:xfrm>
          </p:grpSpPr>
          <p:sp>
            <p:nvSpPr>
              <p:cNvPr id="1575" name="Google Shape;1575;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7" name="Google Shape;1577;p37"/>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37"/>
          <p:cNvGrpSpPr/>
          <p:nvPr/>
        </p:nvGrpSpPr>
        <p:grpSpPr>
          <a:xfrm>
            <a:off x="818225" y="3659126"/>
            <a:ext cx="4558967" cy="134100"/>
            <a:chOff x="796100" y="3019701"/>
            <a:chExt cx="4558967" cy="134100"/>
          </a:xfrm>
        </p:grpSpPr>
        <p:sp>
          <p:nvSpPr>
            <p:cNvPr id="1579" name="Google Shape;1579;p3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0" name="Google Shape;1580;p3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81" name="Google Shape;1581;p3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pic>
        <p:nvPicPr>
          <p:cNvPr id="1586" name="Google Shape;1586;p38"/>
          <p:cNvPicPr preferRelativeResize="0"/>
          <p:nvPr/>
        </p:nvPicPr>
        <p:blipFill>
          <a:blip r:embed="rId3">
            <a:alphaModFix/>
          </a:blip>
          <a:stretch>
            <a:fillRect/>
          </a:stretch>
        </p:blipFill>
        <p:spPr>
          <a:xfrm>
            <a:off x="807913" y="796550"/>
            <a:ext cx="7528177" cy="3900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pic>
        <p:nvPicPr>
          <p:cNvPr id="1591" name="Google Shape;1591;p39"/>
          <p:cNvPicPr preferRelativeResize="0"/>
          <p:nvPr/>
        </p:nvPicPr>
        <p:blipFill>
          <a:blip r:embed="rId3">
            <a:alphaModFix/>
          </a:blip>
          <a:stretch>
            <a:fillRect/>
          </a:stretch>
        </p:blipFill>
        <p:spPr>
          <a:xfrm>
            <a:off x="542375" y="836650"/>
            <a:ext cx="8143048" cy="3324026"/>
          </a:xfrm>
          <a:prstGeom prst="rect">
            <a:avLst/>
          </a:prstGeom>
          <a:noFill/>
          <a:ln>
            <a:noFill/>
          </a:ln>
        </p:spPr>
      </p:pic>
      <p:pic>
        <p:nvPicPr>
          <p:cNvPr id="1592" name="Google Shape;1592;p39"/>
          <p:cNvPicPr preferRelativeResize="0"/>
          <p:nvPr/>
        </p:nvPicPr>
        <p:blipFill>
          <a:blip r:embed="rId4">
            <a:alphaModFix/>
          </a:blip>
          <a:stretch>
            <a:fillRect/>
          </a:stretch>
        </p:blipFill>
        <p:spPr>
          <a:xfrm>
            <a:off x="7582650" y="1948750"/>
            <a:ext cx="153800" cy="140150"/>
          </a:xfrm>
          <a:prstGeom prst="rect">
            <a:avLst/>
          </a:prstGeom>
          <a:noFill/>
          <a:ln>
            <a:noFill/>
          </a:ln>
        </p:spPr>
      </p:pic>
      <p:pic>
        <p:nvPicPr>
          <p:cNvPr id="1593" name="Google Shape;1593;p39"/>
          <p:cNvPicPr preferRelativeResize="0"/>
          <p:nvPr/>
        </p:nvPicPr>
        <p:blipFill>
          <a:blip r:embed="rId5">
            <a:alphaModFix/>
          </a:blip>
          <a:stretch>
            <a:fillRect/>
          </a:stretch>
        </p:blipFill>
        <p:spPr>
          <a:xfrm>
            <a:off x="6566825" y="2913625"/>
            <a:ext cx="1415375" cy="35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40"/>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599" name="Google Shape;1599;p40"/>
          <p:cNvGrpSpPr/>
          <p:nvPr/>
        </p:nvGrpSpPr>
        <p:grpSpPr>
          <a:xfrm>
            <a:off x="-374387" y="3354325"/>
            <a:ext cx="3922590" cy="2969900"/>
            <a:chOff x="-374387" y="3354325"/>
            <a:chExt cx="3922590" cy="2969900"/>
          </a:xfrm>
        </p:grpSpPr>
        <p:pic>
          <p:nvPicPr>
            <p:cNvPr id="1600" name="Google Shape;1600;p40"/>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601" name="Google Shape;1601;p40"/>
            <p:cNvGrpSpPr/>
            <p:nvPr/>
          </p:nvGrpSpPr>
          <p:grpSpPr>
            <a:xfrm>
              <a:off x="1853583" y="4445557"/>
              <a:ext cx="1694620" cy="1360169"/>
              <a:chOff x="7945225" y="4302000"/>
              <a:chExt cx="904666" cy="726121"/>
            </a:xfrm>
          </p:grpSpPr>
          <p:sp>
            <p:nvSpPr>
              <p:cNvPr id="1602" name="Google Shape;1602;p4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05" name="Google Shape;1605;p40"/>
          <p:cNvSpPr txBox="1"/>
          <p:nvPr>
            <p:ph type="title"/>
          </p:nvPr>
        </p:nvSpPr>
        <p:spPr>
          <a:xfrm>
            <a:off x="720000" y="2339875"/>
            <a:ext cx="6359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Dynamic programming algorithm</a:t>
            </a:r>
            <a:endParaRPr sz="4200"/>
          </a:p>
        </p:txBody>
      </p:sp>
      <p:grpSp>
        <p:nvGrpSpPr>
          <p:cNvPr id="1606" name="Google Shape;1606;p40"/>
          <p:cNvGrpSpPr/>
          <p:nvPr/>
        </p:nvGrpSpPr>
        <p:grpSpPr>
          <a:xfrm>
            <a:off x="6487513" y="-1301175"/>
            <a:ext cx="4268216" cy="6666030"/>
            <a:chOff x="6128138" y="-1301175"/>
            <a:chExt cx="4268216" cy="6666030"/>
          </a:xfrm>
        </p:grpSpPr>
        <p:sp>
          <p:nvSpPr>
            <p:cNvPr id="1607" name="Google Shape;1607;p40"/>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0"/>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0"/>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0"/>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0"/>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2" name="Google Shape;1612;p40"/>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613" name="Google Shape;1613;p40"/>
            <p:cNvGrpSpPr/>
            <p:nvPr/>
          </p:nvGrpSpPr>
          <p:grpSpPr>
            <a:xfrm rot="5400000">
              <a:off x="7873341" y="4254316"/>
              <a:ext cx="708100" cy="708500"/>
              <a:chOff x="3678700" y="407275"/>
              <a:chExt cx="708100" cy="708500"/>
            </a:xfrm>
          </p:grpSpPr>
          <p:sp>
            <p:nvSpPr>
              <p:cNvPr id="1614" name="Google Shape;1614;p4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1" name="Google Shape;1621;p40"/>
            <p:cNvGrpSpPr/>
            <p:nvPr/>
          </p:nvGrpSpPr>
          <p:grpSpPr>
            <a:xfrm rot="5400000">
              <a:off x="8639847" y="3354200"/>
              <a:ext cx="457787" cy="458045"/>
              <a:chOff x="3678700" y="407275"/>
              <a:chExt cx="708100" cy="708500"/>
            </a:xfrm>
          </p:grpSpPr>
          <p:sp>
            <p:nvSpPr>
              <p:cNvPr id="1622" name="Google Shape;1622;p4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9" name="Google Shape;1629;p40"/>
            <p:cNvGrpSpPr/>
            <p:nvPr/>
          </p:nvGrpSpPr>
          <p:grpSpPr>
            <a:xfrm>
              <a:off x="7787267" y="539497"/>
              <a:ext cx="208184" cy="208184"/>
              <a:chOff x="8356813" y="1074288"/>
              <a:chExt cx="351900" cy="351900"/>
            </a:xfrm>
          </p:grpSpPr>
          <p:sp>
            <p:nvSpPr>
              <p:cNvPr id="1630" name="Google Shape;1630;p4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40"/>
            <p:cNvGrpSpPr/>
            <p:nvPr/>
          </p:nvGrpSpPr>
          <p:grpSpPr>
            <a:xfrm>
              <a:off x="7194842" y="2467660"/>
              <a:ext cx="208184" cy="208184"/>
              <a:chOff x="8356813" y="1074288"/>
              <a:chExt cx="351900" cy="351900"/>
            </a:xfrm>
          </p:grpSpPr>
          <p:sp>
            <p:nvSpPr>
              <p:cNvPr id="1633" name="Google Shape;1633;p4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5" name="Google Shape;1635;p4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6" name="Google Shape;1636;p40"/>
          <p:cNvGrpSpPr/>
          <p:nvPr/>
        </p:nvGrpSpPr>
        <p:grpSpPr>
          <a:xfrm>
            <a:off x="818225" y="3659126"/>
            <a:ext cx="4558967" cy="134100"/>
            <a:chOff x="796100" y="3019701"/>
            <a:chExt cx="4558967" cy="134100"/>
          </a:xfrm>
        </p:grpSpPr>
        <p:sp>
          <p:nvSpPr>
            <p:cNvPr id="1637" name="Google Shape;1637;p4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8" name="Google Shape;1638;p4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39" name="Google Shape;1639;p4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