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06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1759A2A-1196-448B-AA94-712FDC4A55D4}" type="datetimeFigureOut">
              <a:rPr lang="en-US" smtClean="0"/>
              <a:pPr/>
              <a:t>03/11/2011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9874FE4-3DA8-406D-A4BE-15FB954818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759A2A-1196-448B-AA94-712FDC4A55D4}" type="datetimeFigureOut">
              <a:rPr lang="en-US" smtClean="0"/>
              <a:pPr/>
              <a:t>03/11/2011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74FE4-3DA8-406D-A4BE-15FB954818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759A2A-1196-448B-AA94-712FDC4A55D4}" type="datetimeFigureOut">
              <a:rPr lang="en-US" smtClean="0"/>
              <a:pPr/>
              <a:t>03/11/2011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74FE4-3DA8-406D-A4BE-15FB954818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759A2A-1196-448B-AA94-712FDC4A55D4}" type="datetimeFigureOut">
              <a:rPr lang="en-US" smtClean="0"/>
              <a:pPr/>
              <a:t>03/11/2011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74FE4-3DA8-406D-A4BE-15FB954818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1759A2A-1196-448B-AA94-712FDC4A55D4}" type="datetimeFigureOut">
              <a:rPr lang="en-US" smtClean="0"/>
              <a:pPr/>
              <a:t>03/11/2011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74FE4-3DA8-406D-A4BE-15FB954818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759A2A-1196-448B-AA94-712FDC4A55D4}" type="datetimeFigureOut">
              <a:rPr lang="en-US" smtClean="0"/>
              <a:pPr/>
              <a:t>03/11/2011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74FE4-3DA8-406D-A4BE-15FB954818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1759A2A-1196-448B-AA94-712FDC4A55D4}" type="datetimeFigureOut">
              <a:rPr lang="en-US" smtClean="0"/>
              <a:pPr/>
              <a:t>03/11/2011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874FE4-3DA8-406D-A4BE-15FB954818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1759A2A-1196-448B-AA94-712FDC4A55D4}" type="datetimeFigureOut">
              <a:rPr lang="en-US" smtClean="0"/>
              <a:pPr/>
              <a:t>03/11/2011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874FE4-3DA8-406D-A4BE-15FB954818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59A2A-1196-448B-AA94-712FDC4A55D4}" type="datetimeFigureOut">
              <a:rPr lang="en-US" smtClean="0"/>
              <a:pPr/>
              <a:t>03/11/2011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874FE4-3DA8-406D-A4BE-15FB954818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759A2A-1196-448B-AA94-712FDC4A55D4}" type="datetimeFigureOut">
              <a:rPr lang="en-US" smtClean="0"/>
              <a:pPr/>
              <a:t>03/11/2011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74FE4-3DA8-406D-A4BE-15FB954818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1759A2A-1196-448B-AA94-712FDC4A55D4}" type="datetimeFigureOut">
              <a:rPr lang="en-US" smtClean="0"/>
              <a:pPr/>
              <a:t>03/11/2011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9874FE4-3DA8-406D-A4BE-15FB9548181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759A2A-1196-448B-AA94-712FDC4A55D4}" type="datetimeFigureOut">
              <a:rPr lang="en-US" smtClean="0"/>
              <a:pPr/>
              <a:t>03/11/2011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9874FE4-3DA8-406D-A4BE-15FB9548181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p:spPr>
        <p:txBody>
          <a:bodyPr/>
          <a:lstStyle/>
          <a:p>
            <a:pPr algn="ctr"/>
            <a:r>
              <a:rPr lang="en-US" b="1" i="1" dirty="0" smtClean="0"/>
              <a:t>Accelerometer</a:t>
            </a:r>
            <a:endParaRPr lang="en-US" b="1" i="1" dirty="0"/>
          </a:p>
        </p:txBody>
      </p:sp>
      <p:sp>
        <p:nvSpPr>
          <p:cNvPr id="6" name="TextBox 5"/>
          <p:cNvSpPr txBox="1"/>
          <p:nvPr/>
        </p:nvSpPr>
        <p:spPr>
          <a:xfrm>
            <a:off x="5867400" y="5715000"/>
            <a:ext cx="2590800" cy="369332"/>
          </a:xfrm>
          <a:prstGeom prst="rect">
            <a:avLst/>
          </a:prstGeom>
          <a:noFill/>
        </p:spPr>
        <p:txBody>
          <a:bodyPr wrap="square" rtlCol="0">
            <a:spAutoFit/>
          </a:bodyPr>
          <a:lstStyle/>
          <a:p>
            <a:pPr algn="r"/>
            <a:r>
              <a:rPr lang="en-US" b="1" i="1" dirty="0" smtClean="0">
                <a:latin typeface="+mj-lt"/>
              </a:rPr>
              <a:t>- Milin Joshi</a:t>
            </a:r>
            <a:endParaRPr lang="en-US" b="1" i="1" dirty="0">
              <a:latin typeface="+mj-lt"/>
            </a:endParaRPr>
          </a:p>
        </p:txBody>
      </p:sp>
      <p:pic>
        <p:nvPicPr>
          <p:cNvPr id="1026" name="Picture 2" descr="C:\Documents and Settings\Home.DUAL-CORE\Desktop\220px-Accelerometer.png"/>
          <p:cNvPicPr>
            <a:picLocks noGrp="1" noChangeAspect="1" noChangeArrowheads="1"/>
          </p:cNvPicPr>
          <p:nvPr>
            <p:ph idx="1"/>
          </p:nvPr>
        </p:nvPicPr>
        <p:blipFill>
          <a:blip r:embed="rId2"/>
          <a:srcRect/>
          <a:stretch>
            <a:fillRect/>
          </a:stretch>
        </p:blipFill>
        <p:spPr bwMode="auto">
          <a:xfrm>
            <a:off x="2209800" y="1828800"/>
            <a:ext cx="4572000" cy="359525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smtClean="0"/>
              <a:t>medicine</a:t>
            </a:r>
            <a:endParaRPr lang="en-US" b="1" i="1" dirty="0"/>
          </a:p>
        </p:txBody>
      </p:sp>
      <p:sp>
        <p:nvSpPr>
          <p:cNvPr id="3" name="Content Placeholder 2"/>
          <p:cNvSpPr>
            <a:spLocks noGrp="1"/>
          </p:cNvSpPr>
          <p:nvPr>
            <p:ph idx="1"/>
          </p:nvPr>
        </p:nvSpPr>
        <p:spPr/>
        <p:txBody>
          <a:bodyPr/>
          <a:lstStyle/>
          <a:p>
            <a:r>
              <a:rPr lang="en-US" dirty="0" err="1" smtClean="0"/>
              <a:t>Zoll's</a:t>
            </a:r>
            <a:r>
              <a:rPr lang="en-US" dirty="0" smtClean="0"/>
              <a:t> AED Plus uses CPR-</a:t>
            </a:r>
            <a:r>
              <a:rPr lang="en-US" dirty="0" err="1" smtClean="0"/>
              <a:t>D•padz</a:t>
            </a:r>
            <a:r>
              <a:rPr lang="en-US" dirty="0" smtClean="0"/>
              <a:t> which contain an accelerometer to measure the depth of CPR chest compressions</a:t>
            </a:r>
          </a:p>
          <a:p>
            <a:r>
              <a:rPr lang="en-US" dirty="0" smtClean="0"/>
              <a:t>Herman Digital Trainer uses accelerometers to measure strike force in physical training</a:t>
            </a:r>
          </a:p>
          <a:p>
            <a:r>
              <a:rPr lang="en-US" dirty="0" smtClean="0"/>
              <a:t>Within the last several years, Nike, Polar and other companies have produced and marketed sports watches for runners that include footpods, containing accelerometers to help determine the speed and distance for the runner wearing the unit.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t>
            </a:r>
            <a:r>
              <a:rPr lang="en-US" b="1" i="1" dirty="0" smtClean="0"/>
              <a:t>Navigation</a:t>
            </a:r>
            <a:endParaRPr lang="en-US" i="1" dirty="0"/>
          </a:p>
        </p:txBody>
      </p:sp>
      <p:sp>
        <p:nvSpPr>
          <p:cNvPr id="3" name="Content Placeholder 2"/>
          <p:cNvSpPr>
            <a:spLocks noGrp="1"/>
          </p:cNvSpPr>
          <p:nvPr>
            <p:ph idx="1"/>
          </p:nvPr>
        </p:nvSpPr>
        <p:spPr/>
        <p:txBody>
          <a:bodyPr/>
          <a:lstStyle/>
          <a:p>
            <a:r>
              <a:rPr lang="en-US" dirty="0" smtClean="0"/>
              <a:t>An </a:t>
            </a:r>
            <a:r>
              <a:rPr lang="en-US" b="1" dirty="0" smtClean="0"/>
              <a:t>Inertial Navigation System</a:t>
            </a:r>
            <a:r>
              <a:rPr lang="en-US" dirty="0" smtClean="0"/>
              <a:t> (INS) is a navigation aid that uses a computer and motion sensors (accelerometers) to continuously calculate via dead reckoning the position, orientation, and velocity (direction and speed of movement) of a moving object without the need for external references</a:t>
            </a:r>
          </a:p>
          <a:p>
            <a:r>
              <a:rPr lang="en-US" dirty="0" smtClean="0"/>
              <a:t>An accelerometer alone is unsuitable to determine changes in altitude over distances where the vertical decrease of gravity is significant, such as for aircraft and rockets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t>
            </a:r>
            <a:r>
              <a:rPr lang="en-US" b="1" i="1" dirty="0" smtClean="0"/>
              <a:t>Transport</a:t>
            </a:r>
            <a:endParaRPr lang="en-US" b="1" i="1" dirty="0"/>
          </a:p>
        </p:txBody>
      </p:sp>
      <p:sp>
        <p:nvSpPr>
          <p:cNvPr id="3" name="Content Placeholder 2"/>
          <p:cNvSpPr>
            <a:spLocks noGrp="1"/>
          </p:cNvSpPr>
          <p:nvPr>
            <p:ph idx="1"/>
          </p:nvPr>
        </p:nvSpPr>
        <p:spPr>
          <a:xfrm>
            <a:off x="457200" y="1935480"/>
            <a:ext cx="8229600" cy="4770120"/>
          </a:xfrm>
        </p:spPr>
        <p:txBody>
          <a:bodyPr>
            <a:normAutofit fontScale="92500" lnSpcReduction="20000"/>
          </a:bodyPr>
          <a:lstStyle/>
          <a:p>
            <a:r>
              <a:rPr lang="en-US" dirty="0" smtClean="0"/>
              <a:t>accelerometers is in airbag deployment systems for modern automobiles. </a:t>
            </a:r>
          </a:p>
          <a:p>
            <a:endParaRPr lang="en-US" dirty="0" smtClean="0"/>
          </a:p>
          <a:p>
            <a:r>
              <a:rPr lang="en-US" dirty="0" smtClean="0"/>
              <a:t> Another common automotive use is in electronic stability control systems, which use a lateral accelerometer to measure cornering forces</a:t>
            </a:r>
          </a:p>
          <a:p>
            <a:endParaRPr lang="en-US" dirty="0" smtClean="0"/>
          </a:p>
          <a:p>
            <a:r>
              <a:rPr lang="en-US" dirty="0" smtClean="0"/>
              <a:t>Another automotive application is the monitoring of noise, vibration and harshness (NVH), conditions that cause discomfort for drivers and passengers and may also be indicators of mechanical faults.</a:t>
            </a:r>
          </a:p>
          <a:p>
            <a:endParaRPr lang="en-US" dirty="0" smtClean="0"/>
          </a:p>
          <a:p>
            <a:r>
              <a:rPr lang="en-US" dirty="0" smtClean="0"/>
              <a:t>Tilting trains use accelerometers and gyroscopes to calculate the required tilt.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dirty="0" smtClean="0"/>
              <a:t>Consumer electronics</a:t>
            </a:r>
            <a:endParaRPr lang="en-US" b="1" i="1" dirty="0"/>
          </a:p>
        </p:txBody>
      </p:sp>
      <p:sp>
        <p:nvSpPr>
          <p:cNvPr id="3" name="Content Placeholder 2"/>
          <p:cNvSpPr>
            <a:spLocks noGrp="1"/>
          </p:cNvSpPr>
          <p:nvPr>
            <p:ph idx="1"/>
          </p:nvPr>
        </p:nvSpPr>
        <p:spPr/>
        <p:txBody>
          <a:bodyPr/>
          <a:lstStyle/>
          <a:p>
            <a:r>
              <a:rPr lang="en-US" b="1" dirty="0" smtClean="0"/>
              <a:t>Motion input</a:t>
            </a:r>
          </a:p>
          <a:p>
            <a:endParaRPr lang="en-US" b="1" dirty="0" smtClean="0"/>
          </a:p>
          <a:p>
            <a:r>
              <a:rPr lang="en-US" b="1" dirty="0" smtClean="0"/>
              <a:t>Orientation sensing</a:t>
            </a:r>
          </a:p>
          <a:p>
            <a:endParaRPr lang="en-US" b="1" dirty="0" smtClean="0"/>
          </a:p>
          <a:p>
            <a:r>
              <a:rPr lang="en-US" b="1" dirty="0" smtClean="0"/>
              <a:t>Image stabilization</a:t>
            </a:r>
          </a:p>
          <a:p>
            <a:endParaRPr lang="en-US" b="1" i="1" dirty="0"/>
          </a:p>
        </p:txBody>
      </p:sp>
      <p:pic>
        <p:nvPicPr>
          <p:cNvPr id="4098" name="Picture 2" descr="C:\Documents and Settings\Home.DUAL-CORE\Desktop\accelerometer-facilitates-image-rotation.png"/>
          <p:cNvPicPr>
            <a:picLocks noChangeAspect="1" noChangeArrowheads="1"/>
          </p:cNvPicPr>
          <p:nvPr/>
        </p:nvPicPr>
        <p:blipFill>
          <a:blip r:embed="rId2"/>
          <a:srcRect/>
          <a:stretch>
            <a:fillRect/>
          </a:stretch>
        </p:blipFill>
        <p:spPr bwMode="auto">
          <a:xfrm>
            <a:off x="4724400" y="2286000"/>
            <a:ext cx="4139890" cy="2743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smtClean="0"/>
              <a:t>TYPES</a:t>
            </a:r>
            <a:endParaRPr lang="en-US" b="1" i="1" dirty="0"/>
          </a:p>
        </p:txBody>
      </p:sp>
      <p:sp>
        <p:nvSpPr>
          <p:cNvPr id="3" name="Content Placeholder 2"/>
          <p:cNvSpPr>
            <a:spLocks noGrp="1"/>
          </p:cNvSpPr>
          <p:nvPr>
            <p:ph idx="1"/>
          </p:nvPr>
        </p:nvSpPr>
        <p:spPr/>
        <p:txBody>
          <a:bodyPr>
            <a:normAutofit fontScale="62500" lnSpcReduction="20000"/>
          </a:bodyPr>
          <a:lstStyle/>
          <a:p>
            <a:r>
              <a:rPr lang="en-US" dirty="0" smtClean="0"/>
              <a:t>Piezoelectric accelerometer</a:t>
            </a:r>
          </a:p>
          <a:p>
            <a:r>
              <a:rPr lang="en-US" dirty="0" smtClean="0"/>
              <a:t>Shear mode accelerometer</a:t>
            </a:r>
          </a:p>
          <a:p>
            <a:r>
              <a:rPr lang="en-US" dirty="0" smtClean="0"/>
              <a:t>MEMS</a:t>
            </a:r>
          </a:p>
          <a:p>
            <a:r>
              <a:rPr lang="en-US" dirty="0" smtClean="0"/>
              <a:t>Capacitive spring mass base</a:t>
            </a:r>
          </a:p>
          <a:p>
            <a:r>
              <a:rPr lang="en-US" smtClean="0"/>
              <a:t>Null-balance</a:t>
            </a:r>
            <a:endParaRPr lang="en-US" dirty="0" smtClean="0"/>
          </a:p>
          <a:p>
            <a:r>
              <a:rPr lang="en-US" dirty="0" smtClean="0"/>
              <a:t>Strain gauge</a:t>
            </a:r>
          </a:p>
          <a:p>
            <a:r>
              <a:rPr lang="en-US" dirty="0" smtClean="0"/>
              <a:t>Resonance</a:t>
            </a:r>
          </a:p>
          <a:p>
            <a:r>
              <a:rPr lang="en-US" dirty="0" smtClean="0"/>
              <a:t>Magnetic induction</a:t>
            </a:r>
          </a:p>
          <a:p>
            <a:r>
              <a:rPr lang="en-US" dirty="0" smtClean="0"/>
              <a:t>Optical</a:t>
            </a:r>
          </a:p>
          <a:p>
            <a:r>
              <a:rPr lang="en-US" dirty="0" smtClean="0"/>
              <a:t>Surface acoustic wave (SAW)</a:t>
            </a:r>
          </a:p>
          <a:p>
            <a:r>
              <a:rPr lang="en-US" dirty="0" smtClean="0"/>
              <a:t>Laser accelerometer</a:t>
            </a:r>
          </a:p>
          <a:p>
            <a:r>
              <a:rPr lang="en-US" dirty="0" smtClean="0"/>
              <a:t>DC response</a:t>
            </a:r>
          </a:p>
          <a:p>
            <a:r>
              <a:rPr lang="en-US" dirty="0" smtClean="0"/>
              <a:t>High temperature</a:t>
            </a:r>
          </a:p>
          <a:p>
            <a:r>
              <a:rPr lang="en-US" dirty="0" smtClean="0"/>
              <a:t>Low frequency</a:t>
            </a:r>
          </a:p>
          <a:p>
            <a:r>
              <a:rPr lang="en-US" dirty="0" smtClean="0"/>
              <a:t>Modally tuned impact hammers</a:t>
            </a:r>
          </a:p>
          <a:p>
            <a:r>
              <a:rPr lang="en-US" dirty="0" smtClean="0"/>
              <a:t>Seat pad accelerometers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Thank You</a:t>
            </a:r>
            <a:endParaRPr lang="en-US" b="1" i="1" dirty="0"/>
          </a:p>
        </p:txBody>
      </p:sp>
      <p:pic>
        <p:nvPicPr>
          <p:cNvPr id="4" name="Content Placeholder 3" descr="220px-Accelerometer.png"/>
          <p:cNvPicPr>
            <a:picLocks noGrp="1" noChangeAspect="1"/>
          </p:cNvPicPr>
          <p:nvPr>
            <p:ph idx="1"/>
          </p:nvPr>
        </p:nvPicPr>
        <p:blipFill>
          <a:blip r:embed="rId2"/>
          <a:stretch>
            <a:fillRect/>
          </a:stretch>
        </p:blipFill>
        <p:spPr>
          <a:xfrm>
            <a:off x="1524000" y="2032650"/>
            <a:ext cx="6324600" cy="413954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b="1" i="1" dirty="0" smtClean="0"/>
              <a:t>Introduction</a:t>
            </a:r>
            <a:endParaRPr lang="en-US" b="1" i="1" dirty="0"/>
          </a:p>
        </p:txBody>
      </p:sp>
      <p:sp>
        <p:nvSpPr>
          <p:cNvPr id="3" name="Content Placeholder 2"/>
          <p:cNvSpPr>
            <a:spLocks noGrp="1"/>
          </p:cNvSpPr>
          <p:nvPr>
            <p:ph idx="1"/>
          </p:nvPr>
        </p:nvSpPr>
        <p:spPr>
          <a:xfrm>
            <a:off x="990600" y="1905000"/>
            <a:ext cx="7696200" cy="3429000"/>
          </a:xfrm>
        </p:spPr>
        <p:txBody>
          <a:bodyPr/>
          <a:lstStyle/>
          <a:p>
            <a:endParaRPr lang="en-US" dirty="0" smtClean="0"/>
          </a:p>
          <a:p>
            <a:r>
              <a:rPr lang="en-US" b="1" dirty="0" smtClean="0"/>
              <a:t>Motion sensing</a:t>
            </a:r>
          </a:p>
          <a:p>
            <a:endParaRPr lang="en-US" b="1" dirty="0" smtClean="0"/>
          </a:p>
          <a:p>
            <a:r>
              <a:rPr lang="en-US" b="1" dirty="0" smtClean="0"/>
              <a:t>Relative acceleration</a:t>
            </a:r>
          </a:p>
          <a:p>
            <a:endParaRPr lang="en-US" b="1" dirty="0" smtClean="0"/>
          </a:p>
          <a:p>
            <a:r>
              <a:rPr lang="en-US" b="1" dirty="0" smtClean="0"/>
              <a:t>G-Force</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i="1" dirty="0" smtClean="0"/>
              <a:t>Physical Principles</a:t>
            </a:r>
            <a:endParaRPr lang="en-US" b="1" i="1" dirty="0"/>
          </a:p>
        </p:txBody>
      </p:sp>
      <p:sp>
        <p:nvSpPr>
          <p:cNvPr id="3" name="Content Placeholder 2"/>
          <p:cNvSpPr>
            <a:spLocks noGrp="1"/>
          </p:cNvSpPr>
          <p:nvPr>
            <p:ph idx="1"/>
          </p:nvPr>
        </p:nvSpPr>
        <p:spPr>
          <a:xfrm>
            <a:off x="457200" y="1981200"/>
            <a:ext cx="8229600" cy="4389120"/>
          </a:xfrm>
        </p:spPr>
        <p:txBody>
          <a:bodyPr/>
          <a:lstStyle/>
          <a:p>
            <a:endParaRPr lang="en-US" dirty="0" smtClean="0"/>
          </a:p>
          <a:p>
            <a:r>
              <a:rPr lang="en-US" b="1" dirty="0" smtClean="0">
                <a:latin typeface="+mj-lt"/>
              </a:rPr>
              <a:t>Relative frame of reference</a:t>
            </a:r>
          </a:p>
          <a:p>
            <a:endParaRPr lang="en-US" b="1" dirty="0" smtClean="0">
              <a:latin typeface="+mj-lt"/>
            </a:endParaRPr>
          </a:p>
          <a:p>
            <a:r>
              <a:rPr lang="en-US" b="1" dirty="0" smtClean="0">
                <a:latin typeface="+mj-lt"/>
              </a:rPr>
              <a:t>Einstein’s equivalence principle</a:t>
            </a:r>
          </a:p>
          <a:p>
            <a:endParaRPr lang="en-US" b="1" dirty="0" smtClean="0">
              <a:latin typeface="+mj-lt"/>
            </a:endParaRPr>
          </a:p>
          <a:p>
            <a:r>
              <a:rPr lang="en-US" b="1" dirty="0" smtClean="0">
                <a:latin typeface="+mj-lt"/>
              </a:rPr>
              <a:t>Free fall</a:t>
            </a:r>
            <a:endParaRPr lang="en-US" b="1" dirty="0">
              <a:latin typeface="+mj-lt"/>
            </a:endParaRPr>
          </a:p>
        </p:txBody>
      </p:sp>
      <p:pic>
        <p:nvPicPr>
          <p:cNvPr id="3074" name="Picture 2" descr="C:\Documents and Settings\Home.DUAL-CORE\Desktop\07.png"/>
          <p:cNvPicPr>
            <a:picLocks noChangeAspect="1" noChangeArrowheads="1"/>
          </p:cNvPicPr>
          <p:nvPr/>
        </p:nvPicPr>
        <p:blipFill>
          <a:blip r:embed="rId2"/>
          <a:srcRect/>
          <a:stretch>
            <a:fillRect/>
          </a:stretch>
        </p:blipFill>
        <p:spPr bwMode="auto">
          <a:xfrm>
            <a:off x="5562600" y="2286000"/>
            <a:ext cx="3069248" cy="3733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b="1" i="1" dirty="0" smtClean="0"/>
              <a:t>Structure</a:t>
            </a:r>
            <a:endParaRPr lang="en-US" b="1" i="1" dirty="0"/>
          </a:p>
        </p:txBody>
      </p:sp>
      <p:sp>
        <p:nvSpPr>
          <p:cNvPr id="3" name="Content Placeholder 2"/>
          <p:cNvSpPr>
            <a:spLocks noGrp="1"/>
          </p:cNvSpPr>
          <p:nvPr>
            <p:ph idx="1"/>
          </p:nvPr>
        </p:nvSpPr>
        <p:spPr>
          <a:xfrm>
            <a:off x="457200" y="1935480"/>
            <a:ext cx="5029200" cy="4389120"/>
          </a:xfrm>
        </p:spPr>
        <p:txBody>
          <a:bodyPr>
            <a:normAutofit lnSpcReduction="10000"/>
          </a:bodyPr>
          <a:lstStyle/>
          <a:p>
            <a:r>
              <a:rPr lang="en-US" b="1" dirty="0" smtClean="0"/>
              <a:t>Test mass</a:t>
            </a:r>
          </a:p>
          <a:p>
            <a:endParaRPr lang="en-US" b="1" dirty="0" smtClean="0"/>
          </a:p>
          <a:p>
            <a:r>
              <a:rPr lang="en-US" b="1" dirty="0" smtClean="0"/>
              <a:t>Suspension of a damped mass on a spring</a:t>
            </a:r>
          </a:p>
          <a:p>
            <a:endParaRPr lang="en-US" b="1" dirty="0" smtClean="0"/>
          </a:p>
          <a:p>
            <a:r>
              <a:rPr lang="en-US" b="1" dirty="0" smtClean="0"/>
              <a:t>Converts mechanical motion into electrical signals</a:t>
            </a:r>
          </a:p>
          <a:p>
            <a:endParaRPr lang="en-US" b="1" dirty="0" smtClean="0"/>
          </a:p>
          <a:p>
            <a:r>
              <a:rPr lang="en-US" b="1" dirty="0" smtClean="0"/>
              <a:t>Electrical signals calibrated accordingly</a:t>
            </a:r>
            <a:endParaRPr lang="en-US" b="1" dirty="0"/>
          </a:p>
        </p:txBody>
      </p:sp>
      <p:pic>
        <p:nvPicPr>
          <p:cNvPr id="2050" name="Picture 2" descr="C:\Documents and Settings\Home.DUAL-CORE\Desktop\accelerometer_2.jpg"/>
          <p:cNvPicPr>
            <a:picLocks noChangeAspect="1" noChangeArrowheads="1"/>
          </p:cNvPicPr>
          <p:nvPr/>
        </p:nvPicPr>
        <p:blipFill>
          <a:blip r:embed="rId2"/>
          <a:srcRect/>
          <a:stretch>
            <a:fillRect/>
          </a:stretch>
        </p:blipFill>
        <p:spPr bwMode="auto">
          <a:xfrm>
            <a:off x="5486400" y="1828800"/>
            <a:ext cx="3438795" cy="228093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Applications</a:t>
            </a:r>
            <a:endParaRPr lang="en-US" b="1" i="1" dirty="0"/>
          </a:p>
        </p:txBody>
      </p:sp>
      <p:sp>
        <p:nvSpPr>
          <p:cNvPr id="3" name="Content Placeholder 2"/>
          <p:cNvSpPr>
            <a:spLocks noGrp="1"/>
          </p:cNvSpPr>
          <p:nvPr>
            <p:ph idx="1"/>
          </p:nvPr>
        </p:nvSpPr>
        <p:spPr>
          <a:xfrm>
            <a:off x="533400" y="2133600"/>
            <a:ext cx="8229600" cy="3352800"/>
          </a:xfrm>
        </p:spPr>
        <p:txBody>
          <a:bodyPr numCol="2">
            <a:normAutofit fontScale="92500" lnSpcReduction="10000"/>
          </a:bodyPr>
          <a:lstStyle/>
          <a:p>
            <a:r>
              <a:rPr lang="en-US" b="1" dirty="0" smtClean="0"/>
              <a:t>Engineering</a:t>
            </a:r>
          </a:p>
          <a:p>
            <a:r>
              <a:rPr lang="en-US" b="1" dirty="0" smtClean="0"/>
              <a:t>Biology</a:t>
            </a:r>
          </a:p>
          <a:p>
            <a:r>
              <a:rPr lang="en-US" b="1" dirty="0" smtClean="0"/>
              <a:t>Industry</a:t>
            </a:r>
          </a:p>
          <a:p>
            <a:r>
              <a:rPr lang="en-US" b="1" dirty="0" smtClean="0"/>
              <a:t>Architecture</a:t>
            </a:r>
          </a:p>
          <a:p>
            <a:r>
              <a:rPr lang="en-US" b="1" dirty="0" smtClean="0"/>
              <a:t>Medicine</a:t>
            </a:r>
          </a:p>
          <a:p>
            <a:r>
              <a:rPr lang="en-US" b="1" dirty="0" smtClean="0"/>
              <a:t>Navigation</a:t>
            </a:r>
          </a:p>
          <a:p>
            <a:endParaRPr lang="en-US" b="1" dirty="0" smtClean="0"/>
          </a:p>
          <a:p>
            <a:endParaRPr lang="en-US" b="1" dirty="0" smtClean="0"/>
          </a:p>
          <a:p>
            <a:r>
              <a:rPr lang="en-US" b="1" dirty="0" smtClean="0"/>
              <a:t>Transport</a:t>
            </a:r>
          </a:p>
          <a:p>
            <a:r>
              <a:rPr lang="en-US" b="1" dirty="0" smtClean="0"/>
              <a:t>Vulcanology</a:t>
            </a:r>
          </a:p>
          <a:p>
            <a:r>
              <a:rPr lang="en-US" b="1" dirty="0" smtClean="0"/>
              <a:t>Consumer electronics</a:t>
            </a:r>
          </a:p>
          <a:p>
            <a:r>
              <a:rPr lang="en-US" b="1" dirty="0" smtClean="0"/>
              <a:t>Device integrity</a:t>
            </a:r>
          </a:p>
          <a:p>
            <a:r>
              <a:rPr lang="en-US" b="1" dirty="0" smtClean="0"/>
              <a:t>Gravimetry</a:t>
            </a:r>
          </a:p>
          <a:p>
            <a:pPr>
              <a:buNone/>
            </a:pPr>
            <a:endParaRPr lang="en-US" b="1" dirty="0" smtClean="0"/>
          </a:p>
          <a:p>
            <a:pPr>
              <a:buNone/>
            </a:pPr>
            <a:endParaRPr lang="en-US"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400" b="1" i="1" dirty="0" smtClean="0"/>
              <a:t>Engineering</a:t>
            </a:r>
            <a:endParaRPr lang="en-US" sz="4400" b="1" i="1" dirty="0"/>
          </a:p>
        </p:txBody>
      </p:sp>
      <p:sp>
        <p:nvSpPr>
          <p:cNvPr id="3" name="Content Placeholder 2"/>
          <p:cNvSpPr>
            <a:spLocks noGrp="1"/>
          </p:cNvSpPr>
          <p:nvPr>
            <p:ph idx="1"/>
          </p:nvPr>
        </p:nvSpPr>
        <p:spPr/>
        <p:txBody>
          <a:bodyPr/>
          <a:lstStyle/>
          <a:p>
            <a:r>
              <a:rPr lang="en-US" dirty="0" smtClean="0"/>
              <a:t>Measure vehicle acceleration</a:t>
            </a:r>
          </a:p>
          <a:p>
            <a:endParaRPr lang="en-US" dirty="0" smtClean="0"/>
          </a:p>
          <a:p>
            <a:r>
              <a:rPr lang="en-US" dirty="0" smtClean="0"/>
              <a:t>Braking systems</a:t>
            </a:r>
          </a:p>
          <a:p>
            <a:endParaRPr lang="en-US" dirty="0" smtClean="0"/>
          </a:p>
          <a:p>
            <a:r>
              <a:rPr lang="en-US" dirty="0" smtClean="0"/>
              <a:t>Measures Vibration in </a:t>
            </a:r>
            <a:r>
              <a:rPr lang="en-US" dirty="0" err="1" smtClean="0"/>
              <a:t>cars,machines,etc</a:t>
            </a:r>
            <a:endParaRPr lang="en-US" dirty="0" smtClean="0"/>
          </a:p>
          <a:p>
            <a:endParaRPr lang="en-US" dirty="0" smtClean="0"/>
          </a:p>
          <a:p>
            <a:r>
              <a:rPr lang="en-US" dirty="0" smtClean="0"/>
              <a:t>Measures seismic activity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			Biology</a:t>
            </a:r>
            <a:endParaRPr lang="en-US" b="1" i="1" dirty="0"/>
          </a:p>
        </p:txBody>
      </p:sp>
      <p:sp>
        <p:nvSpPr>
          <p:cNvPr id="3" name="Content Placeholder 2"/>
          <p:cNvSpPr>
            <a:spLocks noGrp="1"/>
          </p:cNvSpPr>
          <p:nvPr>
            <p:ph idx="1"/>
          </p:nvPr>
        </p:nvSpPr>
        <p:spPr>
          <a:xfrm>
            <a:off x="457200" y="1935480"/>
            <a:ext cx="8229600" cy="3855720"/>
          </a:xfrm>
        </p:spPr>
        <p:txBody>
          <a:bodyPr>
            <a:normAutofit fontScale="92500" lnSpcReduction="10000"/>
          </a:bodyPr>
          <a:lstStyle/>
          <a:p>
            <a:r>
              <a:rPr lang="en-US" dirty="0" smtClean="0"/>
              <a:t>High frequency recordings of bi-axial or tri-axial acceleration</a:t>
            </a:r>
          </a:p>
          <a:p>
            <a:endParaRPr lang="en-US" dirty="0" smtClean="0"/>
          </a:p>
          <a:p>
            <a:r>
              <a:rPr lang="en-US" dirty="0" smtClean="0"/>
              <a:t>discrimination of behavioral patterns while animals are out of sight</a:t>
            </a:r>
          </a:p>
          <a:p>
            <a:endParaRPr lang="en-US" dirty="0" smtClean="0"/>
          </a:p>
          <a:p>
            <a:r>
              <a:rPr lang="en-US" dirty="0" smtClean="0"/>
              <a:t>quantify the rate at which an animal is expending energy in the wild, by either determination of limb-stroke frequency or measures such as overall dynamic body acceleration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dirty="0" smtClean="0"/>
              <a:t>			</a:t>
            </a:r>
            <a:r>
              <a:rPr lang="en-US" i="1" dirty="0" smtClean="0"/>
              <a:t>I</a:t>
            </a:r>
            <a:r>
              <a:rPr lang="en-US" b="1" i="1" dirty="0" smtClean="0"/>
              <a:t>ndustry</a:t>
            </a:r>
            <a:endParaRPr lang="en-US" b="1" i="1" dirty="0"/>
          </a:p>
        </p:txBody>
      </p:sp>
      <p:sp>
        <p:nvSpPr>
          <p:cNvPr id="3" name="Content Placeholder 2"/>
          <p:cNvSpPr>
            <a:spLocks noGrp="1"/>
          </p:cNvSpPr>
          <p:nvPr>
            <p:ph idx="1"/>
          </p:nvPr>
        </p:nvSpPr>
        <p:spPr>
          <a:xfrm>
            <a:off x="457200" y="1752600"/>
            <a:ext cx="8229600" cy="4541520"/>
          </a:xfrm>
        </p:spPr>
        <p:txBody>
          <a:bodyPr>
            <a:normAutofit fontScale="92500" lnSpcReduction="10000"/>
          </a:bodyPr>
          <a:lstStyle/>
          <a:p>
            <a:r>
              <a:rPr lang="en-US" dirty="0" smtClean="0"/>
              <a:t>monitoring of rotating equipment such as pumps, fans, rollers, compressors, and </a:t>
            </a:r>
            <a:r>
              <a:rPr lang="en-US" u="sng" dirty="0" smtClean="0"/>
              <a:t>cooling towers</a:t>
            </a:r>
          </a:p>
          <a:p>
            <a:endParaRPr lang="en-US" u="sng" dirty="0" smtClean="0"/>
          </a:p>
          <a:p>
            <a:r>
              <a:rPr lang="en-US" dirty="0" smtClean="0"/>
              <a:t>allows the user to monitor machines and detect these faults before the rotating equipment fails.</a:t>
            </a:r>
          </a:p>
          <a:p>
            <a:endParaRPr lang="en-US" dirty="0" smtClean="0"/>
          </a:p>
          <a:p>
            <a:r>
              <a:rPr lang="en-US" dirty="0" smtClean="0"/>
              <a:t>Vibration monitoring programs are utilized in industries such as automotive manufacturing, machine tool applications, pharmaceutical production, power generation</a:t>
            </a:r>
            <a:r>
              <a:rPr lang="en-US" baseline="30000" dirty="0" smtClean="0"/>
              <a:t> </a:t>
            </a:r>
            <a:r>
              <a:rPr lang="en-US" dirty="0" smtClean="0"/>
              <a:t>and power plants, pulp and </a:t>
            </a:r>
            <a:r>
              <a:rPr lang="en-US" dirty="0" err="1" smtClean="0"/>
              <a:t>paper,food</a:t>
            </a:r>
            <a:r>
              <a:rPr lang="en-US" dirty="0" smtClean="0"/>
              <a:t> and beverage production, water and wastewater, hydropower, petrochemical and steel manufacturing.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a:t>
            </a:r>
            <a:r>
              <a:rPr lang="en-US" b="1" i="1" dirty="0" smtClean="0"/>
              <a:t>rchitecture</a:t>
            </a:r>
            <a:endParaRPr lang="en-US" b="1" i="1" dirty="0"/>
          </a:p>
        </p:txBody>
      </p:sp>
      <p:sp>
        <p:nvSpPr>
          <p:cNvPr id="3" name="Content Placeholder 2"/>
          <p:cNvSpPr>
            <a:spLocks noGrp="1"/>
          </p:cNvSpPr>
          <p:nvPr>
            <p:ph idx="1"/>
          </p:nvPr>
        </p:nvSpPr>
        <p:spPr/>
        <p:txBody>
          <a:bodyPr>
            <a:normAutofit fontScale="85000" lnSpcReduction="20000"/>
          </a:bodyPr>
          <a:lstStyle/>
          <a:p>
            <a:r>
              <a:rPr lang="en-US" dirty="0" smtClean="0"/>
              <a:t>Accelerometers are used to measure the motion and vibration of a structure that is exposed to dynamic loads. Dynamic loads originate from a variety of sources including:</a:t>
            </a:r>
          </a:p>
          <a:p>
            <a:r>
              <a:rPr lang="en-US" dirty="0" smtClean="0"/>
              <a:t>Human activities – walking, running, dancing or skipping</a:t>
            </a:r>
          </a:p>
          <a:p>
            <a:r>
              <a:rPr lang="en-US" dirty="0" smtClean="0"/>
              <a:t>Working machines – inside a building or in the surrounding area</a:t>
            </a:r>
          </a:p>
          <a:p>
            <a:r>
              <a:rPr lang="en-US" dirty="0" smtClean="0"/>
              <a:t>Construction work – driving piles, demolition, drilling and excavating</a:t>
            </a:r>
          </a:p>
          <a:p>
            <a:r>
              <a:rPr lang="en-US" dirty="0" smtClean="0"/>
              <a:t>Moving loads on bridges</a:t>
            </a:r>
          </a:p>
          <a:p>
            <a:r>
              <a:rPr lang="en-US" dirty="0" smtClean="0"/>
              <a:t>Vehicle collisions</a:t>
            </a:r>
          </a:p>
          <a:p>
            <a:r>
              <a:rPr lang="en-US" dirty="0" smtClean="0"/>
              <a:t>wind loads and wind gusts</a:t>
            </a:r>
          </a:p>
          <a:p>
            <a:r>
              <a:rPr lang="en-US" dirty="0" smtClean="0"/>
              <a:t>Air blast pressure</a:t>
            </a:r>
          </a:p>
          <a:p>
            <a:r>
              <a:rPr lang="en-US" dirty="0" smtClean="0"/>
              <a:t>measuring and recording how a structure responds to these inputs is critical for assessing the safety and viability of a structure. This type of monitoring is called Dynamic Monitoring.</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TotalTime>
  <Words>134</Words>
  <Application>Microsoft Office PowerPoint</Application>
  <PresentationFormat>On-screen Show (4:3)</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Accelerometer</vt:lpstr>
      <vt:lpstr>Introduction</vt:lpstr>
      <vt:lpstr>Physical Principles</vt:lpstr>
      <vt:lpstr>Structure</vt:lpstr>
      <vt:lpstr>Applications</vt:lpstr>
      <vt:lpstr>Engineering</vt:lpstr>
      <vt:lpstr>   Biology</vt:lpstr>
      <vt:lpstr>   Industry</vt:lpstr>
      <vt:lpstr>   Architecture</vt:lpstr>
      <vt:lpstr>   medicine</vt:lpstr>
      <vt:lpstr>   Navigation</vt:lpstr>
      <vt:lpstr>   Transport</vt:lpstr>
      <vt:lpstr>Consumer electronics</vt:lpstr>
      <vt:lpstr>   TYPES</vt:lpstr>
      <vt:lpstr>Thank You</vt:lpstr>
    </vt:vector>
  </TitlesOfParts>
  <Company>HOME 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Accelerometer</dc:title>
  <dc:creator>Home</dc:creator>
  <cp:lastModifiedBy>Home</cp:lastModifiedBy>
  <cp:revision>6</cp:revision>
  <dcterms:created xsi:type="dcterms:W3CDTF">2011-11-03T06:57:16Z</dcterms:created>
  <dcterms:modified xsi:type="dcterms:W3CDTF">2011-11-03T09:07:21Z</dcterms:modified>
</cp:coreProperties>
</file>