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19"/>
  </p:notesMasterIdLst>
  <p:sldIdLst>
    <p:sldId id="256" r:id="rId2"/>
    <p:sldId id="257" r:id="rId3"/>
    <p:sldId id="273" r:id="rId4"/>
    <p:sldId id="260" r:id="rId5"/>
    <p:sldId id="259" r:id="rId6"/>
    <p:sldId id="261" r:id="rId7"/>
    <p:sldId id="262" r:id="rId8"/>
    <p:sldId id="263" r:id="rId9"/>
    <p:sldId id="264" r:id="rId10"/>
    <p:sldId id="265" r:id="rId11"/>
    <p:sldId id="266" r:id="rId12"/>
    <p:sldId id="267" r:id="rId13"/>
    <p:sldId id="268" r:id="rId14"/>
    <p:sldId id="269" r:id="rId15"/>
    <p:sldId id="274"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2BE16-9E0D-4E2C-97E6-22FFBCCB0EF3}" type="datetimeFigureOut">
              <a:rPr lang="en-IN" smtClean="0"/>
              <a:t>24-06-2021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E1FCB-71A8-4A3B-BC5F-3CC53D539AF9}" type="slidenum">
              <a:rPr lang="en-IN" smtClean="0"/>
              <a:t>‹#›</a:t>
            </a:fld>
            <a:endParaRPr lang="en-IN"/>
          </a:p>
        </p:txBody>
      </p:sp>
    </p:spTree>
    <p:extLst>
      <p:ext uri="{BB962C8B-B14F-4D97-AF65-F5344CB8AC3E}">
        <p14:creationId xmlns:p14="http://schemas.microsoft.com/office/powerpoint/2010/main" val="394100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140760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336076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368246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844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117943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E80A7A-9132-4E82-94D9-B68B01FA0647}"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3446419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E80A7A-9132-4E82-94D9-B68B01FA0647}"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641690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99080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4178198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250A-4BC8-4FDF-B68E-7EC85EE2C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0ECB18-94B9-479F-8D38-BD67C773B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D43A8-B17A-4311-BCB0-936ACC4D576D}"/>
              </a:ext>
            </a:extLst>
          </p:cNvPr>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a:extLst>
              <a:ext uri="{FF2B5EF4-FFF2-40B4-BE49-F238E27FC236}">
                <a16:creationId xmlns:a16="http://schemas.microsoft.com/office/drawing/2014/main" id="{844A02D2-605B-4F1A-8F12-32A39AD48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80B64-FD81-4D69-9166-35798B969F46}"/>
              </a:ext>
            </a:extLst>
          </p:cNvPr>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93240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392506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80A7A-9132-4E82-94D9-B68B01FA0647}"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420896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150798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80A7A-9132-4E82-94D9-B68B01FA0647}"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198709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E80A7A-9132-4E82-94D9-B68B01FA0647}"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200798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FE80A7A-9132-4E82-94D9-B68B01FA0647}" type="datetimeFigureOut">
              <a:rPr lang="en-IN" smtClean="0"/>
              <a:t>24-06-2021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284894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56777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E80A7A-9132-4E82-94D9-B68B01FA0647}"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02F5D-F583-425F-8023-FA43AA8CD194}" type="slidenum">
              <a:rPr lang="en-IN" smtClean="0"/>
              <a:t>‹#›</a:t>
            </a:fld>
            <a:endParaRPr lang="en-IN"/>
          </a:p>
        </p:txBody>
      </p:sp>
    </p:spTree>
    <p:extLst>
      <p:ext uri="{BB962C8B-B14F-4D97-AF65-F5344CB8AC3E}">
        <p14:creationId xmlns:p14="http://schemas.microsoft.com/office/powerpoint/2010/main" val="47383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FE80A7A-9132-4E82-94D9-B68B01FA0647}" type="datetimeFigureOut">
              <a:rPr lang="en-IN" smtClean="0"/>
              <a:t>24-06-2021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F02F5D-F583-425F-8023-FA43AA8CD194}" type="slidenum">
              <a:rPr lang="en-IN" smtClean="0"/>
              <a:t>‹#›</a:t>
            </a:fld>
            <a:endParaRPr lang="en-IN"/>
          </a:p>
        </p:txBody>
      </p:sp>
    </p:spTree>
    <p:extLst>
      <p:ext uri="{BB962C8B-B14F-4D97-AF65-F5344CB8AC3E}">
        <p14:creationId xmlns:p14="http://schemas.microsoft.com/office/powerpoint/2010/main" val="2362304022"/>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77091"/>
            <a:ext cx="10751127" cy="6442364"/>
          </a:xfrm>
        </p:spPr>
        <p:txBody>
          <a:bodyPr>
            <a:normAutofit lnSpcReduction="10000"/>
          </a:bodyPr>
          <a:lstStyle/>
          <a:p>
            <a:pPr marL="0" indent="0" algn="ctr">
              <a:lnSpc>
                <a:spcPct val="100000"/>
              </a:lnSpc>
              <a:buNone/>
            </a:pPr>
            <a:r>
              <a:rPr lang="en-US" sz="3200" b="1" u="sng" dirty="0">
                <a:solidFill>
                  <a:srgbClr val="002060"/>
                </a:solidFill>
                <a:latin typeface="Times New Roman" panose="02020603050405020304" pitchFamily="18" charset="0"/>
                <a:cs typeface="Times New Roman" panose="02020603050405020304" pitchFamily="18" charset="0"/>
              </a:rPr>
              <a:t>PUNYASHLOK  AHILYADEVI  HOLKAR</a:t>
            </a:r>
          </a:p>
          <a:p>
            <a:pPr marL="0" indent="0" algn="ctr">
              <a:lnSpc>
                <a:spcPct val="100000"/>
              </a:lnSpc>
              <a:buNone/>
            </a:pPr>
            <a:r>
              <a:rPr lang="en-US" sz="3200" b="1" u="sng" dirty="0">
                <a:solidFill>
                  <a:srgbClr val="002060"/>
                </a:solidFill>
                <a:latin typeface="Times New Roman" panose="02020603050405020304" pitchFamily="18" charset="0"/>
                <a:cs typeface="Times New Roman" panose="02020603050405020304" pitchFamily="18" charset="0"/>
              </a:rPr>
              <a:t>SOLAPUR  UNIVERSITY</a:t>
            </a:r>
          </a:p>
          <a:p>
            <a:pPr marL="0" indent="0" algn="ctr">
              <a:lnSpc>
                <a:spcPct val="100000"/>
              </a:lnSpc>
              <a:buNone/>
            </a:pPr>
            <a:r>
              <a:rPr lang="en-US" sz="3200" b="1" u="sng" dirty="0">
                <a:solidFill>
                  <a:srgbClr val="002060"/>
                </a:solidFill>
                <a:latin typeface="Times New Roman" panose="02020603050405020304" pitchFamily="18" charset="0"/>
                <a:cs typeface="Times New Roman" panose="02020603050405020304" pitchFamily="18" charset="0"/>
              </a:rPr>
              <a:t>SOLAPUR</a:t>
            </a:r>
            <a:endParaRPr lang="en-IN" sz="3200" b="1" u="sng" dirty="0">
              <a:solidFill>
                <a:srgbClr val="00206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3200" b="1" cap="all" dirty="0">
              <a:solidFill>
                <a:srgbClr val="00B0F0"/>
              </a:solidFill>
              <a:latin typeface="Times New Roman" panose="02020603050405020304" pitchFamily="18" charset="0"/>
              <a:ea typeface="+mj-ea"/>
              <a:cs typeface="Times New Roman" panose="02020603050405020304" pitchFamily="18" charset="0"/>
            </a:endParaRPr>
          </a:p>
          <a:p>
            <a:pPr marL="0" indent="0" algn="ctr">
              <a:lnSpc>
                <a:spcPct val="100000"/>
              </a:lnSpc>
              <a:buNone/>
            </a:pPr>
            <a:r>
              <a:rPr lang="en-US" sz="3200" b="1" u="sng" cap="all" dirty="0">
                <a:solidFill>
                  <a:srgbClr val="FF0000"/>
                </a:solidFill>
                <a:latin typeface="Times New Roman" panose="02020603050405020304" pitchFamily="18" charset="0"/>
                <a:ea typeface="+mj-ea"/>
                <a:cs typeface="Times New Roman" panose="02020603050405020304" pitchFamily="18" charset="0"/>
              </a:rPr>
              <a:t>DEPARTMENT OF STATISTICS</a:t>
            </a:r>
          </a:p>
          <a:p>
            <a:pPr marL="0" indent="0" algn="ctr">
              <a:lnSpc>
                <a:spcPct val="100000"/>
              </a:lnSpc>
              <a:buNone/>
            </a:pPr>
            <a:endParaRPr lang="en-US" b="1" cap="all" dirty="0">
              <a:solidFill>
                <a:prstClr val="black"/>
              </a:solidFill>
              <a:latin typeface="Times New Roman" panose="02020603050405020304" pitchFamily="18" charset="0"/>
              <a:ea typeface="+mj-ea"/>
              <a:cs typeface="Times New Roman" panose="02020603050405020304" pitchFamily="18" charset="0"/>
            </a:endParaRPr>
          </a:p>
          <a:p>
            <a:pPr marL="0" indent="0" algn="ctr">
              <a:lnSpc>
                <a:spcPct val="100000"/>
              </a:lnSpc>
              <a:buNone/>
            </a:pPr>
            <a:r>
              <a:rPr lang="en-US" b="1" cap="all" dirty="0">
                <a:solidFill>
                  <a:prstClr val="black"/>
                </a:solidFill>
                <a:latin typeface="Times New Roman" panose="02020603050405020304" pitchFamily="18" charset="0"/>
                <a:ea typeface="+mj-ea"/>
                <a:cs typeface="Times New Roman" panose="02020603050405020304" pitchFamily="18" charset="0"/>
              </a:rPr>
              <a:t>SEMINAR ON</a:t>
            </a:r>
          </a:p>
          <a:p>
            <a:pPr marL="0" indent="0" algn="ctr">
              <a:lnSpc>
                <a:spcPct val="100000"/>
              </a:lnSpc>
              <a:buNone/>
            </a:pPr>
            <a:r>
              <a:rPr lang="en-US" b="1" u="sng" cap="all" dirty="0">
                <a:solidFill>
                  <a:srgbClr val="7030A0"/>
                </a:solidFill>
                <a:latin typeface="Times New Roman" panose="02020603050405020304" pitchFamily="18" charset="0"/>
                <a:ea typeface="+mj-ea"/>
                <a:cs typeface="Times New Roman" panose="02020603050405020304" pitchFamily="18" charset="0"/>
              </a:rPr>
              <a:t>“GREEDY algorithm &amp; </a:t>
            </a:r>
            <a:r>
              <a:rPr lang="en-US" b="1" u="sng" dirty="0">
                <a:solidFill>
                  <a:srgbClr val="7030A0"/>
                </a:solidFill>
                <a:latin typeface="Times New Roman" panose="02020603050405020304" pitchFamily="18" charset="0"/>
                <a:ea typeface="+mj-ea"/>
                <a:cs typeface="Times New Roman" panose="02020603050405020304" pitchFamily="18" charset="0"/>
              </a:rPr>
              <a:t>Its</a:t>
            </a:r>
            <a:r>
              <a:rPr lang="en-US" b="1" u="sng" cap="all" dirty="0">
                <a:solidFill>
                  <a:srgbClr val="7030A0"/>
                </a:solidFill>
                <a:latin typeface="Times New Roman" panose="02020603050405020304" pitchFamily="18" charset="0"/>
                <a:ea typeface="+mj-ea"/>
                <a:cs typeface="Times New Roman" panose="02020603050405020304" pitchFamily="18" charset="0"/>
              </a:rPr>
              <a:t> Application”</a:t>
            </a:r>
            <a:endParaRPr lang="en-US" u="sng" cap="all" dirty="0">
              <a:solidFill>
                <a:prstClr val="black"/>
              </a:solidFill>
              <a:latin typeface="Times New Roman" panose="02020603050405020304" pitchFamily="18" charset="0"/>
              <a:ea typeface="+mj-ea"/>
              <a:cs typeface="Times New Roman" panose="02020603050405020304" pitchFamily="18" charset="0"/>
            </a:endParaRPr>
          </a:p>
          <a:p>
            <a:pPr marL="0" indent="0" algn="ctr">
              <a:lnSpc>
                <a:spcPct val="100000"/>
              </a:lnSpc>
              <a:buNone/>
            </a:pPr>
            <a:endParaRPr lang="en-US" sz="2400" b="1" cap="all" dirty="0">
              <a:solidFill>
                <a:prstClr val="black"/>
              </a:solidFill>
              <a:latin typeface="Times New Roman" panose="02020603050405020304" pitchFamily="18" charset="0"/>
              <a:ea typeface="+mj-ea"/>
              <a:cs typeface="Times New Roman" panose="02020603050405020304" pitchFamily="18" charset="0"/>
            </a:endParaRPr>
          </a:p>
          <a:p>
            <a:pPr marL="0" indent="0" algn="ctr">
              <a:lnSpc>
                <a:spcPct val="100000"/>
              </a:lnSpc>
              <a:buNone/>
            </a:pPr>
            <a:r>
              <a:rPr lang="en-US" sz="2400" b="1" cap="all" dirty="0">
                <a:solidFill>
                  <a:prstClr val="black"/>
                </a:solidFill>
                <a:latin typeface="Times New Roman" panose="02020603050405020304" pitchFamily="18" charset="0"/>
                <a:ea typeface="+mj-ea"/>
                <a:cs typeface="Times New Roman" panose="02020603050405020304" pitchFamily="18" charset="0"/>
              </a:rPr>
              <a:t>PRESNTED BY</a:t>
            </a:r>
            <a:endParaRPr lang="en-US" sz="2400" cap="all" dirty="0">
              <a:solidFill>
                <a:prstClr val="black"/>
              </a:solidFill>
              <a:latin typeface="Times New Roman" panose="02020603050405020304" pitchFamily="18" charset="0"/>
              <a:ea typeface="+mj-ea"/>
              <a:cs typeface="Times New Roman" panose="02020603050405020304" pitchFamily="18" charset="0"/>
            </a:endParaRPr>
          </a:p>
          <a:p>
            <a:pPr marL="0" indent="0" algn="ctr">
              <a:lnSpc>
                <a:spcPct val="100000"/>
              </a:lnSpc>
              <a:buNone/>
            </a:pPr>
            <a:r>
              <a:rPr lang="en-US" sz="2400" b="1" cap="all" dirty="0">
                <a:solidFill>
                  <a:srgbClr val="660033"/>
                </a:solidFill>
                <a:latin typeface="Times New Roman" panose="02020603050405020304" pitchFamily="18" charset="0"/>
                <a:ea typeface="+mj-ea"/>
                <a:cs typeface="Times New Roman" panose="02020603050405020304" pitchFamily="18" charset="0"/>
              </a:rPr>
              <a:t>Sneha tavati</a:t>
            </a:r>
            <a:endParaRPr lang="en-US" sz="2400" cap="all" dirty="0">
              <a:solidFill>
                <a:srgbClr val="660033"/>
              </a:solidFill>
              <a:latin typeface="Times New Roman" panose="02020603050405020304" pitchFamily="18" charset="0"/>
              <a:ea typeface="+mj-ea"/>
              <a:cs typeface="Times New Roman" panose="02020603050405020304" pitchFamily="18" charset="0"/>
            </a:endParaRPr>
          </a:p>
          <a:p>
            <a:pPr marL="0" indent="0" algn="ctr">
              <a:lnSpc>
                <a:spcPct val="100000"/>
              </a:lnSpc>
              <a:buNone/>
            </a:pPr>
            <a:r>
              <a:rPr lang="en-US" sz="2400" b="1" dirty="0">
                <a:solidFill>
                  <a:srgbClr val="660033"/>
                </a:solidFill>
                <a:latin typeface="Times New Roman" panose="02020603050405020304" pitchFamily="18" charset="0"/>
                <a:ea typeface="+mj-ea"/>
                <a:cs typeface="Times New Roman" panose="02020603050405020304" pitchFamily="18" charset="0"/>
              </a:rPr>
              <a:t>m.sc</a:t>
            </a:r>
            <a:r>
              <a:rPr lang="en-US" sz="2400" b="1" cap="all" dirty="0">
                <a:solidFill>
                  <a:srgbClr val="660033"/>
                </a:solidFill>
                <a:latin typeface="Times New Roman" panose="02020603050405020304" pitchFamily="18" charset="0"/>
                <a:ea typeface="+mj-ea"/>
                <a:cs typeface="Times New Roman" panose="02020603050405020304" pitchFamily="18" charset="0"/>
              </a:rPr>
              <a:t>-II (sem-vi)</a:t>
            </a:r>
            <a:br>
              <a:rPr lang="en-US" sz="2400" cap="all" dirty="0">
                <a:solidFill>
                  <a:srgbClr val="660033"/>
                </a:solidFill>
                <a:latin typeface="Times New Roman" panose="02020603050405020304" pitchFamily="18" charset="0"/>
                <a:ea typeface="+mj-ea"/>
                <a:cs typeface="Times New Roman" panose="02020603050405020304" pitchFamily="18" charset="0"/>
              </a:rPr>
            </a:br>
            <a:endParaRPr lang="en-IN" sz="2400" dirty="0">
              <a:solidFill>
                <a:srgbClr val="660033"/>
              </a:solidFill>
            </a:endParaRPr>
          </a:p>
        </p:txBody>
      </p:sp>
    </p:spTree>
    <p:extLst>
      <p:ext uri="{BB962C8B-B14F-4D97-AF65-F5344CB8AC3E}">
        <p14:creationId xmlns:p14="http://schemas.microsoft.com/office/powerpoint/2010/main" val="17067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8763" y="193964"/>
                <a:ext cx="11263745" cy="6373091"/>
              </a:xfrm>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2. Arrange the value of Pi in decreasing order.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fill the knapsack according to the decreasing value of P</a:t>
                </a:r>
                <a:r>
                  <a:rPr lang="en-US" sz="2000"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First, we choose the item I</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whose weight is 5.</a:t>
                </a:r>
              </a:p>
              <a:p>
                <a:r>
                  <a:rPr lang="en-US" sz="2000" dirty="0">
                    <a:latin typeface="Times New Roman" panose="02020603050405020304" pitchFamily="18" charset="0"/>
                    <a:cs typeface="Times New Roman" panose="02020603050405020304" pitchFamily="18" charset="0"/>
                  </a:rPr>
                  <a:t>Then choose item I</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whose weight is 20. Now, the total weight of knapsack is 20 + 5 = 25</a:t>
                </a:r>
              </a:p>
              <a:p>
                <a:r>
                  <a:rPr lang="en-US" sz="2000" dirty="0">
                    <a:latin typeface="Times New Roman" panose="02020603050405020304" pitchFamily="18" charset="0"/>
                    <a:cs typeface="Times New Roman" panose="02020603050405020304" pitchFamily="18" charset="0"/>
                  </a:rPr>
                  <a:t>Now the next item is I</a:t>
                </a:r>
                <a:r>
                  <a:rPr lang="en-US" sz="2000" baseline="-25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and its weight is 40, but we want only 35, so we chose the fractional part of it,</a:t>
                </a:r>
              </a:p>
              <a:p>
                <a:pPr marL="0" indent="0">
                  <a:buNone/>
                </a:pPr>
                <a:r>
                  <a:rPr lang="en-US" sz="2000" b="0" dirty="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i.e. </a:t>
                </a:r>
                <a14:m>
                  <m:oMath xmlns:m="http://schemas.openxmlformats.org/officeDocument/2006/math">
                    <m:r>
                      <a:rPr lang="en-US" sz="1800" b="1" i="1" smtClean="0">
                        <a:latin typeface="Cambria Math" panose="02040503050406030204" pitchFamily="18" charset="0"/>
                        <a:cs typeface="Times New Roman" panose="02020603050405020304" pitchFamily="18" charset="0"/>
                      </a:rPr>
                      <m:t>𝟓</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𝟓</m:t>
                        </m:r>
                      </m:num>
                      <m:den>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𝟓</m:t>
                        </m:r>
                      </m:den>
                    </m:f>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𝟐𝟎</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𝟐𝟎</m:t>
                        </m:r>
                      </m:num>
                      <m:den>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𝟐𝟎</m:t>
                        </m:r>
                      </m:den>
                    </m:f>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𝟒𝟎</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𝟑𝟓</m:t>
                        </m:r>
                      </m:num>
                      <m:den>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𝟒𝟎</m:t>
                        </m:r>
                      </m:den>
                    </m:f>
                  </m:oMath>
                </a14:m>
                <a:endParaRPr lang="en-US" sz="1800" b="1"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1800" b="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𝒘𝒆𝒊𝒈𝒉𝒕</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𝟓</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𝟐𝟎</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𝟑𝟓</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𝟔𝟎</m:t>
                    </m:r>
                  </m:oMath>
                </a14:m>
                <a:endParaRPr lang="en-US" sz="1800" b="1"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	Max Value = </a:t>
                </a:r>
                <a14:m>
                  <m:oMath xmlns:m="http://schemas.openxmlformats.org/officeDocument/2006/math">
                    <m:r>
                      <a:rPr lang="en-US" sz="1800" b="1" i="1">
                        <a:latin typeface="Cambria Math" panose="02040503050406030204" pitchFamily="18" charset="0"/>
                      </a:rPr>
                      <m:t>𝟑𝟎</m:t>
                    </m:r>
                    <m:r>
                      <a:rPr lang="en-US" sz="1800" b="1" i="1">
                        <a:latin typeface="Cambria Math" panose="02040503050406030204" pitchFamily="18" charset="0"/>
                        <a:ea typeface="Cambria Math" panose="02040503050406030204" pitchFamily="18" charset="0"/>
                      </a:rPr>
                      <m:t>×</m:t>
                    </m:r>
                    <m:f>
                      <m:fPr>
                        <m:ctrlPr>
                          <a:rPr lang="en-US" sz="1800" b="1" i="1">
                            <a:latin typeface="Cambria Math" panose="02040503050406030204" pitchFamily="18" charset="0"/>
                            <a:ea typeface="Cambria Math" panose="02040503050406030204" pitchFamily="18" charset="0"/>
                          </a:rPr>
                        </m:ctrlPr>
                      </m:fPr>
                      <m:num>
                        <m:r>
                          <a:rPr lang="en-US" sz="1800" b="1" i="1">
                            <a:latin typeface="Cambria Math" panose="02040503050406030204" pitchFamily="18" charset="0"/>
                            <a:ea typeface="Cambria Math" panose="02040503050406030204" pitchFamily="18" charset="0"/>
                          </a:rPr>
                          <m:t>𝟓</m:t>
                        </m:r>
                      </m:num>
                      <m:den>
                        <m:r>
                          <a:rPr lang="en-US" sz="1800" b="1" i="1">
                            <a:latin typeface="Cambria Math" panose="02040503050406030204" pitchFamily="18" charset="0"/>
                            <a:ea typeface="Cambria Math" panose="02040503050406030204" pitchFamily="18" charset="0"/>
                          </a:rPr>
                          <m:t>𝟓</m:t>
                        </m:r>
                      </m:den>
                    </m:f>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𝟏𝟎𝟎</m:t>
                    </m:r>
                    <m:r>
                      <a:rPr lang="en-US" sz="1800" b="1" i="1">
                        <a:latin typeface="Cambria Math" panose="02040503050406030204" pitchFamily="18" charset="0"/>
                        <a:ea typeface="Cambria Math" panose="02040503050406030204" pitchFamily="18" charset="0"/>
                      </a:rPr>
                      <m:t>×</m:t>
                    </m:r>
                    <m:f>
                      <m:fPr>
                        <m:ctrlPr>
                          <a:rPr lang="en-US" sz="1800" b="1" i="1">
                            <a:latin typeface="Cambria Math" panose="02040503050406030204" pitchFamily="18" charset="0"/>
                            <a:ea typeface="Cambria Math" panose="02040503050406030204" pitchFamily="18" charset="0"/>
                          </a:rPr>
                        </m:ctrlPr>
                      </m:fPr>
                      <m:num>
                        <m:r>
                          <a:rPr lang="en-US" sz="1800" b="1" i="1">
                            <a:latin typeface="Cambria Math" panose="02040503050406030204" pitchFamily="18" charset="0"/>
                            <a:ea typeface="Cambria Math" panose="02040503050406030204" pitchFamily="18" charset="0"/>
                          </a:rPr>
                          <m:t>𝟐𝟎</m:t>
                        </m:r>
                      </m:num>
                      <m:den>
                        <m:r>
                          <a:rPr lang="en-US" sz="1800" b="1" i="1">
                            <a:latin typeface="Cambria Math" panose="02040503050406030204" pitchFamily="18" charset="0"/>
                            <a:ea typeface="Cambria Math" panose="02040503050406030204" pitchFamily="18" charset="0"/>
                          </a:rPr>
                          <m:t>𝟐𝟎</m:t>
                        </m:r>
                      </m:den>
                    </m:f>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𝟏𝟔𝟎</m:t>
                    </m:r>
                    <m:r>
                      <a:rPr lang="en-US" sz="1800" b="1" i="1">
                        <a:latin typeface="Cambria Math" panose="02040503050406030204" pitchFamily="18" charset="0"/>
                        <a:ea typeface="Cambria Math" panose="02040503050406030204" pitchFamily="18" charset="0"/>
                      </a:rPr>
                      <m:t>×</m:t>
                    </m:r>
                    <m:f>
                      <m:fPr>
                        <m:ctrlPr>
                          <a:rPr lang="en-US" sz="1800" b="1" i="1">
                            <a:latin typeface="Cambria Math" panose="02040503050406030204" pitchFamily="18" charset="0"/>
                            <a:ea typeface="Cambria Math" panose="02040503050406030204" pitchFamily="18" charset="0"/>
                          </a:rPr>
                        </m:ctrlPr>
                      </m:fPr>
                      <m:num>
                        <m:r>
                          <a:rPr lang="en-US" sz="1800" b="1" i="1">
                            <a:latin typeface="Cambria Math" panose="02040503050406030204" pitchFamily="18" charset="0"/>
                            <a:ea typeface="Cambria Math" panose="02040503050406030204" pitchFamily="18" charset="0"/>
                          </a:rPr>
                          <m:t>𝟑𝟓</m:t>
                        </m:r>
                      </m:num>
                      <m:den>
                        <m:r>
                          <a:rPr lang="en-US" sz="1800" b="1" i="1">
                            <a:latin typeface="Cambria Math" panose="02040503050406030204" pitchFamily="18" charset="0"/>
                            <a:ea typeface="Cambria Math" panose="02040503050406030204" pitchFamily="18" charset="0"/>
                          </a:rPr>
                          <m:t>𝟒𝟎</m:t>
                        </m:r>
                      </m:den>
                    </m:f>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𝟑𝟎</m:t>
                    </m:r>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𝟏𝟎𝟎</m:t>
                    </m:r>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𝟏𝟒𝟎</m:t>
                    </m:r>
                  </m:oMath>
                </a14:m>
                <a:endParaRPr lang="en-US" sz="1800" b="1"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	Max Value = 270</a:t>
                </a:r>
              </a:p>
              <a:p>
                <a:pPr marL="0" indent="0">
                  <a:buNone/>
                </a:pPr>
                <a:endParaRPr lang="en-US" sz="2000" b="1"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8763" y="193964"/>
                <a:ext cx="11263745" cy="6373091"/>
              </a:xfrm>
              <a:blipFill>
                <a:blip r:embed="rId2"/>
                <a:stretch>
                  <a:fillRect l="-379" t="-28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77029396"/>
              </p:ext>
            </p:extLst>
          </p:nvPr>
        </p:nvGraphicFramePr>
        <p:xfrm>
          <a:off x="804813" y="588201"/>
          <a:ext cx="8354177" cy="2194560"/>
        </p:xfrm>
        <a:graphic>
          <a:graphicData uri="http://schemas.openxmlformats.org/drawingml/2006/table">
            <a:tbl>
              <a:tblPr firstRow="1" bandRow="1">
                <a:tableStyleId>{69C7853C-536D-4A76-A0AE-DD22124D55A5}</a:tableStyleId>
              </a:tblPr>
              <a:tblGrid>
                <a:gridCol w="2148609">
                  <a:extLst>
                    <a:ext uri="{9D8B030D-6E8A-4147-A177-3AD203B41FA5}">
                      <a16:colId xmlns:a16="http://schemas.microsoft.com/office/drawing/2014/main" val="1567982210"/>
                    </a:ext>
                  </a:extLst>
                </a:gridCol>
                <a:gridCol w="1948361">
                  <a:extLst>
                    <a:ext uri="{9D8B030D-6E8A-4147-A177-3AD203B41FA5}">
                      <a16:colId xmlns:a16="http://schemas.microsoft.com/office/drawing/2014/main" val="666968966"/>
                    </a:ext>
                  </a:extLst>
                </a:gridCol>
                <a:gridCol w="2023673">
                  <a:extLst>
                    <a:ext uri="{9D8B030D-6E8A-4147-A177-3AD203B41FA5}">
                      <a16:colId xmlns:a16="http://schemas.microsoft.com/office/drawing/2014/main" val="2036447851"/>
                    </a:ext>
                  </a:extLst>
                </a:gridCol>
                <a:gridCol w="2233534">
                  <a:extLst>
                    <a:ext uri="{9D8B030D-6E8A-4147-A177-3AD203B41FA5}">
                      <a16:colId xmlns:a16="http://schemas.microsoft.com/office/drawing/2014/main" val="975482997"/>
                    </a:ext>
                  </a:extLst>
                </a:gridCol>
              </a:tblGrid>
              <a:tr h="329148">
                <a:tc>
                  <a:txBody>
                    <a:bodyPr/>
                    <a:lstStyle/>
                    <a:p>
                      <a:pPr algn="ctr"/>
                      <a:r>
                        <a:rPr lang="en-US" b="1" dirty="0"/>
                        <a:t>Item</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Weight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Value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P</a:t>
                      </a:r>
                      <a:r>
                        <a:rPr lang="en-US" b="1" dirty="0">
                          <a:effectLst>
                            <a:outerShdw blurRad="38100" dist="38100" dir="2700000" algn="tl">
                              <a:srgbClr val="000000">
                                <a:alpha val="43137"/>
                              </a:srgbClr>
                            </a:outerShdw>
                          </a:effectLst>
                        </a:rPr>
                        <a:t>i</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538757"/>
                  </a:ext>
                </a:extLst>
              </a:tr>
              <a:tr h="329148">
                <a:tc>
                  <a:txBody>
                    <a:bodyPr/>
                    <a:lstStyle/>
                    <a:p>
                      <a:pPr algn="ctr"/>
                      <a:r>
                        <a:rPr lang="en-US" b="1" dirty="0"/>
                        <a:t>I</a:t>
                      </a:r>
                      <a:r>
                        <a:rPr lang="en-US" b="1" baseline="-25000" dirty="0"/>
                        <a:t>1</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5</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6</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8732182"/>
                  </a:ext>
                </a:extLst>
              </a:tr>
              <a:tr h="329148">
                <a:tc>
                  <a:txBody>
                    <a:bodyPr/>
                    <a:lstStyle/>
                    <a:p>
                      <a:pPr algn="ctr"/>
                      <a:r>
                        <a:rPr lang="en-US" b="1" dirty="0"/>
                        <a:t>I</a:t>
                      </a:r>
                      <a:r>
                        <a:rPr lang="en-US" b="1" baseline="-25000" dirty="0"/>
                        <a:t>3</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100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5</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6559721"/>
                  </a:ext>
                </a:extLst>
              </a:tr>
              <a:tr h="329148">
                <a:tc>
                  <a:txBody>
                    <a:bodyPr/>
                    <a:lstStyle/>
                    <a:p>
                      <a:pPr algn="ctr"/>
                      <a:r>
                        <a:rPr lang="en-US" b="1" dirty="0"/>
                        <a:t>I</a:t>
                      </a:r>
                      <a:r>
                        <a:rPr lang="en-US" b="1" baseline="-25000" dirty="0"/>
                        <a:t>5</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40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160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4</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2754982"/>
                  </a:ext>
                </a:extLst>
              </a:tr>
              <a:tr h="329148">
                <a:tc>
                  <a:txBody>
                    <a:bodyPr/>
                    <a:lstStyle/>
                    <a:p>
                      <a:pPr algn="ctr"/>
                      <a:r>
                        <a:rPr lang="en-US" b="1" dirty="0"/>
                        <a:t>I</a:t>
                      </a:r>
                      <a:r>
                        <a:rPr lang="en-US" b="1" baseline="-25000" dirty="0"/>
                        <a:t>4</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90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3</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2929743"/>
                  </a:ext>
                </a:extLst>
              </a:tr>
              <a:tr h="329148">
                <a:tc>
                  <a:txBody>
                    <a:bodyPr/>
                    <a:lstStyle/>
                    <a:p>
                      <a:pPr algn="ctr"/>
                      <a:r>
                        <a:rPr lang="en-US" b="1" dirty="0"/>
                        <a:t>I</a:t>
                      </a:r>
                      <a:r>
                        <a:rPr lang="en-US" b="1" baseline="-25000" dirty="0"/>
                        <a:t>2</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10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t>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3070392"/>
                  </a:ext>
                </a:extLst>
              </a:tr>
            </a:tbl>
          </a:graphicData>
        </a:graphic>
      </p:graphicFrame>
    </p:spTree>
    <p:extLst>
      <p:ext uri="{BB962C8B-B14F-4D97-AF65-F5344CB8AC3E}">
        <p14:creationId xmlns:p14="http://schemas.microsoft.com/office/powerpoint/2010/main" val="208396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618" y="0"/>
            <a:ext cx="10515600" cy="970251"/>
          </a:xfrm>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Travelling Sales Person Problem</a:t>
            </a:r>
            <a:endParaRPr lang="en-IN" sz="2800" b="1"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7309" y="970251"/>
            <a:ext cx="10965873" cy="5054312"/>
          </a:xfrm>
        </p:spPr>
        <p:txBody>
          <a:bodyPr>
            <a:normAutofit/>
          </a:bodyPr>
          <a:lstStyle/>
          <a:p>
            <a:pPr marL="0" indent="0">
              <a:lnSpc>
                <a:spcPct val="130000"/>
              </a:lnSpc>
              <a:buNone/>
            </a:pP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 newspaper agent daily drops the newspaper to the area assigned in such a manner that he has to cover all the houses in the respective area with minimum travel cost. Compute the minimum travel cost.</a:t>
            </a:r>
          </a:p>
          <a:p>
            <a:pPr marL="0" lvl="0" indent="0">
              <a:lnSpc>
                <a:spcPct val="130000"/>
              </a:lnSpc>
              <a:buNone/>
            </a:pPr>
            <a:r>
              <a:rPr lang="en-US" altLang="en-US" sz="2000" dirty="0">
                <a:solidFill>
                  <a:srgbClr val="000000"/>
                </a:solidFill>
                <a:latin typeface="Times New Roman" panose="02020603050405020304" pitchFamily="18" charset="0"/>
                <a:cs typeface="Times New Roman" panose="02020603050405020304" pitchFamily="18" charset="0"/>
              </a:rPr>
              <a:t>The area assigned to the agent where he has to drop the newspaper is shown in fig:</a:t>
            </a:r>
            <a:endParaRPr lang="en-US" altLang="en-US" sz="2000" dirty="0">
              <a:latin typeface="Times New Roman" panose="02020603050405020304" pitchFamily="18" charset="0"/>
              <a:cs typeface="Times New Roman" panose="02020603050405020304" pitchFamily="18" charset="0"/>
            </a:endParaRPr>
          </a:p>
          <a:p>
            <a:pPr marL="0" indent="0">
              <a:lnSpc>
                <a:spcPct val="130000"/>
              </a:lnSpc>
              <a:buNone/>
            </a:pPr>
            <a:endParaRPr lang="en-IN" sz="2000" dirty="0">
              <a:latin typeface="Times New Roman" panose="02020603050405020304" pitchFamily="18" charset="0"/>
              <a:cs typeface="Times New Roman" panose="02020603050405020304" pitchFamily="18" charset="0"/>
            </a:endParaRPr>
          </a:p>
        </p:txBody>
      </p:sp>
      <p:pic>
        <p:nvPicPr>
          <p:cNvPr id="4098" name="Picture 2" descr="Travelling Sales Perso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8" y="3048000"/>
            <a:ext cx="8866909"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75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193962"/>
            <a:ext cx="11416145" cy="630381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The cost adjacency matrix is as follows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C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tour starts from area H</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then select the minimum cost area reachable from H</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124" name="Picture 4" descr="Travelling Sales Perso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811" y="353290"/>
            <a:ext cx="4638098" cy="299258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ravelling Sales Person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448" y="4062153"/>
            <a:ext cx="4676775" cy="297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94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6" y="110836"/>
            <a:ext cx="11471564" cy="6289964"/>
          </a:xfrm>
        </p:spPr>
        <p:txBody>
          <a:bodyPr>
            <a:normAutofit lnSpcReduction="10000"/>
          </a:bodyPr>
          <a:lstStyle/>
          <a:p>
            <a:pPr eaLnBrk="0" fontAlgn="base" hangingPunct="0">
              <a:lnSpc>
                <a:spcPct val="11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Mark area H</a:t>
            </a:r>
            <a:r>
              <a:rPr lang="en-US" altLang="en-US" sz="2000" baseline="-30000" dirty="0">
                <a:solidFill>
                  <a:srgbClr val="000000"/>
                </a:solidFill>
                <a:latin typeface="Times New Roman" panose="02020603050405020304" pitchFamily="18" charset="0"/>
                <a:cs typeface="Times New Roman" panose="02020603050405020304" pitchFamily="18" charset="0"/>
              </a:rPr>
              <a:t>6</a:t>
            </a:r>
            <a:r>
              <a:rPr lang="en-US" altLang="en-US" sz="2000" dirty="0">
                <a:solidFill>
                  <a:srgbClr val="000000"/>
                </a:solidFill>
                <a:latin typeface="Times New Roman" panose="02020603050405020304" pitchFamily="18" charset="0"/>
                <a:cs typeface="Times New Roman" panose="02020603050405020304" pitchFamily="18" charset="0"/>
              </a:rPr>
              <a:t> because it is the minimum cost area reachable from H</a:t>
            </a:r>
            <a:r>
              <a:rPr lang="en-US" altLang="en-US" sz="2000" baseline="-30000" dirty="0">
                <a:solidFill>
                  <a:srgbClr val="000000"/>
                </a:solidFill>
                <a:latin typeface="Times New Roman" panose="02020603050405020304" pitchFamily="18" charset="0"/>
                <a:cs typeface="Times New Roman" panose="02020603050405020304" pitchFamily="18" charset="0"/>
              </a:rPr>
              <a:t>1</a:t>
            </a:r>
            <a:r>
              <a:rPr lang="en-US" altLang="en-US" sz="2000" dirty="0">
                <a:solidFill>
                  <a:srgbClr val="000000"/>
                </a:solidFill>
                <a:latin typeface="Times New Roman" panose="02020603050405020304" pitchFamily="18" charset="0"/>
                <a:cs typeface="Times New Roman" panose="02020603050405020304" pitchFamily="18" charset="0"/>
              </a:rPr>
              <a:t> and then select minimum cost area reachable from H</a:t>
            </a:r>
            <a:r>
              <a:rPr lang="en-US" altLang="en-US" sz="2000" baseline="-30000" dirty="0">
                <a:solidFill>
                  <a:srgbClr val="000000"/>
                </a:solidFill>
                <a:latin typeface="Times New Roman" panose="02020603050405020304" pitchFamily="18" charset="0"/>
                <a:cs typeface="Times New Roman" panose="02020603050405020304" pitchFamily="18" charset="0"/>
              </a:rPr>
              <a:t>6</a:t>
            </a:r>
            <a:r>
              <a:rPr lang="en-US" altLang="en-US" sz="2000" dirty="0">
                <a:solidFill>
                  <a:srgbClr val="000000"/>
                </a:solidFill>
                <a:latin typeface="Times New Roman" panose="02020603050405020304" pitchFamily="18" charset="0"/>
                <a:cs typeface="Times New Roman" panose="02020603050405020304" pitchFamily="18" charset="0"/>
              </a:rPr>
              <a:t>.</a:t>
            </a:r>
          </a:p>
          <a:p>
            <a:pPr eaLnBrk="0" fontAlgn="base" hangingPunct="0">
              <a:lnSpc>
                <a:spcPct val="11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1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1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1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1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10000"/>
              </a:lnSpc>
              <a:spcBef>
                <a:spcPct val="0"/>
              </a:spcBef>
              <a:spcAft>
                <a:spcPct val="0"/>
              </a:spcAft>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1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Continuing in this way we will get the optimal solution to our problem.</a:t>
            </a:r>
          </a:p>
          <a:p>
            <a:pPr marL="0" indent="0" eaLnBrk="0" fontAlgn="base" hangingPunct="0">
              <a:lnSpc>
                <a:spcPct val="110000"/>
              </a:lnSpc>
              <a:spcBef>
                <a:spcPct val="0"/>
              </a:spcBef>
              <a:spcAft>
                <a:spcPct val="0"/>
              </a:spcAft>
              <a:buNone/>
            </a:pPr>
            <a:r>
              <a:rPr lang="en-US" altLang="en-US" sz="2000" dirty="0">
                <a:solidFill>
                  <a:srgbClr val="000000"/>
                </a:solidFill>
                <a:latin typeface="Times New Roman" panose="02020603050405020304" pitchFamily="18" charset="0"/>
                <a:cs typeface="Times New Roman" panose="02020603050405020304" pitchFamily="18" charset="0"/>
              </a:rPr>
              <a:t>    i.e. here the minimum cost for travelling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1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p>
          <a:p>
            <a:pPr marL="0" indent="0">
              <a:lnSpc>
                <a:spcPct val="110000"/>
              </a:lnSpc>
              <a:buNone/>
            </a:pPr>
            <a:endParaRPr lang="en-IN" sz="2000" dirty="0">
              <a:latin typeface="Times New Roman" panose="02020603050405020304" pitchFamily="18" charset="0"/>
              <a:cs typeface="Times New Roman" panose="02020603050405020304" pitchFamily="18" charset="0"/>
            </a:endParaRPr>
          </a:p>
        </p:txBody>
      </p:sp>
      <p:pic>
        <p:nvPicPr>
          <p:cNvPr id="6146" name="Picture 2" descr="Travelling Sales Perso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5" y="1004430"/>
            <a:ext cx="7536872" cy="399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0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7" y="277091"/>
            <a:ext cx="11374582" cy="635923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Finally using greedy method we get the following solution.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t>
            </a:r>
            <a:r>
              <a:rPr lang="en-US" sz="2000" b="1" baseline="-25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H</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Thus the minimum travel cost </a:t>
            </a:r>
            <a:r>
              <a:rPr lang="en-US" sz="2000" dirty="0">
                <a:latin typeface="Times New Roman" panose="02020603050405020304" pitchFamily="18" charset="0"/>
                <a:cs typeface="Times New Roman" panose="02020603050405020304" pitchFamily="18" charset="0"/>
              </a:rPr>
              <a:t>= 4 + 3 + 2 + 4 + 3 + 2 + 1 + 6 = </a:t>
            </a:r>
            <a:r>
              <a:rPr lang="en-US" b="1" dirty="0">
                <a:latin typeface="Times New Roman" panose="02020603050405020304" pitchFamily="18" charset="0"/>
                <a:cs typeface="Times New Roman" panose="02020603050405020304" pitchFamily="18" charset="0"/>
              </a:rPr>
              <a:t>25</a:t>
            </a:r>
            <a:endParaRPr lang="en-IN" b="1" dirty="0">
              <a:latin typeface="Times New Roman" panose="02020603050405020304" pitchFamily="18" charset="0"/>
              <a:cs typeface="Times New Roman" panose="02020603050405020304" pitchFamily="18" charset="0"/>
            </a:endParaRPr>
          </a:p>
        </p:txBody>
      </p:sp>
      <p:pic>
        <p:nvPicPr>
          <p:cNvPr id="7172" name="Picture 4" descr="Travelling Sales Perso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10" y="1070265"/>
            <a:ext cx="6567054" cy="400396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285999" y="2907724"/>
            <a:ext cx="346365" cy="329043"/>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894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37911-CF1E-4D9A-8CB1-F2C1FFE169E4}"/>
              </a:ext>
            </a:extLst>
          </p:cNvPr>
          <p:cNvSpPr txBox="1"/>
          <p:nvPr/>
        </p:nvSpPr>
        <p:spPr>
          <a:xfrm>
            <a:off x="678873" y="498764"/>
            <a:ext cx="11042072" cy="5860472"/>
          </a:xfrm>
          <a:prstGeom prst="rect">
            <a:avLst/>
          </a:prstGeom>
          <a:noFill/>
        </p:spPr>
        <p:txBody>
          <a:bodyPr wrap="square" rtlCol="0">
            <a:spAutoFit/>
          </a:bodyPr>
          <a:lstStyle/>
          <a:p>
            <a:endParaRPr lang="en-US" dirty="0"/>
          </a:p>
        </p:txBody>
      </p:sp>
      <p:pic>
        <p:nvPicPr>
          <p:cNvPr id="2050" name="Picture 2">
            <a:extLst>
              <a:ext uri="{FF2B5EF4-FFF2-40B4-BE49-F238E27FC236}">
                <a16:creationId xmlns:a16="http://schemas.microsoft.com/office/drawing/2014/main" id="{363ADA7C-ECCE-4800-B2EE-7B14EA4195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8600"/>
            <a:ext cx="12192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04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REFERENCES</a:t>
            </a:r>
            <a:endParaRPr lang="en-IN" sz="2800" b="1"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200000"/>
              </a:lnSpc>
            </a:pPr>
            <a:r>
              <a:rPr lang="en-US" b="1" u="sng" cap="none" dirty="0">
                <a:solidFill>
                  <a:schemeClr val="accent1">
                    <a:lumMod val="75000"/>
                  </a:schemeClr>
                </a:solidFill>
                <a:hlinkClick r:id="rId2">
                  <a:extLst>
                    <a:ext uri="{A12FA001-AC4F-418D-AE19-62706E023703}">
                      <ahyp:hlinkClr xmlns:ahyp="http://schemas.microsoft.com/office/drawing/2018/hyperlinkcolor" val="tx"/>
                    </a:ext>
                  </a:extLst>
                </a:hlinkClick>
              </a:rPr>
              <a:t>WWW.WIKIPEDIA.COM</a:t>
            </a:r>
            <a:endParaRPr lang="en-US" b="1" u="sng" cap="none" dirty="0">
              <a:solidFill>
                <a:schemeClr val="accent1">
                  <a:lumMod val="75000"/>
                </a:schemeClr>
              </a:solidFill>
            </a:endParaRPr>
          </a:p>
          <a:p>
            <a:pPr>
              <a:lnSpc>
                <a:spcPct val="200000"/>
              </a:lnSpc>
            </a:pPr>
            <a:r>
              <a:rPr lang="en-US" b="1" u="sng" cap="none" dirty="0">
                <a:solidFill>
                  <a:schemeClr val="accent1">
                    <a:lumMod val="75000"/>
                  </a:schemeClr>
                </a:solidFill>
              </a:rPr>
              <a:t>WWW.TUTORIALSPOINT.COM</a:t>
            </a:r>
          </a:p>
          <a:p>
            <a:pPr>
              <a:lnSpc>
                <a:spcPct val="200000"/>
              </a:lnSpc>
            </a:pPr>
            <a:r>
              <a:rPr lang="en-US" b="1" u="sng" cap="none" dirty="0">
                <a:solidFill>
                  <a:schemeClr val="accent1">
                    <a:lumMod val="75000"/>
                  </a:schemeClr>
                </a:solidFill>
              </a:rPr>
              <a:t>YOUTUBE VIDEOS </a:t>
            </a:r>
          </a:p>
          <a:p>
            <a:pPr>
              <a:lnSpc>
                <a:spcPct val="200000"/>
              </a:lnSpc>
            </a:pPr>
            <a:endParaRPr lang="en-US" b="1" u="sng" cap="none" dirty="0">
              <a:solidFill>
                <a:schemeClr val="accent1">
                  <a:lumMod val="75000"/>
                </a:schemeClr>
              </a:solidFill>
            </a:endParaRPr>
          </a:p>
          <a:p>
            <a:pPr>
              <a:lnSpc>
                <a:spcPct val="200000"/>
              </a:lnSpc>
            </a:pPr>
            <a:endParaRPr lang="en-US" b="1" u="sng" cap="none" dirty="0">
              <a:solidFill>
                <a:schemeClr val="accent1">
                  <a:lumMod val="75000"/>
                </a:schemeClr>
              </a:solidFill>
            </a:endParaRPr>
          </a:p>
          <a:p>
            <a:pPr marL="0" indent="0">
              <a:lnSpc>
                <a:spcPct val="200000"/>
              </a:lnSpc>
              <a:buNone/>
            </a:pPr>
            <a:endParaRPr lang="en-US" b="1" u="sng" cap="none" dirty="0">
              <a:solidFill>
                <a:schemeClr val="accent1">
                  <a:lumMod val="75000"/>
                </a:schemeClr>
              </a:solidFill>
            </a:endParaRPr>
          </a:p>
        </p:txBody>
      </p:sp>
    </p:spTree>
    <p:extLst>
      <p:ext uri="{BB962C8B-B14F-4D97-AF65-F5344CB8AC3E}">
        <p14:creationId xmlns:p14="http://schemas.microsoft.com/office/powerpoint/2010/main" val="10002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1047738">
            <a:off x="1515996" y="2236183"/>
            <a:ext cx="8206968" cy="1569660"/>
          </a:xfrm>
          <a:prstGeom prst="rect">
            <a:avLst/>
          </a:prstGeom>
          <a:noFill/>
        </p:spPr>
        <p:txBody>
          <a:bodyPr wrap="square" lIns="91440" tIns="45720" rIns="91440" bIns="45720">
            <a:spAutoFit/>
          </a:bodyPr>
          <a:lstStyle/>
          <a:p>
            <a:pPr algn="ctr"/>
            <a:r>
              <a:rPr lang="en-US" sz="9600" b="1" i="1" dirty="0">
                <a:ln w="0"/>
                <a:solidFill>
                  <a:srgbClr val="7030A0"/>
                </a:solidFill>
                <a:effectLst>
                  <a:outerShdw blurRad="38100" dist="38100" dir="2700000" algn="tl">
                    <a:srgbClr val="000000">
                      <a:alpha val="43137"/>
                    </a:srgbClr>
                  </a:outerShdw>
                  <a:reflection blurRad="6350" stA="53000" endA="300" endPos="35500" dir="5400000" sy="-90000" algn="bl" rotWithShape="0"/>
                </a:effectLst>
                <a:latin typeface="Chiller" panose="04020404031007020602" pitchFamily="82" charset="0"/>
              </a:rPr>
              <a:t>THANK  YOU…</a:t>
            </a:r>
            <a:endParaRPr lang="en-US" sz="9600" b="1" i="1" cap="none" spc="0" dirty="0">
              <a:ln w="0"/>
              <a:solidFill>
                <a:srgbClr val="7030A0"/>
              </a:solidFill>
              <a:effectLst>
                <a:outerShdw blurRad="38100" dist="38100" dir="2700000" algn="tl">
                  <a:srgbClr val="000000">
                    <a:alpha val="43137"/>
                  </a:srgbClr>
                </a:outerShdw>
                <a:reflection blurRad="6350" stA="53000" endA="300" endPos="35500" dir="5400000" sy="-90000" algn="bl" rotWithShape="0"/>
              </a:effectLst>
              <a:latin typeface="Chiller" panose="04020404031007020602" pitchFamily="82" charset="0"/>
            </a:endParaRPr>
          </a:p>
        </p:txBody>
      </p:sp>
    </p:spTree>
    <p:extLst>
      <p:ext uri="{BB962C8B-B14F-4D97-AF65-F5344CB8AC3E}">
        <p14:creationId xmlns:p14="http://schemas.microsoft.com/office/powerpoint/2010/main" val="16299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3509" y="374073"/>
            <a:ext cx="2528455" cy="584775"/>
          </a:xfrm>
          <a:prstGeom prst="rect">
            <a:avLst/>
          </a:prstGeom>
          <a:noFill/>
        </p:spPr>
        <p:txBody>
          <a:bodyPr wrap="square" rtlCol="0">
            <a:spAutoFit/>
          </a:bodyPr>
          <a:lstStyle/>
          <a:p>
            <a:r>
              <a:rPr lang="en-US" sz="3200" b="1" u="sng" dirty="0">
                <a:solidFill>
                  <a:srgbClr val="7030A0"/>
                </a:solidFill>
                <a:latin typeface="Times New Roman" panose="02020603050405020304" pitchFamily="18" charset="0"/>
                <a:cs typeface="Times New Roman" panose="02020603050405020304" pitchFamily="18" charset="0"/>
              </a:rPr>
              <a:t>CONTENTS</a:t>
            </a:r>
            <a:endParaRPr lang="en-IN" sz="3200" b="1" u="sng" dirty="0">
              <a:solidFill>
                <a:srgbClr val="7030A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90154" y="1246909"/>
            <a:ext cx="9795163" cy="5262979"/>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Introduction</a:t>
            </a:r>
          </a:p>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Steps For Achieving Greedy Algorithm</a:t>
            </a:r>
          </a:p>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Applications</a:t>
            </a:r>
          </a:p>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Activity Selection Problem</a:t>
            </a:r>
          </a:p>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Fractional Knapsack Problem</a:t>
            </a:r>
          </a:p>
          <a:p>
            <a:pPr marL="342900" indent="-342900">
              <a:lnSpc>
                <a:spcPct val="20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Travelling Sales Person Problem</a:t>
            </a:r>
            <a:endParaRPr lang="en-IN" sz="2400" b="1"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q"/>
            </a:pPr>
            <a:endParaRPr lang="en-US" sz="2400" b="1" dirty="0"/>
          </a:p>
        </p:txBody>
      </p:sp>
    </p:spTree>
    <p:extLst>
      <p:ext uri="{BB962C8B-B14F-4D97-AF65-F5344CB8AC3E}">
        <p14:creationId xmlns:p14="http://schemas.microsoft.com/office/powerpoint/2010/main" val="151575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4859-ACA1-4790-89F0-4DCD685A4239}"/>
              </a:ext>
            </a:extLst>
          </p:cNvPr>
          <p:cNvSpPr>
            <a:spLocks noGrp="1"/>
          </p:cNvSpPr>
          <p:nvPr>
            <p:ph type="title"/>
          </p:nvPr>
        </p:nvSpPr>
        <p:spPr>
          <a:xfrm>
            <a:off x="913775" y="299803"/>
            <a:ext cx="10364451" cy="1543987"/>
          </a:xfrm>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8ED2ACE5-1CD8-4910-A009-CFBAF54EA49F}"/>
              </a:ext>
            </a:extLst>
          </p:cNvPr>
          <p:cNvSpPr>
            <a:spLocks noGrp="1"/>
          </p:cNvSpPr>
          <p:nvPr>
            <p:ph sz="quarter" idx="13"/>
          </p:nvPr>
        </p:nvSpPr>
        <p:spPr>
          <a:xfrm>
            <a:off x="913774" y="1678898"/>
            <a:ext cx="10363826" cy="4112301"/>
          </a:xfrm>
        </p:spPr>
        <p:txBody>
          <a:bodyPr>
            <a:normAutofit/>
          </a:bodyPr>
          <a:lstStyle/>
          <a:p>
            <a:pPr marL="0" indent="0">
              <a:buNone/>
            </a:pPr>
            <a:r>
              <a:rPr lang="en-US" sz="2400" cap="none" dirty="0">
                <a:latin typeface="Times New Roman" panose="02020603050405020304" pitchFamily="18" charset="0"/>
                <a:cs typeface="Times New Roman" panose="02020603050405020304" pitchFamily="18" charset="0"/>
              </a:rPr>
              <a:t>      Greedy is an algorithmic paradigm that builds up a solution piece by piece, always choosing the next piece that offers the most obvious and immediate benefit. So the problems where choosing locally optimal also leads to global solution are best fit for greedy. </a:t>
            </a:r>
            <a:r>
              <a:rPr lang="en-US" sz="2400" cap="none" dirty="0" err="1">
                <a:latin typeface="Times New Roman" panose="02020603050405020304" pitchFamily="18" charset="0"/>
                <a:cs typeface="Times New Roman" panose="02020603050405020304" pitchFamily="18" charset="0"/>
              </a:rPr>
              <a:t>i.e</a:t>
            </a:r>
            <a:r>
              <a:rPr lang="en-US" sz="2400" cap="none" dirty="0">
                <a:latin typeface="Times New Roman" panose="02020603050405020304" pitchFamily="18" charset="0"/>
                <a:cs typeface="Times New Roman" panose="02020603050405020304" pitchFamily="18" charset="0"/>
              </a:rPr>
              <a:t> In this method we have to find out the best option out of many present ways. It is one of the optimization technique. Many optimization problems can be solved using this algorithm. Some issues have no efficient solution, but a greedy algorithm </a:t>
            </a:r>
            <a:r>
              <a:rPr lang="en-US" sz="2400" b="1" cap="none" dirty="0">
                <a:latin typeface="Times New Roman" panose="02020603050405020304" pitchFamily="18" charset="0"/>
                <a:cs typeface="Times New Roman" panose="02020603050405020304" pitchFamily="18" charset="0"/>
              </a:rPr>
              <a:t>may provide a solution that is close to optimal.</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19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164" y="471055"/>
            <a:ext cx="10737272" cy="526297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 greedy algorithm works if a problem exhibits the following two properties.</a:t>
            </a:r>
          </a:p>
          <a:p>
            <a:pPr marL="285750" indent="-285750"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Greedy Choice Property:</a:t>
            </a:r>
          </a:p>
          <a:p>
            <a:pPr algn="just">
              <a:lnSpc>
                <a:spcPct val="150000"/>
              </a:lnSpc>
            </a:pPr>
            <a:r>
              <a:rPr lang="en-US" sz="2400" dirty="0">
                <a:latin typeface="Times New Roman" panose="02020603050405020304" pitchFamily="18" charset="0"/>
                <a:cs typeface="Times New Roman" panose="02020603050405020304" pitchFamily="18" charset="0"/>
              </a:rPr>
              <a:t>	A globally optimal solution can be reached at by creating a locally optimal solution. In other words, an optimal solution can be obtained by creating “greedy” choices.</a:t>
            </a:r>
          </a:p>
          <a:p>
            <a:pPr marL="342900" indent="-342900"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Optimal Substructure:</a:t>
            </a:r>
          </a:p>
          <a:p>
            <a:pPr algn="just">
              <a:lnSpc>
                <a:spcPct val="150000"/>
              </a:lnSpc>
            </a:pPr>
            <a:r>
              <a:rPr lang="en-US" sz="2400" dirty="0">
                <a:latin typeface="Times New Roman" panose="02020603050405020304" pitchFamily="18" charset="0"/>
                <a:cs typeface="Times New Roman" panose="02020603050405020304" pitchFamily="18" charset="0"/>
              </a:rPr>
              <a:t>	Optimal solutions contain optimal sub-solutions. In other words, answers to sub-problems of an optimal solution are optimal. </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87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365125"/>
            <a:ext cx="10515600" cy="1325563"/>
          </a:xfrm>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STEPS FOR ACHIEVING GREEDY ALGORITHM</a:t>
            </a:r>
            <a:endParaRPr lang="en-IN" sz="3200" b="1"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514350" indent="-514350" algn="just">
              <a:lnSpc>
                <a:spcPct val="150000"/>
              </a:lnSpc>
              <a:buFont typeface="+mj-lt"/>
              <a:buAutoNum type="arabicParenR"/>
            </a:pPr>
            <a:r>
              <a:rPr lang="en-US" sz="2400" b="1" cap="none" dirty="0">
                <a:latin typeface="Times New Roman" panose="02020603050405020304" pitchFamily="18" charset="0"/>
                <a:cs typeface="Times New Roman" panose="02020603050405020304" pitchFamily="18" charset="0"/>
              </a:rPr>
              <a:t>Feasible</a:t>
            </a:r>
            <a:r>
              <a:rPr lang="en-US" sz="2400" cap="none" dirty="0">
                <a:latin typeface="Times New Roman" panose="02020603050405020304" pitchFamily="18" charset="0"/>
                <a:cs typeface="Times New Roman" panose="02020603050405020304" pitchFamily="18" charset="0"/>
              </a:rPr>
              <a:t>: here we check whether it satisfies all possible constraints or not, to obtain at least one solution to our problems.</a:t>
            </a:r>
          </a:p>
          <a:p>
            <a:pPr marL="514350" indent="-514350" algn="just">
              <a:lnSpc>
                <a:spcPct val="150000"/>
              </a:lnSpc>
              <a:buFont typeface="+mj-lt"/>
              <a:buAutoNum type="arabicParenR"/>
            </a:pPr>
            <a:r>
              <a:rPr lang="en-US" sz="2400" b="1" cap="none" dirty="0">
                <a:latin typeface="Times New Roman" panose="02020603050405020304" pitchFamily="18" charset="0"/>
                <a:cs typeface="Times New Roman" panose="02020603050405020304" pitchFamily="18" charset="0"/>
              </a:rPr>
              <a:t>Local optimum choice:</a:t>
            </a:r>
            <a:r>
              <a:rPr lang="en-US" sz="2400" cap="none" dirty="0">
                <a:latin typeface="Times New Roman" panose="02020603050405020304" pitchFamily="18" charset="0"/>
                <a:cs typeface="Times New Roman" panose="02020603050405020304" pitchFamily="18" charset="0"/>
              </a:rPr>
              <a:t> in this, the choice should be the optimum which is selected from the currently available options.</a:t>
            </a:r>
          </a:p>
          <a:p>
            <a:pPr marL="514350" indent="-514350" algn="just">
              <a:lnSpc>
                <a:spcPct val="150000"/>
              </a:lnSpc>
              <a:buFont typeface="+mj-lt"/>
              <a:buAutoNum type="arabicParenR"/>
            </a:pPr>
            <a:r>
              <a:rPr lang="en-US" sz="2400" b="1" cap="none" dirty="0">
                <a:latin typeface="Times New Roman" panose="02020603050405020304" pitchFamily="18" charset="0"/>
                <a:cs typeface="Times New Roman" panose="02020603050405020304" pitchFamily="18" charset="0"/>
              </a:rPr>
              <a:t>Unalterable:</a:t>
            </a:r>
            <a:r>
              <a:rPr lang="en-US" sz="2400" cap="none" dirty="0">
                <a:latin typeface="Times New Roman" panose="02020603050405020304" pitchFamily="18" charset="0"/>
                <a:cs typeface="Times New Roman" panose="02020603050405020304" pitchFamily="18" charset="0"/>
              </a:rPr>
              <a:t> once the decision is made, at any subsequence step that option is not altered.</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4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APPLICATIONS</a:t>
            </a:r>
            <a:endParaRPr lang="en-IN" sz="2800" b="1"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Activity Selection Problem</a:t>
            </a: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Fractional Knapsack Problem</a:t>
            </a: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Travelling Sales Person Problem</a:t>
            </a: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Job Sequencing </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73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6" y="141403"/>
            <a:ext cx="10515600" cy="883833"/>
          </a:xfrm>
        </p:spPr>
        <p:txBody>
          <a:bodyPr>
            <a:normAutofit/>
          </a:bodyPr>
          <a:lstStyle/>
          <a:p>
            <a:r>
              <a:rPr lang="en-US" sz="3200" b="1" u="sng" dirty="0">
                <a:solidFill>
                  <a:schemeClr val="accent5">
                    <a:lumMod val="50000"/>
                  </a:schemeClr>
                </a:solidFill>
                <a:latin typeface="Times New Roman" panose="02020603050405020304" pitchFamily="18" charset="0"/>
                <a:cs typeface="Times New Roman" panose="02020603050405020304" pitchFamily="18" charset="0"/>
              </a:rPr>
              <a:t>Activity Selection Problem</a:t>
            </a:r>
            <a:endParaRPr lang="en-IN" sz="2800" b="1" u="sng"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108" y="1025236"/>
            <a:ext cx="11270673" cy="5708073"/>
          </a:xfrm>
        </p:spPr>
        <p:txBody>
          <a:bodyPr>
            <a:normAutofit fontScale="85000" lnSpcReduction="20000"/>
          </a:bodyPr>
          <a:lstStyle/>
          <a:p>
            <a:pPr marL="0" indent="0">
              <a:buNone/>
            </a:pPr>
            <a:r>
              <a:rPr lang="en-US" sz="2000" b="1" cap="none" dirty="0">
                <a:latin typeface="Times New Roman" panose="02020603050405020304" pitchFamily="18" charset="0"/>
                <a:cs typeface="Times New Roman" panose="02020603050405020304" pitchFamily="18" charset="0"/>
              </a:rPr>
              <a:t>EXAMPLE:</a:t>
            </a:r>
            <a:r>
              <a:rPr lang="en-US" sz="2000" cap="none" dirty="0">
                <a:latin typeface="Times New Roman" panose="02020603050405020304" pitchFamily="18" charset="0"/>
                <a:cs typeface="Times New Roman" panose="02020603050405020304" pitchFamily="18" charset="0"/>
              </a:rPr>
              <a:t> GIVEN 10 ACTIVITIES ALONG WITH THEIR START AND END TIME AS</a:t>
            </a: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r>
              <a:rPr lang="en-US" sz="2000" cap="none" dirty="0">
                <a:latin typeface="Times New Roman" panose="02020603050405020304" pitchFamily="18" charset="0"/>
                <a:cs typeface="Times New Roman" panose="02020603050405020304" pitchFamily="18" charset="0"/>
              </a:rPr>
              <a:t>COMPUTE A SCHEDULE WHERE THE GREATEST NUMBER OF ACTIVITIES TAKE PLACE.</a:t>
            </a:r>
          </a:p>
          <a:p>
            <a:pPr marL="0" indent="0">
              <a:buNone/>
            </a:pPr>
            <a:r>
              <a:rPr lang="en-US" sz="2000" b="1" cap="none" dirty="0">
                <a:latin typeface="Times New Roman" panose="02020603050405020304" pitchFamily="18" charset="0"/>
                <a:cs typeface="Times New Roman" panose="02020603050405020304" pitchFamily="18" charset="0"/>
              </a:rPr>
              <a:t>SOLUTION: </a:t>
            </a:r>
            <a:r>
              <a:rPr lang="en-US" sz="2000" cap="none" dirty="0">
                <a:latin typeface="Times New Roman" panose="02020603050405020304" pitchFamily="18" charset="0"/>
                <a:cs typeface="Times New Roman" panose="02020603050405020304" pitchFamily="18" charset="0"/>
              </a:rPr>
              <a:t>ARRANGE THE ACTIVITIES IN INCREASING ORDER OF FINISH TIME AS FOLLOWS:</a:t>
            </a:r>
          </a:p>
          <a:p>
            <a:pPr marL="0" indent="0">
              <a:buNone/>
            </a:pPr>
            <a:endParaRPr lang="en-US" sz="2400" cap="none" dirty="0">
              <a:latin typeface="Times New Roman" panose="02020603050405020304" pitchFamily="18" charset="0"/>
              <a:cs typeface="Times New Roman" panose="02020603050405020304" pitchFamily="18" charset="0"/>
            </a:endParaRPr>
          </a:p>
          <a:p>
            <a:pPr marL="0" indent="0">
              <a:buNone/>
            </a:pPr>
            <a:endParaRPr lang="en-US" sz="2400" cap="none" dirty="0">
              <a:latin typeface="Times New Roman" panose="02020603050405020304" pitchFamily="18" charset="0"/>
              <a:cs typeface="Times New Roman" panose="02020603050405020304" pitchFamily="18" charset="0"/>
            </a:endParaRPr>
          </a:p>
          <a:p>
            <a:pPr marL="0" indent="0">
              <a:buNone/>
            </a:pPr>
            <a:endParaRPr lang="en-US" sz="2400" cap="none" dirty="0">
              <a:latin typeface="Times New Roman" panose="02020603050405020304" pitchFamily="18" charset="0"/>
              <a:cs typeface="Times New Roman" panose="02020603050405020304" pitchFamily="18" charset="0"/>
            </a:endParaRP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r>
              <a:rPr lang="en-US" sz="2000" cap="none" dirty="0">
                <a:latin typeface="Times New Roman" panose="02020603050405020304" pitchFamily="18" charset="0"/>
                <a:cs typeface="Times New Roman" panose="02020603050405020304" pitchFamily="18" charset="0"/>
              </a:rPr>
              <a:t>NOW, SCHEDULE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1</a:t>
            </a:r>
            <a:r>
              <a:rPr lang="en-US" sz="2000" b="1" cap="none" dirty="0">
                <a:latin typeface="Times New Roman" panose="02020603050405020304" pitchFamily="18" charset="0"/>
                <a:cs typeface="Times New Roman" panose="02020603050405020304" pitchFamily="18" charset="0"/>
              </a:rPr>
              <a:t> . </a:t>
            </a:r>
            <a:r>
              <a:rPr lang="en-US" sz="2000" cap="none" dirty="0">
                <a:latin typeface="Times New Roman" panose="02020603050405020304" pitchFamily="18" charset="0"/>
                <a:cs typeface="Times New Roman" panose="02020603050405020304" pitchFamily="18" charset="0"/>
              </a:rPr>
              <a:t>SKIP </a:t>
            </a:r>
            <a:r>
              <a:rPr lang="en-US" sz="2000" b="1" cap="none" baseline="-25000" dirty="0">
                <a:latin typeface="Times New Roman" panose="02020603050405020304" pitchFamily="18" charset="0"/>
                <a:cs typeface="Times New Roman" panose="02020603050405020304" pitchFamily="18" charset="0"/>
              </a:rPr>
              <a:t>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2</a:t>
            </a: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AS IT IS INTERFERING.</a:t>
            </a:r>
          </a:p>
          <a:p>
            <a:pPr marL="0" indent="0">
              <a:buNone/>
            </a:pPr>
            <a:r>
              <a:rPr lang="en-US" sz="2000" cap="none" dirty="0">
                <a:latin typeface="Times New Roman" panose="02020603050405020304" pitchFamily="18" charset="0"/>
                <a:cs typeface="Times New Roman" panose="02020603050405020304" pitchFamily="18" charset="0"/>
              </a:rPr>
              <a:t>NEXT SCHEDULE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3</a:t>
            </a: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AS</a:t>
            </a:r>
            <a:r>
              <a:rPr lang="en-US" sz="2000" b="1" cap="none" dirty="0">
                <a:latin typeface="Times New Roman" panose="02020603050405020304" pitchFamily="18" charset="0"/>
                <a:cs typeface="Times New Roman" panose="02020603050405020304" pitchFamily="18" charset="0"/>
              </a:rPr>
              <a:t> A</a:t>
            </a:r>
            <a:r>
              <a:rPr lang="en-US" sz="2000" b="1" cap="none" baseline="-25000" dirty="0">
                <a:latin typeface="Times New Roman" panose="02020603050405020304" pitchFamily="18" charset="0"/>
                <a:cs typeface="Times New Roman" panose="02020603050405020304" pitchFamily="18" charset="0"/>
              </a:rPr>
              <a:t>1</a:t>
            </a:r>
            <a:r>
              <a:rPr lang="en-US" sz="2000" cap="none" dirty="0">
                <a:latin typeface="Times New Roman" panose="02020603050405020304" pitchFamily="18" charset="0"/>
                <a:cs typeface="Times New Roman" panose="02020603050405020304" pitchFamily="18" charset="0"/>
              </a:rPr>
              <a:t> AND</a:t>
            </a:r>
            <a:r>
              <a:rPr lang="en-US" sz="2000" b="1" cap="none" dirty="0">
                <a:latin typeface="Times New Roman" panose="02020603050405020304" pitchFamily="18" charset="0"/>
                <a:cs typeface="Times New Roman" panose="02020603050405020304" pitchFamily="18" charset="0"/>
              </a:rPr>
              <a:t> A</a:t>
            </a:r>
            <a:r>
              <a:rPr lang="en-US" sz="2000" b="1" cap="none" baseline="-25000" dirty="0">
                <a:latin typeface="Times New Roman" panose="02020603050405020304" pitchFamily="18" charset="0"/>
                <a:cs typeface="Times New Roman" panose="02020603050405020304" pitchFamily="18" charset="0"/>
              </a:rPr>
              <a:t>3</a:t>
            </a:r>
            <a:r>
              <a:rPr lang="en-US" sz="2000" cap="none" dirty="0">
                <a:latin typeface="Times New Roman" panose="02020603050405020304" pitchFamily="18" charset="0"/>
                <a:cs typeface="Times New Roman" panose="02020603050405020304" pitchFamily="18" charset="0"/>
              </a:rPr>
              <a:t> ARE NON-INTERFERING. </a:t>
            </a:r>
          </a:p>
          <a:p>
            <a:pPr marL="0" indent="0">
              <a:buNone/>
            </a:pPr>
            <a:r>
              <a:rPr lang="en-US" sz="2000" cap="none" dirty="0">
                <a:latin typeface="Times New Roman" panose="02020603050405020304" pitchFamily="18" charset="0"/>
                <a:cs typeface="Times New Roman" panose="02020603050405020304" pitchFamily="18" charset="0"/>
              </a:rPr>
              <a:t>NEXT SCHEDULE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4</a:t>
            </a:r>
            <a:r>
              <a:rPr lang="en-US" sz="2000" cap="none" dirty="0">
                <a:latin typeface="Times New Roman" panose="02020603050405020304" pitchFamily="18" charset="0"/>
                <a:cs typeface="Times New Roman" panose="02020603050405020304" pitchFamily="18" charset="0"/>
              </a:rPr>
              <a:t> AS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1</a:t>
            </a:r>
            <a:r>
              <a:rPr lang="en-US" sz="2000" b="1" cap="none" dirty="0">
                <a:latin typeface="Times New Roman" panose="02020603050405020304" pitchFamily="18" charset="0"/>
                <a:cs typeface="Times New Roman" panose="02020603050405020304" pitchFamily="18" charset="0"/>
              </a:rPr>
              <a:t> , A</a:t>
            </a:r>
            <a:r>
              <a:rPr lang="en-US" sz="2000" b="1" cap="none" baseline="-25000" dirty="0">
                <a:latin typeface="Times New Roman" panose="02020603050405020304" pitchFamily="18" charset="0"/>
                <a:cs typeface="Times New Roman" panose="02020603050405020304" pitchFamily="18" charset="0"/>
              </a:rPr>
              <a:t>3</a:t>
            </a: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AND </a:t>
            </a:r>
            <a:r>
              <a:rPr lang="en-US" sz="2000" b="1" cap="none" dirty="0">
                <a:latin typeface="Times New Roman" panose="02020603050405020304" pitchFamily="18" charset="0"/>
                <a:cs typeface="Times New Roman" panose="02020603050405020304" pitchFamily="18" charset="0"/>
              </a:rPr>
              <a:t>A</a:t>
            </a:r>
            <a:r>
              <a:rPr lang="en-US" sz="2000" b="1" cap="none" baseline="-25000" dirty="0">
                <a:latin typeface="Times New Roman" panose="02020603050405020304" pitchFamily="18" charset="0"/>
                <a:cs typeface="Times New Roman" panose="02020603050405020304" pitchFamily="18" charset="0"/>
              </a:rPr>
              <a:t>4</a:t>
            </a:r>
            <a:r>
              <a:rPr lang="en-US" sz="2000" cap="none" dirty="0">
                <a:latin typeface="Times New Roman" panose="02020603050405020304" pitchFamily="18" charset="0"/>
                <a:cs typeface="Times New Roman" panose="02020603050405020304" pitchFamily="18" charset="0"/>
              </a:rPr>
              <a:t> ARE NON-INTERFERING.</a:t>
            </a:r>
          </a:p>
          <a:p>
            <a:pPr marL="0" indent="0">
              <a:buNone/>
            </a:pPr>
            <a:endParaRPr lang="en-US" sz="2000" cap="none" dirty="0">
              <a:latin typeface="Times New Roman" panose="02020603050405020304" pitchFamily="18" charset="0"/>
              <a:cs typeface="Times New Roman" panose="02020603050405020304" pitchFamily="18" charset="0"/>
            </a:endParaRPr>
          </a:p>
          <a:p>
            <a:pPr marL="0" indent="0">
              <a:buNone/>
            </a:pPr>
            <a:endParaRPr lang="en-IN" sz="2400" cap="none"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31081182"/>
              </p:ext>
            </p:extLst>
          </p:nvPr>
        </p:nvGraphicFramePr>
        <p:xfrm>
          <a:off x="775853" y="1530110"/>
          <a:ext cx="10841182" cy="1205701"/>
        </p:xfrm>
        <a:graphic>
          <a:graphicData uri="http://schemas.openxmlformats.org/drawingml/2006/table">
            <a:tbl>
              <a:tblPr firstRow="1" bandRow="1">
                <a:tableStyleId>{93296810-A885-4BE3-A3E7-6D5BEEA58F35}</a:tableStyleId>
              </a:tblPr>
              <a:tblGrid>
                <a:gridCol w="985562">
                  <a:extLst>
                    <a:ext uri="{9D8B030D-6E8A-4147-A177-3AD203B41FA5}">
                      <a16:colId xmlns:a16="http://schemas.microsoft.com/office/drawing/2014/main" val="1261298642"/>
                    </a:ext>
                  </a:extLst>
                </a:gridCol>
                <a:gridCol w="985562">
                  <a:extLst>
                    <a:ext uri="{9D8B030D-6E8A-4147-A177-3AD203B41FA5}">
                      <a16:colId xmlns:a16="http://schemas.microsoft.com/office/drawing/2014/main" val="1319919454"/>
                    </a:ext>
                  </a:extLst>
                </a:gridCol>
                <a:gridCol w="985562">
                  <a:extLst>
                    <a:ext uri="{9D8B030D-6E8A-4147-A177-3AD203B41FA5}">
                      <a16:colId xmlns:a16="http://schemas.microsoft.com/office/drawing/2014/main" val="2189393805"/>
                    </a:ext>
                  </a:extLst>
                </a:gridCol>
                <a:gridCol w="985562">
                  <a:extLst>
                    <a:ext uri="{9D8B030D-6E8A-4147-A177-3AD203B41FA5}">
                      <a16:colId xmlns:a16="http://schemas.microsoft.com/office/drawing/2014/main" val="3036721346"/>
                    </a:ext>
                  </a:extLst>
                </a:gridCol>
                <a:gridCol w="985562">
                  <a:extLst>
                    <a:ext uri="{9D8B030D-6E8A-4147-A177-3AD203B41FA5}">
                      <a16:colId xmlns:a16="http://schemas.microsoft.com/office/drawing/2014/main" val="1800192929"/>
                    </a:ext>
                  </a:extLst>
                </a:gridCol>
                <a:gridCol w="985562">
                  <a:extLst>
                    <a:ext uri="{9D8B030D-6E8A-4147-A177-3AD203B41FA5}">
                      <a16:colId xmlns:a16="http://schemas.microsoft.com/office/drawing/2014/main" val="140766883"/>
                    </a:ext>
                  </a:extLst>
                </a:gridCol>
                <a:gridCol w="985562">
                  <a:extLst>
                    <a:ext uri="{9D8B030D-6E8A-4147-A177-3AD203B41FA5}">
                      <a16:colId xmlns:a16="http://schemas.microsoft.com/office/drawing/2014/main" val="2248853172"/>
                    </a:ext>
                  </a:extLst>
                </a:gridCol>
                <a:gridCol w="985562">
                  <a:extLst>
                    <a:ext uri="{9D8B030D-6E8A-4147-A177-3AD203B41FA5}">
                      <a16:colId xmlns:a16="http://schemas.microsoft.com/office/drawing/2014/main" val="2845331318"/>
                    </a:ext>
                  </a:extLst>
                </a:gridCol>
                <a:gridCol w="985562">
                  <a:extLst>
                    <a:ext uri="{9D8B030D-6E8A-4147-A177-3AD203B41FA5}">
                      <a16:colId xmlns:a16="http://schemas.microsoft.com/office/drawing/2014/main" val="871405254"/>
                    </a:ext>
                  </a:extLst>
                </a:gridCol>
                <a:gridCol w="985562">
                  <a:extLst>
                    <a:ext uri="{9D8B030D-6E8A-4147-A177-3AD203B41FA5}">
                      <a16:colId xmlns:a16="http://schemas.microsoft.com/office/drawing/2014/main" val="1284113640"/>
                    </a:ext>
                  </a:extLst>
                </a:gridCol>
                <a:gridCol w="985562">
                  <a:extLst>
                    <a:ext uri="{9D8B030D-6E8A-4147-A177-3AD203B41FA5}">
                      <a16:colId xmlns:a16="http://schemas.microsoft.com/office/drawing/2014/main" val="1557584291"/>
                    </a:ext>
                  </a:extLst>
                </a:gridCol>
              </a:tblGrid>
              <a:tr h="330244">
                <a:tc>
                  <a:txBody>
                    <a:bodyPr/>
                    <a:lstStyle/>
                    <a:p>
                      <a:pPr algn="ctr"/>
                      <a:r>
                        <a:rPr lang="en-US" sz="1800" b="1" dirty="0">
                          <a:latin typeface="Times New Roman" panose="02020603050405020304" pitchFamily="18" charset="0"/>
                          <a:cs typeface="Times New Roman" panose="02020603050405020304" pitchFamily="18" charset="0"/>
                        </a:rPr>
                        <a:t>Activity</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5</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6</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10</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33419344"/>
                  </a:ext>
                </a:extLst>
              </a:tr>
              <a:tr h="379476">
                <a:tc>
                  <a:txBody>
                    <a:bodyPr/>
                    <a:lstStyle/>
                    <a:p>
                      <a:pPr algn="ctr"/>
                      <a:r>
                        <a:rPr lang="en-US" sz="1600" b="1" dirty="0">
                          <a:latin typeface="Times New Roman" panose="02020603050405020304" pitchFamily="18" charset="0"/>
                          <a:cs typeface="Times New Roman" panose="02020603050405020304" pitchFamily="18" charset="0"/>
                        </a:rPr>
                        <a:t>Start </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b="1"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12</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6044247"/>
                  </a:ext>
                </a:extLst>
              </a:tr>
              <a:tr h="460465">
                <a:tc>
                  <a:txBody>
                    <a:bodyPr/>
                    <a:lstStyle/>
                    <a:p>
                      <a:pPr algn="ctr"/>
                      <a:r>
                        <a:rPr lang="en-US" sz="1600" b="1" dirty="0">
                          <a:latin typeface="Times New Roman" panose="02020603050405020304" pitchFamily="18" charset="0"/>
                          <a:cs typeface="Times New Roman" panose="02020603050405020304" pitchFamily="18" charset="0"/>
                        </a:rPr>
                        <a:t>Finish</a:t>
                      </a:r>
                      <a:r>
                        <a:rPr lang="en-US" sz="1600" b="1" baseline="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5</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10</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13</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12</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14</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453184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69692407"/>
              </p:ext>
            </p:extLst>
          </p:nvPr>
        </p:nvGraphicFramePr>
        <p:xfrm>
          <a:off x="775853" y="3766271"/>
          <a:ext cx="10841182" cy="1112520"/>
        </p:xfrm>
        <a:graphic>
          <a:graphicData uri="http://schemas.openxmlformats.org/drawingml/2006/table">
            <a:tbl>
              <a:tblPr firstRow="1" bandRow="1">
                <a:tableStyleId>{5C22544A-7EE6-4342-B048-85BDC9FD1C3A}</a:tableStyleId>
              </a:tblPr>
              <a:tblGrid>
                <a:gridCol w="985562">
                  <a:extLst>
                    <a:ext uri="{9D8B030D-6E8A-4147-A177-3AD203B41FA5}">
                      <a16:colId xmlns:a16="http://schemas.microsoft.com/office/drawing/2014/main" val="944906218"/>
                    </a:ext>
                  </a:extLst>
                </a:gridCol>
                <a:gridCol w="985562">
                  <a:extLst>
                    <a:ext uri="{9D8B030D-6E8A-4147-A177-3AD203B41FA5}">
                      <a16:colId xmlns:a16="http://schemas.microsoft.com/office/drawing/2014/main" val="1440101553"/>
                    </a:ext>
                  </a:extLst>
                </a:gridCol>
                <a:gridCol w="985562">
                  <a:extLst>
                    <a:ext uri="{9D8B030D-6E8A-4147-A177-3AD203B41FA5}">
                      <a16:colId xmlns:a16="http://schemas.microsoft.com/office/drawing/2014/main" val="3833536639"/>
                    </a:ext>
                  </a:extLst>
                </a:gridCol>
                <a:gridCol w="985562">
                  <a:extLst>
                    <a:ext uri="{9D8B030D-6E8A-4147-A177-3AD203B41FA5}">
                      <a16:colId xmlns:a16="http://schemas.microsoft.com/office/drawing/2014/main" val="3141567201"/>
                    </a:ext>
                  </a:extLst>
                </a:gridCol>
                <a:gridCol w="985562">
                  <a:extLst>
                    <a:ext uri="{9D8B030D-6E8A-4147-A177-3AD203B41FA5}">
                      <a16:colId xmlns:a16="http://schemas.microsoft.com/office/drawing/2014/main" val="2973004972"/>
                    </a:ext>
                  </a:extLst>
                </a:gridCol>
                <a:gridCol w="985562">
                  <a:extLst>
                    <a:ext uri="{9D8B030D-6E8A-4147-A177-3AD203B41FA5}">
                      <a16:colId xmlns:a16="http://schemas.microsoft.com/office/drawing/2014/main" val="1591181296"/>
                    </a:ext>
                  </a:extLst>
                </a:gridCol>
                <a:gridCol w="985562">
                  <a:extLst>
                    <a:ext uri="{9D8B030D-6E8A-4147-A177-3AD203B41FA5}">
                      <a16:colId xmlns:a16="http://schemas.microsoft.com/office/drawing/2014/main" val="2466488342"/>
                    </a:ext>
                  </a:extLst>
                </a:gridCol>
                <a:gridCol w="985562">
                  <a:extLst>
                    <a:ext uri="{9D8B030D-6E8A-4147-A177-3AD203B41FA5}">
                      <a16:colId xmlns:a16="http://schemas.microsoft.com/office/drawing/2014/main" val="1226032482"/>
                    </a:ext>
                  </a:extLst>
                </a:gridCol>
                <a:gridCol w="985562">
                  <a:extLst>
                    <a:ext uri="{9D8B030D-6E8A-4147-A177-3AD203B41FA5}">
                      <a16:colId xmlns:a16="http://schemas.microsoft.com/office/drawing/2014/main" val="4278632231"/>
                    </a:ext>
                  </a:extLst>
                </a:gridCol>
                <a:gridCol w="985562">
                  <a:extLst>
                    <a:ext uri="{9D8B030D-6E8A-4147-A177-3AD203B41FA5}">
                      <a16:colId xmlns:a16="http://schemas.microsoft.com/office/drawing/2014/main" val="1124232204"/>
                    </a:ext>
                  </a:extLst>
                </a:gridCol>
                <a:gridCol w="985562">
                  <a:extLst>
                    <a:ext uri="{9D8B030D-6E8A-4147-A177-3AD203B41FA5}">
                      <a16:colId xmlns:a16="http://schemas.microsoft.com/office/drawing/2014/main" val="4013772656"/>
                    </a:ext>
                  </a:extLst>
                </a:gridCol>
              </a:tblGrid>
              <a:tr h="370840">
                <a:tc>
                  <a:txBody>
                    <a:bodyPr/>
                    <a:lstStyle/>
                    <a:p>
                      <a:pPr algn="ctr"/>
                      <a:r>
                        <a:rPr lang="en-US" sz="1600" b="1" dirty="0">
                          <a:latin typeface="Times New Roman" panose="02020603050405020304" pitchFamily="18" charset="0"/>
                          <a:cs typeface="Times New Roman" panose="02020603050405020304" pitchFamily="18" charset="0"/>
                        </a:rPr>
                        <a:t>Activity</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6</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5</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a:latin typeface="Times New Roman" panose="02020603050405020304" pitchFamily="18" charset="0"/>
                          <a:cs typeface="Times New Roman" panose="02020603050405020304" pitchFamily="18" charset="0"/>
                        </a:rPr>
                        <a:t>A</a:t>
                      </a:r>
                      <a:r>
                        <a:rPr lang="en-US" sz="1600" b="1" baseline="-25000" dirty="0">
                          <a:latin typeface="Times New Roman" panose="02020603050405020304" pitchFamily="18" charset="0"/>
                          <a:cs typeface="Times New Roman" panose="02020603050405020304" pitchFamily="18" charset="0"/>
                        </a:rPr>
                        <a:t>10</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91387778"/>
                  </a:ext>
                </a:extLst>
              </a:tr>
              <a:tr h="370840">
                <a:tc>
                  <a:txBody>
                    <a:bodyPr/>
                    <a:lstStyle/>
                    <a:p>
                      <a:pPr algn="ctr"/>
                      <a:r>
                        <a:rPr lang="en-US" sz="1600" b="1" dirty="0">
                          <a:latin typeface="Times New Roman" panose="02020603050405020304" pitchFamily="18" charset="0"/>
                          <a:cs typeface="Times New Roman" panose="02020603050405020304" pitchFamily="18" charset="0"/>
                        </a:rPr>
                        <a:t>Start</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b="1"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12</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8756347"/>
                  </a:ext>
                </a:extLst>
              </a:tr>
              <a:tr h="370840">
                <a:tc>
                  <a:txBody>
                    <a:bodyPr/>
                    <a:lstStyle/>
                    <a:p>
                      <a:pPr algn="ctr"/>
                      <a:r>
                        <a:rPr lang="en-US" sz="1600" b="1" dirty="0">
                          <a:latin typeface="Times New Roman" panose="02020603050405020304" pitchFamily="18" charset="0"/>
                          <a:cs typeface="Times New Roman" panose="02020603050405020304" pitchFamily="18" charset="0"/>
                        </a:rPr>
                        <a:t>Finish</a:t>
                      </a:r>
                      <a:endParaRPr lang="en-IN"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5</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10</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12</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13</a:t>
                      </a:r>
                      <a:endParaRPr lang="en-IN" sz="16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14</a:t>
                      </a:r>
                      <a:endParaRPr lang="en-IN" sz="1600" b="1"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0767949"/>
                  </a:ext>
                </a:extLst>
              </a:tr>
            </a:tbl>
          </a:graphicData>
        </a:graphic>
      </p:graphicFrame>
    </p:spTree>
    <p:extLst>
      <p:ext uri="{BB962C8B-B14F-4D97-AF65-F5344CB8AC3E}">
        <p14:creationId xmlns:p14="http://schemas.microsoft.com/office/powerpoint/2010/main" val="344908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9" y="304800"/>
            <a:ext cx="11132126" cy="65532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Continuing in this way the final Activity Schedule is :</a:t>
            </a:r>
          </a:p>
          <a:p>
            <a:pPr marL="0" indent="0">
              <a:buNone/>
            </a:pPr>
            <a:r>
              <a:rPr lang="en-US" sz="2000" b="1" dirty="0">
                <a:latin typeface="Times New Roman" panose="02020603050405020304" pitchFamily="18" charset="0"/>
                <a:cs typeface="Times New Roman" panose="02020603050405020304" pitchFamily="18" charset="0"/>
              </a:rPr>
              <a:t>	( A</a:t>
            </a:r>
            <a:r>
              <a:rPr lang="en-US" sz="2000" b="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	A</a:t>
            </a:r>
            <a:r>
              <a:rPr lang="en-US" sz="2000" b="1" baseline="-25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A</a:t>
            </a:r>
            <a:r>
              <a:rPr lang="en-US" sz="2000" b="1" baseline="-25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A</a:t>
            </a:r>
            <a:r>
              <a:rPr lang="en-US" sz="2000" b="1" baseline="-25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 	A</a:t>
            </a:r>
            <a:r>
              <a:rPr lang="en-US" sz="2000" b="1" baseline="-25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 	 A</a:t>
            </a:r>
            <a:r>
              <a:rPr lang="en-US" sz="2000" b="1" baseline="-25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 	 A</a:t>
            </a:r>
            <a:r>
              <a:rPr lang="en-US" sz="2000" b="1" baseline="-25000" dirty="0">
                <a:latin typeface="Times New Roman" panose="02020603050405020304" pitchFamily="18" charset="0"/>
                <a:cs typeface="Times New Roman" panose="02020603050405020304" pitchFamily="18" charset="0"/>
              </a:rPr>
              <a:t>10</a:t>
            </a:r>
            <a:r>
              <a:rPr lang="en-US" sz="2000" b="1" dirty="0">
                <a:latin typeface="Times New Roman" panose="02020603050405020304" pitchFamily="18" charset="0"/>
                <a:cs typeface="Times New Roman" panose="02020603050405020304" pitchFamily="18" charset="0"/>
              </a:rPr>
              <a:t> )</a:t>
            </a:r>
            <a:endParaRPr lang="en-US" sz="2000" b="1" baseline="-25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Graphically we can show this as</a:t>
            </a:r>
          </a:p>
          <a:p>
            <a:pPr marL="0" indent="0">
              <a:buNone/>
            </a:pPr>
            <a:r>
              <a:rPr lang="en-US" sz="2000" b="1" baseline="-25000" dirty="0">
                <a:latin typeface="Times New Roman" panose="02020603050405020304" pitchFamily="18" charset="0"/>
                <a:cs typeface="Times New Roman" panose="02020603050405020304" pitchFamily="18" charset="0"/>
              </a:rPr>
              <a:t>    </a:t>
            </a:r>
          </a:p>
        </p:txBody>
      </p:sp>
      <p:pic>
        <p:nvPicPr>
          <p:cNvPr id="1026" name="Picture 2" descr="Activity Selectio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1565564"/>
            <a:ext cx="8908473"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576"/>
            <a:ext cx="10515600" cy="729384"/>
          </a:xfrm>
        </p:spPr>
        <p:txBody>
          <a:bodyPr>
            <a:normAutofit/>
          </a:bodyPr>
          <a:lstStyle/>
          <a:p>
            <a:r>
              <a:rPr lang="en-US" sz="2800" b="1" u="sng" dirty="0">
                <a:solidFill>
                  <a:srgbClr val="7030A0"/>
                </a:solidFill>
                <a:latin typeface="Times New Roman" panose="02020603050405020304" pitchFamily="18" charset="0"/>
                <a:cs typeface="Times New Roman" panose="02020603050405020304" pitchFamily="18" charset="0"/>
              </a:rPr>
              <a:t>Fractional Knapsack Problem</a:t>
            </a:r>
            <a:endParaRPr lang="en-IN" sz="2800" b="1" u="sng"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927" y="964960"/>
                <a:ext cx="11499273" cy="589304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Consider 5 items along with their respective weights and values: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Let the capacity of knapsack W = 60</a:t>
                </a:r>
              </a:p>
              <a:p>
                <a:pPr marL="0" indent="0">
                  <a:lnSpc>
                    <a:spcPct val="100000"/>
                  </a:lnSpc>
                  <a:buNone/>
                </a:pPr>
                <a:r>
                  <a:rPr lang="en-US" sz="2000" dirty="0">
                    <a:latin typeface="Times New Roman" panose="02020603050405020304" pitchFamily="18" charset="0"/>
                    <a:cs typeface="Times New Roman" panose="02020603050405020304" pitchFamily="18" charset="0"/>
                  </a:rPr>
                  <a:t>Compute the ratio </a:t>
                </a:r>
                <a14:m>
                  <m:oMath xmlns:m="http://schemas.openxmlformats.org/officeDocument/2006/math">
                    <m:r>
                      <a:rPr lang="en-US" sz="2000" i="1">
                        <a:latin typeface="Cambria Math" panose="02040503050406030204" pitchFamily="18" charset="0"/>
                        <a:cs typeface="Times New Roman" panose="02020603050405020304" pitchFamily="18" charset="0"/>
                      </a:rPr>
                      <m:t>𝑃</m:t>
                    </m:r>
                    <m:r>
                      <a:rPr lang="en-US" sz="2000" b="0" i="1" smtClean="0">
                        <a:latin typeface="Cambria Math" panose="02040503050406030204" pitchFamily="18" charset="0"/>
                        <a:cs typeface="Times New Roman" panose="02020603050405020304" pitchFamily="18" charset="0"/>
                      </a:rPr>
                      <m:t>𝑖</m:t>
                    </m:r>
                    <m:r>
                      <a:rPr lang="en-US" sz="2000" b="0" i="0"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𝑉𝑖</m:t>
                        </m:r>
                      </m:num>
                      <m:den>
                        <m:r>
                          <a:rPr lang="en-US" sz="2000" b="0" i="1" smtClean="0">
                            <a:latin typeface="Cambria Math" panose="02040503050406030204" pitchFamily="18" charset="0"/>
                            <a:cs typeface="Times New Roman" panose="02020603050405020304" pitchFamily="18" charset="0"/>
                          </a:rPr>
                          <m:t>𝑊𝑖</m:t>
                        </m:r>
                      </m:den>
                    </m:f>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for</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each</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item</m:t>
                    </m:r>
                  </m:oMath>
                </a14:m>
                <a:endParaRPr lang="en-US" sz="2000" b="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927" y="964960"/>
                <a:ext cx="11499273" cy="5893040"/>
              </a:xfrm>
              <a:blipFill>
                <a:blip r:embed="rId2"/>
                <a:stretch>
                  <a:fillRect l="-58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0273853"/>
              </p:ext>
            </p:extLst>
          </p:nvPr>
        </p:nvGraphicFramePr>
        <p:xfrm>
          <a:off x="1145309" y="1564793"/>
          <a:ext cx="8594436" cy="1582702"/>
        </p:xfrm>
        <a:graphic>
          <a:graphicData uri="http://schemas.openxmlformats.org/drawingml/2006/table">
            <a:tbl>
              <a:tblPr firstRow="1" bandRow="1">
                <a:tableStyleId>{00A15C55-8517-42AA-B614-E9B94910E393}</a:tableStyleId>
              </a:tblPr>
              <a:tblGrid>
                <a:gridCol w="1432406">
                  <a:extLst>
                    <a:ext uri="{9D8B030D-6E8A-4147-A177-3AD203B41FA5}">
                      <a16:colId xmlns:a16="http://schemas.microsoft.com/office/drawing/2014/main" val="1113125943"/>
                    </a:ext>
                  </a:extLst>
                </a:gridCol>
                <a:gridCol w="1432406">
                  <a:extLst>
                    <a:ext uri="{9D8B030D-6E8A-4147-A177-3AD203B41FA5}">
                      <a16:colId xmlns:a16="http://schemas.microsoft.com/office/drawing/2014/main" val="692390604"/>
                    </a:ext>
                  </a:extLst>
                </a:gridCol>
                <a:gridCol w="1432406">
                  <a:extLst>
                    <a:ext uri="{9D8B030D-6E8A-4147-A177-3AD203B41FA5}">
                      <a16:colId xmlns:a16="http://schemas.microsoft.com/office/drawing/2014/main" val="1877320879"/>
                    </a:ext>
                  </a:extLst>
                </a:gridCol>
                <a:gridCol w="1432406">
                  <a:extLst>
                    <a:ext uri="{9D8B030D-6E8A-4147-A177-3AD203B41FA5}">
                      <a16:colId xmlns:a16="http://schemas.microsoft.com/office/drawing/2014/main" val="3897862535"/>
                    </a:ext>
                  </a:extLst>
                </a:gridCol>
                <a:gridCol w="1432406">
                  <a:extLst>
                    <a:ext uri="{9D8B030D-6E8A-4147-A177-3AD203B41FA5}">
                      <a16:colId xmlns:a16="http://schemas.microsoft.com/office/drawing/2014/main" val="546479958"/>
                    </a:ext>
                  </a:extLst>
                </a:gridCol>
                <a:gridCol w="1432406">
                  <a:extLst>
                    <a:ext uri="{9D8B030D-6E8A-4147-A177-3AD203B41FA5}">
                      <a16:colId xmlns:a16="http://schemas.microsoft.com/office/drawing/2014/main" val="1327968552"/>
                    </a:ext>
                  </a:extLst>
                </a:gridCol>
              </a:tblGrid>
              <a:tr h="471311">
                <a:tc>
                  <a:txBody>
                    <a:bodyPr/>
                    <a:lstStyle/>
                    <a:p>
                      <a:pPr algn="ctr"/>
                      <a:r>
                        <a:rPr lang="en-US" b="1" dirty="0">
                          <a:latin typeface="Times New Roman" panose="02020603050405020304" pitchFamily="18" charset="0"/>
                          <a:cs typeface="Times New Roman" panose="02020603050405020304" pitchFamily="18" charset="0"/>
                        </a:rPr>
                        <a:t>Items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467317"/>
                  </a:ext>
                </a:extLst>
              </a:tr>
              <a:tr h="471311">
                <a:tc>
                  <a:txBody>
                    <a:bodyPr/>
                    <a:lstStyle/>
                    <a:p>
                      <a:pPr algn="ctr"/>
                      <a:r>
                        <a:rPr lang="en-US" b="1" dirty="0">
                          <a:latin typeface="Times New Roman" panose="02020603050405020304" pitchFamily="18" charset="0"/>
                          <a:cs typeface="Times New Roman" panose="02020603050405020304" pitchFamily="18" charset="0"/>
                        </a:rPr>
                        <a:t>Weight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40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9498448"/>
                  </a:ext>
                </a:extLst>
              </a:tr>
              <a:tr h="471311">
                <a:tc>
                  <a:txBody>
                    <a:bodyPr/>
                    <a:lstStyle/>
                    <a:p>
                      <a:pPr algn="ctr"/>
                      <a:r>
                        <a:rPr lang="en-US" b="1" dirty="0">
                          <a:latin typeface="Times New Roman" panose="02020603050405020304" pitchFamily="18" charset="0"/>
                          <a:cs typeface="Times New Roman" panose="02020603050405020304" pitchFamily="18" charset="0"/>
                        </a:rPr>
                        <a:t>Value (profit)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100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90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160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077806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3597415"/>
              </p:ext>
            </p:extLst>
          </p:nvPr>
        </p:nvGraphicFramePr>
        <p:xfrm>
          <a:off x="1843790" y="4474560"/>
          <a:ext cx="8960256" cy="2383440"/>
        </p:xfrm>
        <a:graphic>
          <a:graphicData uri="http://schemas.openxmlformats.org/drawingml/2006/table">
            <a:tbl>
              <a:tblPr firstRow="1" bandRow="1">
                <a:tableStyleId>{5C22544A-7EE6-4342-B048-85BDC9FD1C3A}</a:tableStyleId>
              </a:tblPr>
              <a:tblGrid>
                <a:gridCol w="2240064">
                  <a:extLst>
                    <a:ext uri="{9D8B030D-6E8A-4147-A177-3AD203B41FA5}">
                      <a16:colId xmlns:a16="http://schemas.microsoft.com/office/drawing/2014/main" val="4015207896"/>
                    </a:ext>
                  </a:extLst>
                </a:gridCol>
                <a:gridCol w="2240064">
                  <a:extLst>
                    <a:ext uri="{9D8B030D-6E8A-4147-A177-3AD203B41FA5}">
                      <a16:colId xmlns:a16="http://schemas.microsoft.com/office/drawing/2014/main" val="860251528"/>
                    </a:ext>
                  </a:extLst>
                </a:gridCol>
                <a:gridCol w="2240064">
                  <a:extLst>
                    <a:ext uri="{9D8B030D-6E8A-4147-A177-3AD203B41FA5}">
                      <a16:colId xmlns:a16="http://schemas.microsoft.com/office/drawing/2014/main" val="293818973"/>
                    </a:ext>
                  </a:extLst>
                </a:gridCol>
                <a:gridCol w="2240064">
                  <a:extLst>
                    <a:ext uri="{9D8B030D-6E8A-4147-A177-3AD203B41FA5}">
                      <a16:colId xmlns:a16="http://schemas.microsoft.com/office/drawing/2014/main" val="3707793487"/>
                    </a:ext>
                  </a:extLst>
                </a:gridCol>
              </a:tblGrid>
              <a:tr h="397240">
                <a:tc>
                  <a:txBody>
                    <a:bodyPr/>
                    <a:lstStyle/>
                    <a:p>
                      <a:pPr algn="ctr"/>
                      <a:r>
                        <a:rPr lang="en-US" b="1" dirty="0">
                          <a:latin typeface="Times New Roman" panose="02020603050405020304" pitchFamily="18" charset="0"/>
                          <a:cs typeface="Times New Roman" panose="02020603050405020304" pitchFamily="18" charset="0"/>
                        </a:rPr>
                        <a:t>Item</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Weight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Value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P</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5621480"/>
                  </a:ext>
                </a:extLst>
              </a:tr>
              <a:tr h="397240">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6</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7475529"/>
                  </a:ext>
                </a:extLst>
              </a:tr>
              <a:tr h="397240">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4045290"/>
                  </a:ext>
                </a:extLst>
              </a:tr>
              <a:tr h="397240">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100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2319296"/>
                  </a:ext>
                </a:extLst>
              </a:tr>
              <a:tr h="397240">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90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384436"/>
                  </a:ext>
                </a:extLst>
              </a:tr>
              <a:tr h="397240">
                <a:tc>
                  <a:txBody>
                    <a:bodyPr/>
                    <a:lstStyle/>
                    <a:p>
                      <a:pPr algn="ctr"/>
                      <a:r>
                        <a:rPr lang="en-US" b="1" dirty="0">
                          <a:latin typeface="Times New Roman" panose="02020603050405020304" pitchFamily="18" charset="0"/>
                          <a:cs typeface="Times New Roman" panose="02020603050405020304" pitchFamily="18" charset="0"/>
                        </a:rPr>
                        <a:t>I</a:t>
                      </a:r>
                      <a:r>
                        <a:rPr lang="en-US" b="1" baseline="-25000"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40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160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9425287"/>
                  </a:ext>
                </a:extLst>
              </a:tr>
            </a:tbl>
          </a:graphicData>
        </a:graphic>
      </p:graphicFrame>
    </p:spTree>
    <p:extLst>
      <p:ext uri="{BB962C8B-B14F-4D97-AF65-F5344CB8AC3E}">
        <p14:creationId xmlns:p14="http://schemas.microsoft.com/office/powerpoint/2010/main" val="41770955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717</TotalTime>
  <Words>945</Words>
  <Application>Microsoft Office PowerPoint</Application>
  <PresentationFormat>Widescreen</PresentationFormat>
  <Paragraphs>261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Chiller</vt:lpstr>
      <vt:lpstr>Times New Roman</vt:lpstr>
      <vt:lpstr>Tw Cen MT</vt:lpstr>
      <vt:lpstr>Wingdings</vt:lpstr>
      <vt:lpstr>Droplet</vt:lpstr>
      <vt:lpstr>PowerPoint Presentation</vt:lpstr>
      <vt:lpstr>PowerPoint Presentation</vt:lpstr>
      <vt:lpstr>introduction</vt:lpstr>
      <vt:lpstr>PowerPoint Presentation</vt:lpstr>
      <vt:lpstr>STEPS FOR ACHIEVING GREEDY ALGORITHM</vt:lpstr>
      <vt:lpstr>APPLICATIONS</vt:lpstr>
      <vt:lpstr>Activity Selection Problem</vt:lpstr>
      <vt:lpstr>PowerPoint Presentation</vt:lpstr>
      <vt:lpstr>Fractional Knapsack Problem</vt:lpstr>
      <vt:lpstr>PowerPoint Presentation</vt:lpstr>
      <vt:lpstr>Travelling Sales Person Problem</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dc:creator>
  <cp:lastModifiedBy>milind tawati</cp:lastModifiedBy>
  <cp:revision>115</cp:revision>
  <dcterms:created xsi:type="dcterms:W3CDTF">2019-08-30T14:04:12Z</dcterms:created>
  <dcterms:modified xsi:type="dcterms:W3CDTF">2021-06-24T03:53:31Z</dcterms:modified>
</cp:coreProperties>
</file>