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notesSlides/notesSlide1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notesSlides/notesSlide1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2.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SlfrhQ0KxPWQLPRInd+G/31JC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96EAF-B161-4C03-AA0B-E519BF1D3CF9}">
  <a:tblStyle styleId="{C8B96EAF-B161-4C03-AA0B-E519BF1D3CF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D91973F4-6ADC-42E3-B741-889E9385A5EA}" styleName="Table_1">
    <a:wholeTbl>
      <a:tcTxStyle b="off" i="off">
        <a:font>
          <a:latin typeface="Calibri"/>
          <a:ea typeface="Calibri"/>
          <a:cs typeface="Calibri"/>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ADB5EF20-A19D-4808-92B7-9CE698230755}" styleName="Table_2">
    <a:wholeTbl>
      <a:tcTxStyle b="off" i="off">
        <a:font>
          <a:latin typeface="Calibri"/>
          <a:ea typeface="Calibri"/>
          <a:cs typeface="Calibri"/>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 styleId="{C1C62524-49F4-4025-95EA-A8A12096ECFE}" styleName="Table_3">
    <a:wholeTbl>
      <a:tcTxStyle b="off" i="off">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40000"/>
            </a:schemeClr>
          </a:solidFill>
        </a:fill>
      </a:tcStyle>
    </a:band1H>
    <a:band2H>
      <a:tcTxStyle/>
      <a:tcStyle>
        <a:tcBdr/>
      </a:tcStyle>
    </a:band2H>
    <a:band1V>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fill>
          <a:solidFill>
            <a:schemeClr val="accent6">
              <a:alpha val="40000"/>
            </a:schemeClr>
          </a:solidFill>
        </a:fill>
      </a:tcStyle>
    </a:band1V>
    <a:band2V>
      <a:tcTxStyle/>
      <a:tcStyle>
        <a:tcBdr/>
      </a:tcStyle>
    </a:band2V>
    <a:la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6"/>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68" d="100"/>
          <a:sy n="68" d="100"/>
        </p:scale>
        <p:origin x="7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8.bin"/></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9.bin"/></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embeddings/oleObject10.bin"/></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embeddings/oleObject11.bin"/></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embeddings/oleObject12.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3.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4.bin"/></Relationships>
</file>

<file path=ppt/charts/_rels/chart6.xml.rels><?xml version="1.0" encoding="UTF-8" standalone="yes"?>
<Relationships xmlns="http://schemas.openxmlformats.org/package/2006/relationships"><Relationship Id="rId3" Type="http://schemas.openxmlformats.org/officeDocument/2006/relationships/oleObject" Target="file:///D:\User%20Data\Downloads\primary%20data%20(project)%20(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5.bin"/></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6.bin"/></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7.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Time spent for study during offline learinig (min)</a:t>
            </a:r>
            <a:endParaRPr lang="en-IN"/>
          </a:p>
          <a:p>
            <a:pPr>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D50E-4857-9FB0-3D293FD17E2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D50E-4857-9FB0-3D293FD17E2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D50E-4857-9FB0-3D293FD17E2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D50E-4857-9FB0-3D293FD17E2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'[primary data (project) (3).xlsx]Bar charts'!$U$7:$U$10</c:f>
              <c:strCache>
                <c:ptCount val="4"/>
                <c:pt idx="0">
                  <c:v>0-60 </c:v>
                </c:pt>
                <c:pt idx="1">
                  <c:v>60-120 </c:v>
                </c:pt>
                <c:pt idx="2">
                  <c:v>120-180 </c:v>
                </c:pt>
                <c:pt idx="3">
                  <c:v>More than 180</c:v>
                </c:pt>
              </c:strCache>
            </c:strRef>
          </c:cat>
          <c:val>
            <c:numRef>
              <c:f>'[primary data (project) (3).xlsx]Bar charts'!$V$7:$V$10</c:f>
              <c:numCache>
                <c:formatCode>General</c:formatCode>
                <c:ptCount val="4"/>
                <c:pt idx="0">
                  <c:v>42</c:v>
                </c:pt>
                <c:pt idx="1">
                  <c:v>80</c:v>
                </c:pt>
                <c:pt idx="2">
                  <c:v>35</c:v>
                </c:pt>
                <c:pt idx="3">
                  <c:v>21</c:v>
                </c:pt>
              </c:numCache>
            </c:numRef>
          </c:val>
          <c:extLst>
            <c:ext xmlns:c16="http://schemas.microsoft.com/office/drawing/2014/chart" uri="{C3380CC4-5D6E-409C-BE32-E72D297353CC}">
              <c16:uniqueId val="{00000008-D50E-4857-9FB0-3D293FD17E2C}"/>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t>Online</a:t>
            </a:r>
            <a:r>
              <a:rPr lang="en-US" sz="1400" baseline="0"/>
              <a:t> learning affects on eating habit</a:t>
            </a:r>
            <a:endParaRPr lang="en-US" sz="140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FCE-4F6B-A027-D712A61FD9FD}"/>
              </c:ext>
            </c:extLst>
          </c:dPt>
          <c:dPt>
            <c:idx val="1"/>
            <c:bubble3D val="0"/>
            <c:explosion val="7"/>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FCE-4F6B-A027-D712A61FD9F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 Pie charts 2'!$Z$5:$Z$6</c:f>
              <c:strCache>
                <c:ptCount val="2"/>
                <c:pt idx="0">
                  <c:v>No</c:v>
                </c:pt>
                <c:pt idx="1">
                  <c:v>Yes</c:v>
                </c:pt>
              </c:strCache>
            </c:strRef>
          </c:cat>
          <c:val>
            <c:numRef>
              <c:f>'[primary data (project) (3).xlsx] Pie charts 2'!$AA$5:$AA$6</c:f>
              <c:numCache>
                <c:formatCode>General</c:formatCode>
                <c:ptCount val="2"/>
                <c:pt idx="0">
                  <c:v>85</c:v>
                </c:pt>
                <c:pt idx="1">
                  <c:v>93</c:v>
                </c:pt>
              </c:numCache>
            </c:numRef>
          </c:val>
          <c:extLst>
            <c:ext xmlns:c16="http://schemas.microsoft.com/office/drawing/2014/chart" uri="{C3380CC4-5D6E-409C-BE32-E72D297353CC}">
              <c16:uniqueId val="{00000004-BFCE-4F6B-A027-D712A61FD9FD}"/>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solidFill>
                  <a:schemeClr val="tx1"/>
                </a:solidFill>
              </a:rPr>
              <a:t>Impact</a:t>
            </a:r>
            <a:r>
              <a:rPr lang="en-US" sz="1400" baseline="0">
                <a:solidFill>
                  <a:schemeClr val="tx1"/>
                </a:solidFill>
              </a:rPr>
              <a:t> of online learning on obesity</a:t>
            </a:r>
            <a:endParaRPr lang="en-US" sz="140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2">
                  <a:shade val="7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17D-4E74-909C-9913EDE064D3}"/>
              </c:ext>
            </c:extLst>
          </c:dPt>
          <c:dPt>
            <c:idx val="1"/>
            <c:bubble3D val="0"/>
            <c:explosion val="3"/>
            <c:spPr>
              <a:solidFill>
                <a:schemeClr val="accent2">
                  <a:tint val="77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17D-4E74-909C-9913EDE064D3}"/>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 Pie charts 2'!$AF$5:$AF$6</c:f>
              <c:strCache>
                <c:ptCount val="2"/>
                <c:pt idx="0">
                  <c:v>No</c:v>
                </c:pt>
                <c:pt idx="1">
                  <c:v>Yes</c:v>
                </c:pt>
              </c:strCache>
            </c:strRef>
          </c:cat>
          <c:val>
            <c:numRef>
              <c:f>'[primary data (project) (3).xlsx] Pie charts 2'!$AG$5:$AG$6</c:f>
              <c:numCache>
                <c:formatCode>General</c:formatCode>
                <c:ptCount val="2"/>
                <c:pt idx="0">
                  <c:v>79</c:v>
                </c:pt>
                <c:pt idx="1">
                  <c:v>99</c:v>
                </c:pt>
              </c:numCache>
            </c:numRef>
          </c:val>
          <c:extLst>
            <c:ext xmlns:c16="http://schemas.microsoft.com/office/drawing/2014/chart" uri="{C3380CC4-5D6E-409C-BE32-E72D297353CC}">
              <c16:uniqueId val="{00000004-017D-4E74-909C-9913EDE064D3}"/>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t>Simultaneous activities during online lecture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ofPieChart>
        <c:ofPieType val="pie"/>
        <c:varyColors val="1"/>
        <c:ser>
          <c:idx val="0"/>
          <c:order val="0"/>
          <c:dPt>
            <c:idx val="0"/>
            <c:bubble3D val="0"/>
            <c:explosion val="2"/>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B14-42F0-9259-5FB889A27B8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B14-42F0-9259-5FB889A27B8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B14-42F0-9259-5FB889A27B8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B14-42F0-9259-5FB889A27B8B}"/>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(3).xlsx]Pie charts'!$C$5:$C$7</c:f>
              <c:strCache>
                <c:ptCount val="3"/>
                <c:pt idx="0">
                  <c:v>Never</c:v>
                </c:pt>
                <c:pt idx="1">
                  <c:v>Regularly</c:v>
                </c:pt>
                <c:pt idx="2">
                  <c:v>Sometimes</c:v>
                </c:pt>
              </c:strCache>
            </c:strRef>
          </c:cat>
          <c:val>
            <c:numRef>
              <c:f>'[primary data (project) (3).xlsx]Pie charts'!$D$5:$D$7</c:f>
              <c:numCache>
                <c:formatCode>General</c:formatCode>
                <c:ptCount val="3"/>
                <c:pt idx="0">
                  <c:v>52</c:v>
                </c:pt>
                <c:pt idx="1">
                  <c:v>12</c:v>
                </c:pt>
                <c:pt idx="2">
                  <c:v>113</c:v>
                </c:pt>
              </c:numCache>
            </c:numRef>
          </c:val>
          <c:extLst>
            <c:ext xmlns:c16="http://schemas.microsoft.com/office/drawing/2014/chart" uri="{C3380CC4-5D6E-409C-BE32-E72D297353CC}">
              <c16:uniqueId val="{00000008-6B14-42F0-9259-5FB889A27B8B}"/>
            </c:ext>
          </c:extLst>
        </c:ser>
        <c:dLbls>
          <c:dLblPos val="ctr"/>
          <c:showLegendKey val="0"/>
          <c:showVal val="0"/>
          <c:showCatName val="0"/>
          <c:showSerName val="0"/>
          <c:showPercent val="1"/>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solidFill>
                  <a:schemeClr val="tx1"/>
                </a:solidFill>
              </a:rPr>
              <a:t>Future preference of learning</a:t>
            </a:r>
            <a:r>
              <a:rPr lang="en-US" sz="1400" baseline="0">
                <a:solidFill>
                  <a:schemeClr val="tx1"/>
                </a:solidFill>
              </a:rPr>
              <a:t> method</a:t>
            </a:r>
            <a:endParaRPr lang="en-US" sz="140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69A-4A6D-807D-6719658C94F7}"/>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F69A-4A6D-807D-6719658C94F7}"/>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 Pie charts 2'!$AN$4:$AN$5</c:f>
              <c:strCache>
                <c:ptCount val="2"/>
                <c:pt idx="0">
                  <c:v>Offline</c:v>
                </c:pt>
                <c:pt idx="1">
                  <c:v>Online</c:v>
                </c:pt>
              </c:strCache>
            </c:strRef>
          </c:cat>
          <c:val>
            <c:numRef>
              <c:f>'[primary data (project) (3).xlsx] Pie charts 2'!$AO$4:$AO$5</c:f>
              <c:numCache>
                <c:formatCode>General</c:formatCode>
                <c:ptCount val="2"/>
                <c:pt idx="0">
                  <c:v>160</c:v>
                </c:pt>
                <c:pt idx="1">
                  <c:v>18</c:v>
                </c:pt>
              </c:numCache>
            </c:numRef>
          </c:val>
          <c:extLst>
            <c:ext xmlns:c16="http://schemas.microsoft.com/office/drawing/2014/chart" uri="{C3380CC4-5D6E-409C-BE32-E72D297353CC}">
              <c16:uniqueId val="{00000004-F69A-4A6D-807D-6719658C94F7}"/>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solidFill>
                  <a:srgbClr val="FF0000"/>
                </a:solidFill>
              </a:rPr>
              <a:t>Preference</a:t>
            </a:r>
            <a:r>
              <a:rPr lang="en-US" baseline="0">
                <a:solidFill>
                  <a:srgbClr val="FF0000"/>
                </a:solidFill>
              </a:rPr>
              <a:t> of exam pattern</a:t>
            </a:r>
            <a:endParaRPr lang="en-US">
              <a:solidFill>
                <a:srgbClr val="FF0000"/>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960784313725492E-2"/>
          <c:y val="9.4961871602039033E-2"/>
          <c:w val="0.83073490813648299"/>
          <c:h val="0.84512527565219508"/>
        </c:manualLayout>
      </c:layout>
      <c:pie3DChart>
        <c:varyColors val="1"/>
        <c:ser>
          <c:idx val="0"/>
          <c:order val="0"/>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499-4475-9A75-8FB0671EC425}"/>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499-4475-9A75-8FB0671EC425}"/>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 Pie charts 2'!$AV$6:$AV$7</c:f>
              <c:strCache>
                <c:ptCount val="2"/>
                <c:pt idx="0">
                  <c:v>Offline</c:v>
                </c:pt>
                <c:pt idx="1">
                  <c:v>Online</c:v>
                </c:pt>
              </c:strCache>
            </c:strRef>
          </c:cat>
          <c:val>
            <c:numRef>
              <c:f>'[primary data (project) (3).xlsx] Pie charts 2'!$AW$6:$AW$7</c:f>
              <c:numCache>
                <c:formatCode>General</c:formatCode>
                <c:ptCount val="2"/>
                <c:pt idx="0">
                  <c:v>150</c:v>
                </c:pt>
                <c:pt idx="1">
                  <c:v>28</c:v>
                </c:pt>
              </c:numCache>
            </c:numRef>
          </c:val>
          <c:extLst>
            <c:ext xmlns:c16="http://schemas.microsoft.com/office/drawing/2014/chart" uri="{C3380CC4-5D6E-409C-BE32-E72D297353CC}">
              <c16:uniqueId val="{00000004-2499-4475-9A75-8FB0671EC425}"/>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rgbClr val="FFFFFF">
                    <a:lumMod val="95000"/>
                  </a:srgbClr>
                </a:solidFill>
                <a:effectLst>
                  <a:outerShdw blurRad="50800" dist="38100" dir="5400000" algn="t" rotWithShape="0">
                    <a:prstClr val="black">
                      <a:alpha val="40000"/>
                    </a:prstClr>
                  </a:outerShdw>
                </a:effectLst>
                <a:latin typeface="+mn-lt"/>
                <a:ea typeface="+mn-ea"/>
                <a:cs typeface="+mn-cs"/>
              </a:defRPr>
            </a:pPr>
            <a:r>
              <a:rPr lang="en-US" sz="1400" b="1" i="0" cap="all" baseline="0">
                <a:effectLst>
                  <a:outerShdw blurRad="50800" dist="38100" dir="5400000" algn="t" rotWithShape="0">
                    <a:srgbClr val="000000">
                      <a:alpha val="40000"/>
                    </a:srgbClr>
                  </a:outerShdw>
                </a:effectLst>
              </a:rPr>
              <a:t>Time spent for studies during </a:t>
            </a:r>
          </a:p>
          <a:p>
            <a:pPr marL="0" marR="0" indent="0" algn="ctr" defTabSz="914400" rtl="0" eaLnBrk="1" fontAlgn="auto" latinLnBrk="0" hangingPunct="1">
              <a:lnSpc>
                <a:spcPct val="100000"/>
              </a:lnSpc>
              <a:spcBef>
                <a:spcPts val="0"/>
              </a:spcBef>
              <a:spcAft>
                <a:spcPts val="0"/>
              </a:spcAft>
              <a:buClrTx/>
              <a:buSzTx/>
              <a:buFontTx/>
              <a:buNone/>
              <a:tabLst/>
              <a:defRPr>
                <a:solidFill>
                  <a:srgbClr val="FFFFFF">
                    <a:lumMod val="95000"/>
                  </a:srgbClr>
                </a:solidFill>
              </a:defRPr>
            </a:pPr>
            <a:r>
              <a:rPr lang="en-US" sz="1400" b="1" i="0" cap="all" baseline="0">
                <a:effectLst>
                  <a:outerShdw blurRad="50800" dist="38100" dir="5400000" algn="t" rotWithShape="0">
                    <a:srgbClr val="000000">
                      <a:alpha val="40000"/>
                    </a:srgbClr>
                  </a:outerShdw>
                </a:effectLst>
              </a:rPr>
              <a:t>online learinig (min)</a:t>
            </a:r>
            <a:endParaRPr lang="en-IN" sz="1400">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rgbClr val="FFFFFF">
                    <a:lumMod val="95000"/>
                  </a:srgbClr>
                </a:solidFill>
              </a:defRPr>
            </a:pPr>
            <a:endParaRPr lang="en-IN"/>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rgbClr val="FFFFFF">
                  <a:lumMod val="95000"/>
                </a:srgb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7D6D-4772-B949-45356205254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7D6D-4772-B949-45356205254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7D6D-4772-B949-45356205254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7D6D-4772-B949-45356205254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'[primary data (project) (3).xlsx]Bar charts'!$AC$7:$AC$10</c:f>
              <c:strCache>
                <c:ptCount val="4"/>
                <c:pt idx="0">
                  <c:v>0-60</c:v>
                </c:pt>
                <c:pt idx="1">
                  <c:v>60-120 </c:v>
                </c:pt>
                <c:pt idx="2">
                  <c:v>120-180 </c:v>
                </c:pt>
                <c:pt idx="3">
                  <c:v>More than 180</c:v>
                </c:pt>
              </c:strCache>
            </c:strRef>
          </c:cat>
          <c:val>
            <c:numRef>
              <c:f>'[primary data (project) (3).xlsx]Bar charts'!$AD$7:$AD$10</c:f>
              <c:numCache>
                <c:formatCode>General</c:formatCode>
                <c:ptCount val="4"/>
                <c:pt idx="0">
                  <c:v>94</c:v>
                </c:pt>
                <c:pt idx="1">
                  <c:v>45</c:v>
                </c:pt>
                <c:pt idx="2">
                  <c:v>26</c:v>
                </c:pt>
                <c:pt idx="3">
                  <c:v>13</c:v>
                </c:pt>
              </c:numCache>
            </c:numRef>
          </c:val>
          <c:extLst>
            <c:ext xmlns:c16="http://schemas.microsoft.com/office/drawing/2014/chart" uri="{C3380CC4-5D6E-409C-BE32-E72D297353CC}">
              <c16:uniqueId val="{00000008-7D6D-4772-B949-453562052547}"/>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013910761154856"/>
          <c:y val="0.15601851851851853"/>
          <c:w val="0.87986089238845144"/>
          <c:h val="0.70981481481481479"/>
        </c:manualLayout>
      </c:layout>
      <c:bar3DChart>
        <c:barDir val="col"/>
        <c:grouping val="clustered"/>
        <c:varyColors val="0"/>
        <c:ser>
          <c:idx val="0"/>
          <c:order val="0"/>
          <c:spPr>
            <a:gradFill>
              <a:gsLst>
                <a:gs pos="100000">
                  <a:schemeClr val="accent6">
                    <a:alpha val="0"/>
                  </a:schemeClr>
                </a:gs>
                <a:gs pos="50000">
                  <a:schemeClr val="accent6"/>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'Bar charts'!$H$10:$H$14</c:f>
              <c:strCache>
                <c:ptCount val="5"/>
                <c:pt idx="0">
                  <c:v>Bad</c:v>
                </c:pt>
                <c:pt idx="1">
                  <c:v>Best</c:v>
                </c:pt>
                <c:pt idx="2">
                  <c:v>Better</c:v>
                </c:pt>
                <c:pt idx="3">
                  <c:v>Ok</c:v>
                </c:pt>
                <c:pt idx="4">
                  <c:v>Worst</c:v>
                </c:pt>
              </c:strCache>
            </c:strRef>
          </c:cat>
          <c:val>
            <c:numRef>
              <c:f>'Bar charts'!$I$10:$I$14</c:f>
              <c:numCache>
                <c:formatCode>0%</c:formatCode>
                <c:ptCount val="5"/>
                <c:pt idx="0">
                  <c:v>0.2</c:v>
                </c:pt>
                <c:pt idx="1">
                  <c:v>0.05</c:v>
                </c:pt>
                <c:pt idx="2">
                  <c:v>0.2</c:v>
                </c:pt>
                <c:pt idx="3">
                  <c:v>0.49</c:v>
                </c:pt>
                <c:pt idx="4">
                  <c:v>0.06</c:v>
                </c:pt>
              </c:numCache>
            </c:numRef>
          </c:val>
          <c:extLst>
            <c:ext xmlns:c16="http://schemas.microsoft.com/office/drawing/2014/chart" uri="{C3380CC4-5D6E-409C-BE32-E72D297353CC}">
              <c16:uniqueId val="{00000000-314D-4C35-8789-D37178BA4FE5}"/>
            </c:ext>
          </c:extLst>
        </c:ser>
        <c:dLbls>
          <c:showLegendKey val="0"/>
          <c:showVal val="1"/>
          <c:showCatName val="0"/>
          <c:showSerName val="0"/>
          <c:showPercent val="0"/>
          <c:showBubbleSize val="0"/>
        </c:dLbls>
        <c:gapWidth val="150"/>
        <c:gapDepth val="0"/>
        <c:shape val="box"/>
        <c:axId val="330640320"/>
        <c:axId val="330632160"/>
        <c:axId val="0"/>
      </c:bar3DChart>
      <c:catAx>
        <c:axId val="330640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632160"/>
        <c:crosses val="autoZero"/>
        <c:auto val="1"/>
        <c:lblAlgn val="ctr"/>
        <c:lblOffset val="100"/>
        <c:noMultiLvlLbl val="0"/>
      </c:catAx>
      <c:valAx>
        <c:axId val="330632160"/>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640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t>improvement in exam</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228315662081517E-2"/>
          <c:y val="0.11776397681451872"/>
          <c:w val="0.89495982299744958"/>
          <c:h val="0.84635226293728993"/>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71E1-4E72-8DF0-CF277CED077B}"/>
              </c:ext>
            </c:extLst>
          </c:dPt>
          <c:dPt>
            <c:idx val="1"/>
            <c:bubble3D val="0"/>
            <c:explosion val="8"/>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71E1-4E72-8DF0-CF277CED077B}"/>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(3).xlsx]Pie charts'!$Z$8:$Z$9</c:f>
              <c:strCache>
                <c:ptCount val="2"/>
                <c:pt idx="0">
                  <c:v>No</c:v>
                </c:pt>
                <c:pt idx="1">
                  <c:v>Yes</c:v>
                </c:pt>
              </c:strCache>
            </c:strRef>
          </c:cat>
          <c:val>
            <c:numRef>
              <c:f>'[primary data (project) (3).xlsx]Pie charts'!$AA$8:$AA$9</c:f>
              <c:numCache>
                <c:formatCode>General</c:formatCode>
                <c:ptCount val="2"/>
                <c:pt idx="0">
                  <c:v>104</c:v>
                </c:pt>
                <c:pt idx="1">
                  <c:v>74</c:v>
                </c:pt>
              </c:numCache>
            </c:numRef>
          </c:val>
          <c:extLst>
            <c:ext xmlns:c16="http://schemas.microsoft.com/office/drawing/2014/chart" uri="{C3380CC4-5D6E-409C-BE32-E72D297353CC}">
              <c16:uniqueId val="{00000004-71E1-4E72-8DF0-CF277CED077B}"/>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t>Preference</a:t>
            </a:r>
            <a:r>
              <a:rPr lang="en-US" sz="1400" baseline="0"/>
              <a:t> about practical knowledge</a:t>
            </a:r>
            <a:endParaRPr lang="en-US" sz="140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952313127531667E-2"/>
          <c:y val="0.15046303161759356"/>
          <c:w val="0.93888888888888888"/>
          <c:h val="0.68032626130067075"/>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B5C-43E0-B5D2-0029151A1A5A}"/>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B5C-43E0-B5D2-0029151A1A5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 Pie charts 2'!$K$4:$K$5</c:f>
              <c:strCache>
                <c:ptCount val="2"/>
                <c:pt idx="0">
                  <c:v>Offline</c:v>
                </c:pt>
                <c:pt idx="1">
                  <c:v>Online</c:v>
                </c:pt>
              </c:strCache>
            </c:strRef>
          </c:cat>
          <c:val>
            <c:numRef>
              <c:f>'[primary data (project) (3).xlsx] Pie charts 2'!$L$4:$L$5</c:f>
              <c:numCache>
                <c:formatCode>General</c:formatCode>
                <c:ptCount val="2"/>
                <c:pt idx="0">
                  <c:v>159</c:v>
                </c:pt>
                <c:pt idx="1">
                  <c:v>19</c:v>
                </c:pt>
              </c:numCache>
            </c:numRef>
          </c:val>
          <c:extLst>
            <c:ext xmlns:c16="http://schemas.microsoft.com/office/drawing/2014/chart" uri="{C3380CC4-5D6E-409C-BE32-E72D297353CC}">
              <c16:uniqueId val="{00000004-4B5C-43E0-B5D2-0029151A1A5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t>Effect on time management skills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hade val="7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C22-458C-905A-742A365687FB}"/>
              </c:ext>
            </c:extLst>
          </c:dPt>
          <c:dPt>
            <c:idx val="1"/>
            <c:bubble3D val="0"/>
            <c:explosion val="5"/>
            <c:spPr>
              <a:solidFill>
                <a:schemeClr val="accent1">
                  <a:tint val="7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C22-458C-905A-742A365687F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(3).xlsx]Pie charts'!$P$4:$P$5</c:f>
              <c:strCache>
                <c:ptCount val="2"/>
                <c:pt idx="0">
                  <c:v>No, negatively</c:v>
                </c:pt>
                <c:pt idx="1">
                  <c:v>Yes ,positively</c:v>
                </c:pt>
              </c:strCache>
            </c:strRef>
          </c:cat>
          <c:val>
            <c:numRef>
              <c:f>'[primary data (project) (3).xlsx]Pie charts'!$Q$4:$Q$5</c:f>
              <c:numCache>
                <c:formatCode>General</c:formatCode>
                <c:ptCount val="2"/>
                <c:pt idx="0">
                  <c:v>62</c:v>
                </c:pt>
                <c:pt idx="1">
                  <c:v>116</c:v>
                </c:pt>
              </c:numCache>
            </c:numRef>
          </c:val>
          <c:extLst>
            <c:ext xmlns:c16="http://schemas.microsoft.com/office/drawing/2014/chart" uri="{C3380CC4-5D6E-409C-BE32-E72D297353CC}">
              <c16:uniqueId val="{00000004-8C22-458C-905A-742A365687F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Participation in online conversation</a:t>
            </a:r>
            <a:endParaRPr lang="en-IN"/>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2">
                <a:tint val="77000"/>
              </a:schemeClr>
            </a:solidFill>
            <a:ln>
              <a:noFill/>
            </a:ln>
            <a:effectLst/>
            <a:sp3d/>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'[primary data (project) (3).xlsx]Bar charts'!$O$9:$O$11</c:f>
              <c:strCache>
                <c:ptCount val="3"/>
                <c:pt idx="0">
                  <c:v>No</c:v>
                </c:pt>
                <c:pt idx="1">
                  <c:v>Yes, by speaking</c:v>
                </c:pt>
                <c:pt idx="2">
                  <c:v>Yes, by messaging in chat box</c:v>
                </c:pt>
              </c:strCache>
            </c:strRef>
          </c:cat>
          <c:val>
            <c:numRef>
              <c:f>'[primary data (project) (3).xlsx]Bar charts'!$P$9:$P$11</c:f>
              <c:numCache>
                <c:formatCode>General</c:formatCode>
                <c:ptCount val="3"/>
              </c:numCache>
            </c:numRef>
          </c:val>
          <c:extLst>
            <c:ext xmlns:c16="http://schemas.microsoft.com/office/drawing/2014/chart" uri="{C3380CC4-5D6E-409C-BE32-E72D297353CC}">
              <c16:uniqueId val="{00000000-8737-4B2C-AEF5-3B11D9C4DE62}"/>
            </c:ext>
          </c:extLst>
        </c:ser>
        <c:ser>
          <c:idx val="1"/>
          <c:order val="1"/>
          <c:spPr>
            <a:solidFill>
              <a:schemeClr val="accent2">
                <a:shade val="76000"/>
              </a:schemeClr>
            </a:solidFill>
            <a:ln>
              <a:noFill/>
            </a:ln>
            <a:effectLst/>
            <a:sp3d/>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'[primary data (project) (3).xlsx]Bar charts'!$O$9:$O$11</c:f>
              <c:strCache>
                <c:ptCount val="3"/>
                <c:pt idx="0">
                  <c:v>No</c:v>
                </c:pt>
                <c:pt idx="1">
                  <c:v>Yes, by speaking</c:v>
                </c:pt>
                <c:pt idx="2">
                  <c:v>Yes, by messaging in chat box</c:v>
                </c:pt>
              </c:strCache>
            </c:strRef>
          </c:cat>
          <c:val>
            <c:numRef>
              <c:f>'[primary data (project) (3).xlsx]Bar charts'!$Q$9:$Q$11</c:f>
              <c:numCache>
                <c:formatCode>0%</c:formatCode>
                <c:ptCount val="3"/>
                <c:pt idx="0">
                  <c:v>0.1</c:v>
                </c:pt>
                <c:pt idx="1">
                  <c:v>0.31</c:v>
                </c:pt>
                <c:pt idx="2">
                  <c:v>0.59</c:v>
                </c:pt>
              </c:numCache>
            </c:numRef>
          </c:val>
          <c:extLst>
            <c:ext xmlns:c16="http://schemas.microsoft.com/office/drawing/2014/chart" uri="{C3380CC4-5D6E-409C-BE32-E72D297353CC}">
              <c16:uniqueId val="{00000001-8737-4B2C-AEF5-3B11D9C4DE62}"/>
            </c:ext>
          </c:extLst>
        </c:ser>
        <c:dLbls>
          <c:showLegendKey val="0"/>
          <c:showVal val="0"/>
          <c:showCatName val="0"/>
          <c:showSerName val="0"/>
          <c:showPercent val="0"/>
          <c:showBubbleSize val="0"/>
        </c:dLbls>
        <c:gapWidth val="150"/>
        <c:shape val="box"/>
        <c:axId val="493262528"/>
        <c:axId val="493272320"/>
        <c:axId val="0"/>
      </c:bar3DChart>
      <c:catAx>
        <c:axId val="4932625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272320"/>
        <c:crosses val="autoZero"/>
        <c:auto val="1"/>
        <c:lblAlgn val="ctr"/>
        <c:lblOffset val="100"/>
        <c:noMultiLvlLbl val="0"/>
      </c:catAx>
      <c:valAx>
        <c:axId val="49327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262528"/>
        <c:crosses val="autoZero"/>
        <c:crossBetween val="between"/>
      </c:valAx>
      <c:spPr>
        <a:noFill/>
        <a:ln>
          <a:noFill/>
        </a:ln>
        <a:effectLst/>
      </c:spPr>
    </c:plotArea>
    <c:plotVisOnly val="1"/>
    <c:dispBlanksAs val="gap"/>
    <c:showDLblsOverMax val="0"/>
  </c:chart>
  <c:spPr>
    <a:solidFill>
      <a:srgbClr val="5B9BD5">
        <a:lumMod val="40000"/>
        <a:lumOff val="60000"/>
      </a:srgb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400"/>
              <a:t>ADEQUATE</a:t>
            </a:r>
            <a:r>
              <a:rPr lang="en-IN" sz="1400" baseline="0"/>
              <a:t> TECHNICAL SUPPORT</a:t>
            </a:r>
            <a:endParaRPr lang="en-IN" sz="140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18"/>
          <c:dPt>
            <c:idx val="0"/>
            <c:bubble3D val="0"/>
            <c:explosion val="6"/>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AF0-46C8-A888-BB3EDAA40663}"/>
              </c:ext>
            </c:extLst>
          </c:dPt>
          <c:dPt>
            <c:idx val="1"/>
            <c:bubble3D val="0"/>
            <c:explosion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AF0-46C8-A888-BB3EDAA40663}"/>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'[primary data (project) (3).xlsx] Pie charts 2'!$S$6:$S$7</c:f>
              <c:strCache>
                <c:ptCount val="2"/>
                <c:pt idx="0">
                  <c:v>No</c:v>
                </c:pt>
                <c:pt idx="1">
                  <c:v>Yes</c:v>
                </c:pt>
              </c:strCache>
            </c:strRef>
          </c:cat>
          <c:val>
            <c:numRef>
              <c:f>'[primary data (project) (3).xlsx] Pie charts 2'!$T$6:$T$7</c:f>
              <c:numCache>
                <c:formatCode>General</c:formatCode>
                <c:ptCount val="2"/>
                <c:pt idx="0">
                  <c:v>52</c:v>
                </c:pt>
                <c:pt idx="1">
                  <c:v>126</c:v>
                </c:pt>
              </c:numCache>
            </c:numRef>
          </c:val>
          <c:extLst>
            <c:ext xmlns:c16="http://schemas.microsoft.com/office/drawing/2014/chart" uri="{C3380CC4-5D6E-409C-BE32-E72D297353CC}">
              <c16:uniqueId val="{00000004-DAF0-46C8-A888-BB3EDAA40663}"/>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Effect on body parts</a:t>
            </a:r>
          </a:p>
          <a:p>
            <a:pPr>
              <a:defRPr/>
            </a:pP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6">
                <a:alpha val="85000"/>
              </a:schemeClr>
            </a:solidFill>
            <a:ln w="9525" cap="flat" cmpd="sng" algn="ctr">
              <a:solidFill>
                <a:schemeClr val="accent6">
                  <a:lumMod val="75000"/>
                </a:schemeClr>
              </a:solidFill>
              <a:round/>
            </a:ln>
            <a:effectLst/>
            <a:sp3d contourW="9525">
              <a:contourClr>
                <a:schemeClr val="accent6">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'[primary data (project) (3).xlsx]Bar charts'!$AN$5:$AN$10</c:f>
              <c:strCache>
                <c:ptCount val="6"/>
                <c:pt idx="0">
                  <c:v>Back</c:v>
                </c:pt>
                <c:pt idx="1">
                  <c:v>Head</c:v>
                </c:pt>
                <c:pt idx="2">
                  <c:v>Eyes</c:v>
                </c:pt>
                <c:pt idx="3">
                  <c:v>Ears</c:v>
                </c:pt>
                <c:pt idx="4">
                  <c:v>No pain</c:v>
                </c:pt>
                <c:pt idx="5">
                  <c:v>Other</c:v>
                </c:pt>
              </c:strCache>
            </c:strRef>
          </c:cat>
          <c:val>
            <c:numRef>
              <c:f>'[primary data (project) (3).xlsx]Bar charts'!$AO$5:$AO$10</c:f>
              <c:numCache>
                <c:formatCode>0%</c:formatCode>
                <c:ptCount val="6"/>
                <c:pt idx="0">
                  <c:v>0.2</c:v>
                </c:pt>
                <c:pt idx="1">
                  <c:v>0.25</c:v>
                </c:pt>
                <c:pt idx="2">
                  <c:v>0.35</c:v>
                </c:pt>
                <c:pt idx="3">
                  <c:v>0.12</c:v>
                </c:pt>
                <c:pt idx="4">
                  <c:v>0.05</c:v>
                </c:pt>
                <c:pt idx="5">
                  <c:v>0.03</c:v>
                </c:pt>
              </c:numCache>
            </c:numRef>
          </c:val>
          <c:extLst>
            <c:ext xmlns:c16="http://schemas.microsoft.com/office/drawing/2014/chart" uri="{C3380CC4-5D6E-409C-BE32-E72D297353CC}">
              <c16:uniqueId val="{00000000-2BBE-4263-8576-D1A22C973D56}"/>
            </c:ext>
          </c:extLst>
        </c:ser>
        <c:dLbls>
          <c:showLegendKey val="0"/>
          <c:showVal val="1"/>
          <c:showCatName val="0"/>
          <c:showSerName val="0"/>
          <c:showPercent val="0"/>
          <c:showBubbleSize val="0"/>
        </c:dLbls>
        <c:gapWidth val="65"/>
        <c:shape val="box"/>
        <c:axId val="493272864"/>
        <c:axId val="493266336"/>
        <c:axId val="0"/>
      </c:bar3DChart>
      <c:catAx>
        <c:axId val="4932728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93266336"/>
        <c:crosses val="autoZero"/>
        <c:auto val="1"/>
        <c:lblAlgn val="ctr"/>
        <c:lblOffset val="100"/>
        <c:noMultiLvlLbl val="0"/>
      </c:catAx>
      <c:valAx>
        <c:axId val="493266336"/>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9327286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0.075</cdr:x>
      <cdr:y>0.01389</cdr:y>
    </cdr:from>
    <cdr:to>
      <cdr:x>0.90974</cdr:x>
      <cdr:y>0.18279</cdr:y>
    </cdr:to>
    <cdr:pic>
      <cdr:nvPicPr>
        <cdr:cNvPr id="2" name="chart">
          <a:extLst xmlns:a="http://schemas.openxmlformats.org/drawingml/2006/main">
            <a:ext uri="{FF2B5EF4-FFF2-40B4-BE49-F238E27FC236}">
              <a16:creationId xmlns:a16="http://schemas.microsoft.com/office/drawing/2014/main" id="{4513FF30-E0B6-4372-B67E-72099A46C6D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42900" y="38100"/>
          <a:ext cx="3816427" cy="463336"/>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51690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0ef83d9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e0ef83d9f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9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799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5386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8122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1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763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96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223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84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49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138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0ef83d9f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0ef83d9f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830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72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663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5296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2176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711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978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0ef83d9f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0ef83d9f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5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9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95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4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2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92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72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11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11.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e0ef83d9f1_0_10"/>
          <p:cNvSpPr txBox="1">
            <a:spLocks noGrp="1"/>
          </p:cNvSpPr>
          <p:nvPr>
            <p:ph type="ctrTitle"/>
          </p:nvPr>
        </p:nvSpPr>
        <p:spPr>
          <a:xfrm>
            <a:off x="196975" y="509010"/>
            <a:ext cx="11728500" cy="22383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5400"/>
              <a:buFont typeface="Calibri"/>
              <a:buNone/>
            </a:pPr>
            <a:r>
              <a:rPr lang="en-US" sz="2400" b="1" dirty="0">
                <a:latin typeface="Times New Roman"/>
                <a:ea typeface="Times New Roman"/>
                <a:cs typeface="Times New Roman"/>
                <a:sym typeface="Times New Roman"/>
              </a:rPr>
              <a:t>A Project Presentation on </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5400"/>
              <a:buFont typeface="Calibri"/>
              <a:buNone/>
            </a:pPr>
            <a:r>
              <a:rPr lang="en-US" sz="2400" b="1" dirty="0">
                <a:latin typeface="Times New Roman"/>
                <a:ea typeface="Times New Roman"/>
                <a:cs typeface="Times New Roman"/>
                <a:sym typeface="Times New Roman"/>
              </a:rPr>
              <a:t>“</a:t>
            </a:r>
            <a:r>
              <a:rPr lang="en-US" sz="2400" b="1" u="sng" dirty="0">
                <a:latin typeface="Times New Roman"/>
                <a:ea typeface="Times New Roman"/>
                <a:cs typeface="Times New Roman"/>
                <a:sym typeface="Times New Roman"/>
              </a:rPr>
              <a:t>Impact of E- learning on student learning</a:t>
            </a:r>
            <a:r>
              <a:rPr lang="en-US" sz="2400" b="1" dirty="0">
                <a:latin typeface="Times New Roman"/>
                <a:ea typeface="Times New Roman"/>
                <a:cs typeface="Times New Roman"/>
                <a:sym typeface="Times New Roman"/>
              </a:rPr>
              <a:t> ”</a:t>
            </a:r>
            <a:br>
              <a:rPr lang="en-US" sz="2400" b="1" dirty="0">
                <a:latin typeface="Times New Roman"/>
                <a:ea typeface="Times New Roman"/>
                <a:cs typeface="Times New Roman"/>
                <a:sym typeface="Times New Roman"/>
              </a:rPr>
            </a:b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Department Of Statistics</a:t>
            </a:r>
            <a:endParaRPr sz="24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5400"/>
              <a:buFont typeface="Calibri"/>
              <a:buNone/>
            </a:pPr>
            <a:r>
              <a:rPr lang="en-US" sz="2400" b="1" dirty="0">
                <a:latin typeface="Times New Roman"/>
                <a:ea typeface="Times New Roman"/>
                <a:cs typeface="Times New Roman"/>
                <a:sym typeface="Times New Roman"/>
              </a:rPr>
              <a:t>                                              P.A.H. </a:t>
            </a:r>
            <a:r>
              <a:rPr lang="en-US" sz="2400" b="1" dirty="0" err="1">
                <a:latin typeface="Times New Roman"/>
                <a:ea typeface="Times New Roman"/>
                <a:cs typeface="Times New Roman"/>
                <a:sym typeface="Times New Roman"/>
              </a:rPr>
              <a:t>Solapur</a:t>
            </a:r>
            <a:r>
              <a:rPr lang="en-US" sz="2400" b="1" dirty="0">
                <a:latin typeface="Times New Roman"/>
                <a:ea typeface="Times New Roman"/>
                <a:cs typeface="Times New Roman"/>
                <a:sym typeface="Times New Roman"/>
              </a:rPr>
              <a:t> University, </a:t>
            </a:r>
            <a:r>
              <a:rPr lang="en-US" sz="2400" b="1" dirty="0" err="1">
                <a:latin typeface="Times New Roman"/>
                <a:ea typeface="Times New Roman"/>
                <a:cs typeface="Times New Roman"/>
                <a:sym typeface="Times New Roman"/>
              </a:rPr>
              <a:t>Solapur</a:t>
            </a:r>
            <a:endParaRPr sz="2400"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6000"/>
              <a:buFont typeface="Calibri"/>
              <a:buNone/>
            </a:pPr>
            <a:endParaRPr b="1" dirty="0"/>
          </a:p>
        </p:txBody>
      </p:sp>
      <p:sp>
        <p:nvSpPr>
          <p:cNvPr id="85" name="Google Shape;85;ge0ef83d9f1_0_10"/>
          <p:cNvSpPr txBox="1">
            <a:spLocks noGrp="1"/>
          </p:cNvSpPr>
          <p:nvPr>
            <p:ph type="subTitle" idx="1"/>
          </p:nvPr>
        </p:nvSpPr>
        <p:spPr>
          <a:xfrm>
            <a:off x="196975" y="4246675"/>
            <a:ext cx="11728500" cy="23427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1000"/>
              </a:spcBef>
              <a:spcAft>
                <a:spcPts val="0"/>
              </a:spcAft>
              <a:buClr>
                <a:schemeClr val="dk1"/>
              </a:buClr>
              <a:buSzPts val="275"/>
              <a:buFont typeface="Arial"/>
              <a:buNone/>
            </a:pPr>
            <a:r>
              <a:rPr lang="en-US" sz="2100" dirty="0">
                <a:latin typeface="Times New Roman"/>
                <a:ea typeface="Times New Roman"/>
                <a:cs typeface="Times New Roman"/>
                <a:sym typeface="Times New Roman"/>
              </a:rPr>
              <a:t>                                                               By</a:t>
            </a:r>
            <a:endParaRPr sz="21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75"/>
              <a:buFont typeface="Arial"/>
              <a:buNone/>
            </a:pPr>
            <a:r>
              <a:rPr lang="en-US" sz="2100" dirty="0">
                <a:latin typeface="Times New Roman"/>
                <a:ea typeface="Times New Roman"/>
                <a:cs typeface="Times New Roman"/>
                <a:sym typeface="Times New Roman"/>
              </a:rPr>
              <a:t>                   1. </a:t>
            </a:r>
            <a:r>
              <a:rPr lang="en-US" sz="2100" dirty="0" err="1">
                <a:latin typeface="Times New Roman"/>
                <a:ea typeface="Times New Roman"/>
                <a:cs typeface="Times New Roman"/>
                <a:sym typeface="Times New Roman"/>
              </a:rPr>
              <a:t>Rushikesh</a:t>
            </a:r>
            <a:r>
              <a:rPr lang="en-US" sz="2100" dirty="0">
                <a:latin typeface="Times New Roman"/>
                <a:ea typeface="Times New Roman"/>
                <a:cs typeface="Times New Roman"/>
                <a:sym typeface="Times New Roman"/>
              </a:rPr>
              <a:t> </a:t>
            </a:r>
            <a:r>
              <a:rPr lang="en-US" sz="2100" dirty="0" err="1">
                <a:latin typeface="Times New Roman"/>
                <a:ea typeface="Times New Roman"/>
                <a:cs typeface="Times New Roman"/>
                <a:sym typeface="Times New Roman"/>
              </a:rPr>
              <a:t>Bhusnar</a:t>
            </a:r>
            <a:r>
              <a:rPr lang="en-US" sz="2100" dirty="0">
                <a:latin typeface="Times New Roman"/>
                <a:ea typeface="Times New Roman"/>
                <a:cs typeface="Times New Roman"/>
                <a:sym typeface="Times New Roman"/>
              </a:rPr>
              <a:t>                                           2.Sneha </a:t>
            </a:r>
            <a:r>
              <a:rPr lang="en-US" sz="2100" dirty="0" err="1">
                <a:latin typeface="Times New Roman"/>
                <a:ea typeface="Times New Roman"/>
                <a:cs typeface="Times New Roman"/>
                <a:sym typeface="Times New Roman"/>
              </a:rPr>
              <a:t>Tavati</a:t>
            </a:r>
            <a:endParaRPr sz="21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75"/>
              <a:buFont typeface="Arial"/>
              <a:buNone/>
            </a:pPr>
            <a:r>
              <a:rPr lang="en-US" sz="2100" dirty="0">
                <a:latin typeface="Times New Roman"/>
                <a:ea typeface="Times New Roman"/>
                <a:cs typeface="Times New Roman"/>
                <a:sym typeface="Times New Roman"/>
              </a:rPr>
              <a:t>                   3.Pooja </a:t>
            </a:r>
            <a:r>
              <a:rPr lang="en-US" sz="2100" dirty="0" err="1">
                <a:latin typeface="Times New Roman"/>
                <a:ea typeface="Times New Roman"/>
                <a:cs typeface="Times New Roman"/>
                <a:sym typeface="Times New Roman"/>
              </a:rPr>
              <a:t>Nagtilak</a:t>
            </a:r>
            <a:r>
              <a:rPr lang="en-US" sz="2100" dirty="0">
                <a:latin typeface="Times New Roman"/>
                <a:ea typeface="Times New Roman"/>
                <a:cs typeface="Times New Roman"/>
                <a:sym typeface="Times New Roman"/>
              </a:rPr>
              <a:t>                                                     4.Vidhya </a:t>
            </a:r>
            <a:r>
              <a:rPr lang="en-US" sz="2100" dirty="0" err="1">
                <a:latin typeface="Times New Roman"/>
                <a:ea typeface="Times New Roman"/>
                <a:cs typeface="Times New Roman"/>
                <a:sym typeface="Times New Roman"/>
              </a:rPr>
              <a:t>Kumbhar</a:t>
            </a:r>
            <a:endParaRPr sz="21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75"/>
              <a:buFont typeface="Arial"/>
              <a:buNone/>
            </a:pPr>
            <a:r>
              <a:rPr lang="en-US" sz="2100" dirty="0">
                <a:latin typeface="Times New Roman"/>
                <a:ea typeface="Times New Roman"/>
                <a:cs typeface="Times New Roman"/>
                <a:sym typeface="Times New Roman"/>
              </a:rPr>
              <a:t>                               </a:t>
            </a:r>
            <a:endParaRPr sz="21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75"/>
              <a:buFont typeface="Arial"/>
              <a:buNone/>
            </a:pPr>
            <a:r>
              <a:rPr lang="en-US" sz="2100" dirty="0">
                <a:latin typeface="Times New Roman"/>
                <a:ea typeface="Times New Roman"/>
                <a:cs typeface="Times New Roman"/>
                <a:sym typeface="Times New Roman"/>
              </a:rPr>
              <a:t>                                                     </a:t>
            </a:r>
            <a:r>
              <a:rPr lang="en-US" sz="2100" u="sng" dirty="0">
                <a:latin typeface="Times New Roman"/>
                <a:ea typeface="Times New Roman"/>
                <a:cs typeface="Times New Roman"/>
                <a:sym typeface="Times New Roman"/>
              </a:rPr>
              <a:t>Under the Guidance of </a:t>
            </a:r>
            <a:r>
              <a:rPr lang="en-US" sz="2100" dirty="0">
                <a:latin typeface="Times New Roman"/>
                <a:ea typeface="Times New Roman"/>
                <a:cs typeface="Times New Roman"/>
                <a:sym typeface="Times New Roman"/>
              </a:rPr>
              <a:t> </a:t>
            </a:r>
            <a:endParaRPr sz="21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75"/>
              <a:buFont typeface="Arial"/>
              <a:buNone/>
            </a:pPr>
            <a:r>
              <a:rPr lang="en-US" sz="2100" dirty="0">
                <a:latin typeface="Times New Roman"/>
                <a:ea typeface="Times New Roman"/>
                <a:cs typeface="Times New Roman"/>
                <a:sym typeface="Times New Roman"/>
              </a:rPr>
              <a:t>                                                     Mr. O. D. </a:t>
            </a:r>
            <a:r>
              <a:rPr lang="en-US" sz="2100" dirty="0" err="1">
                <a:latin typeface="Times New Roman"/>
                <a:ea typeface="Times New Roman"/>
                <a:cs typeface="Times New Roman"/>
                <a:sym typeface="Times New Roman"/>
              </a:rPr>
              <a:t>Ghadage</a:t>
            </a:r>
            <a:r>
              <a:rPr lang="en-US" sz="2100" dirty="0">
                <a:latin typeface="Times New Roman"/>
                <a:ea typeface="Times New Roman"/>
                <a:cs typeface="Times New Roman"/>
                <a:sym typeface="Times New Roman"/>
              </a:rPr>
              <a:t> Sir</a:t>
            </a:r>
            <a:endParaRPr sz="21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275"/>
              <a:buFont typeface="Arial"/>
              <a:buNone/>
            </a:pPr>
            <a:endParaRPr sz="2100" dirty="0">
              <a:latin typeface="Times New Roman"/>
              <a:ea typeface="Times New Roman"/>
              <a:cs typeface="Times New Roman"/>
              <a:sym typeface="Times New Roman"/>
            </a:endParaRPr>
          </a:p>
          <a:p>
            <a:pPr marL="0" lvl="0" indent="0" algn="ctr" rtl="0">
              <a:lnSpc>
                <a:spcPct val="70000"/>
              </a:lnSpc>
              <a:spcBef>
                <a:spcPts val="0"/>
              </a:spcBef>
              <a:spcAft>
                <a:spcPts val="0"/>
              </a:spcAft>
              <a:buClr>
                <a:schemeClr val="dk1"/>
              </a:buClr>
              <a:buSzPts val="600"/>
              <a:buNone/>
            </a:pPr>
            <a:endParaRPr sz="3407" dirty="0">
              <a:latin typeface="Times New Roman"/>
              <a:ea typeface="Times New Roman"/>
              <a:cs typeface="Times New Roman"/>
              <a:sym typeface="Times New Roman"/>
            </a:endParaRPr>
          </a:p>
        </p:txBody>
      </p:sp>
      <p:pic>
        <p:nvPicPr>
          <p:cNvPr id="86" name="Google Shape;86;ge0ef83d9f1_0_10" descr="C:\Users\SPSSclient7\Desktop\sol.jpg"/>
          <p:cNvPicPr preferRelativeResize="0"/>
          <p:nvPr/>
        </p:nvPicPr>
        <p:blipFill rotWithShape="1">
          <a:blip r:embed="rId3">
            <a:alphaModFix/>
          </a:blip>
          <a:srcRect/>
          <a:stretch/>
        </p:blipFill>
        <p:spPr>
          <a:xfrm>
            <a:off x="2202813" y="1959460"/>
            <a:ext cx="7556324" cy="2148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p:nvPr/>
        </p:nvSpPr>
        <p:spPr>
          <a:xfrm>
            <a:off x="1029393" y="72044"/>
            <a:ext cx="10058400" cy="62324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US"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100" dirty="0">
                <a:solidFill>
                  <a:srgbClr val="000000"/>
                </a:solidFill>
                <a:latin typeface="Times New Roman" panose="02020603050405020304" pitchFamily="18" charset="0"/>
                <a:cs typeface="Times New Roman" panose="02020603050405020304" pitchFamily="18" charset="0"/>
                <a:sym typeface="Arial"/>
              </a:rPr>
              <a:t> With respect to practical knowledge which method do you prefer?</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From the above graph, students are not getting proper practical knowledge from online learning.</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36" name="Google Shape;136;p8"/>
          <p:cNvGraphicFramePr/>
          <p:nvPr>
            <p:extLst>
              <p:ext uri="{D42A27DB-BD31-4B8C-83A1-F6EECF244321}">
                <p14:modId xmlns:p14="http://schemas.microsoft.com/office/powerpoint/2010/main" val="3313259490"/>
              </p:ext>
            </p:extLst>
          </p:nvPr>
        </p:nvGraphicFramePr>
        <p:xfrm>
          <a:off x="1357745" y="1537855"/>
          <a:ext cx="7273637" cy="38136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2370975" y="520931"/>
            <a:ext cx="9531927" cy="62324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Does online learning method affected on your time management skills?</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From above pie chart, there is positive effect of online learning on time management skill.</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42" name="Google Shape;142;p9"/>
          <p:cNvGraphicFramePr/>
          <p:nvPr>
            <p:extLst>
              <p:ext uri="{D42A27DB-BD31-4B8C-83A1-F6EECF244321}">
                <p14:modId xmlns:p14="http://schemas.microsoft.com/office/powerpoint/2010/main" val="808610191"/>
              </p:ext>
            </p:extLst>
          </p:nvPr>
        </p:nvGraphicFramePr>
        <p:xfrm>
          <a:off x="2584336" y="1138844"/>
          <a:ext cx="5943600" cy="37130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2078182" y="797098"/>
            <a:ext cx="10113818"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Did you participate in online conversation with your lecturer during the class?</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lang="en-US"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From above graph, maximum number of students participating in online lectures by messaging in chat box comparatively by speaking. </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48" name="Google Shape;148;p10"/>
          <p:cNvGraphicFramePr/>
          <p:nvPr>
            <p:extLst>
              <p:ext uri="{D42A27DB-BD31-4B8C-83A1-F6EECF244321}">
                <p14:modId xmlns:p14="http://schemas.microsoft.com/office/powerpoint/2010/main" val="819796552"/>
              </p:ext>
            </p:extLst>
          </p:nvPr>
        </p:nvGraphicFramePr>
        <p:xfrm>
          <a:off x="2188095" y="1453804"/>
          <a:ext cx="7148945" cy="37130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p:nvPr/>
        </p:nvSpPr>
        <p:spPr>
          <a:xfrm>
            <a:off x="2078182" y="736393"/>
            <a:ext cx="10113818"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Was there adequate technical support if you encountered Difficulties?</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From above graph, students getting adequate technical support when they encountered difficulties during the online lectures.</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54" name="Google Shape;154;p11"/>
          <p:cNvGraphicFramePr/>
          <p:nvPr>
            <p:extLst>
              <p:ext uri="{D42A27DB-BD31-4B8C-83A1-F6EECF244321}">
                <p14:modId xmlns:p14="http://schemas.microsoft.com/office/powerpoint/2010/main" val="3892934757"/>
              </p:ext>
            </p:extLst>
          </p:nvPr>
        </p:nvGraphicFramePr>
        <p:xfrm>
          <a:off x="2400531" y="1308124"/>
          <a:ext cx="7162800" cy="38654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p:nvPr/>
        </p:nvSpPr>
        <p:spPr>
          <a:xfrm>
            <a:off x="2420713" y="534432"/>
            <a:ext cx="9282546"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Which body part/s pains due to continuous online lectures?</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60" name="Google Shape;160;p12"/>
          <p:cNvGraphicFramePr/>
          <p:nvPr>
            <p:extLst>
              <p:ext uri="{D42A27DB-BD31-4B8C-83A1-F6EECF244321}">
                <p14:modId xmlns:p14="http://schemas.microsoft.com/office/powerpoint/2010/main" val="69311649"/>
              </p:ext>
            </p:extLst>
          </p:nvPr>
        </p:nvGraphicFramePr>
        <p:xfrm>
          <a:off x="2551005" y="1174689"/>
          <a:ext cx="7744691" cy="3823855"/>
        </p:xfrm>
        <a:graphic>
          <a:graphicData uri="http://schemas.openxmlformats.org/drawingml/2006/chart">
            <c:chart xmlns:c="http://schemas.openxmlformats.org/drawingml/2006/chart" xmlns:r="http://schemas.openxmlformats.org/officeDocument/2006/relationships" r:id="rId3"/>
          </a:graphicData>
        </a:graphic>
      </p:graphicFrame>
      <p:sp>
        <p:nvSpPr>
          <p:cNvPr id="161" name="Google Shape;161;p12"/>
          <p:cNvSpPr txBox="1"/>
          <p:nvPr/>
        </p:nvSpPr>
        <p:spPr>
          <a:xfrm>
            <a:off x="2420713" y="5385880"/>
            <a:ext cx="6844146"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Eyes and head most affected body parts due to online learning.</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685800" y="560976"/>
            <a:ext cx="10515600" cy="7570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800"/>
              <a:buFont typeface="Arial"/>
              <a:buNone/>
            </a:pPr>
            <a:r>
              <a:rPr lang="en-US" sz="2100" dirty="0">
                <a:solidFill>
                  <a:srgbClr val="000000"/>
                </a:solidFill>
                <a:latin typeface="Times New Roman" panose="02020603050405020304" pitchFamily="18" charset="0"/>
                <a:ea typeface="Arial"/>
                <a:cs typeface="Times New Roman" panose="02020603050405020304" pitchFamily="18" charset="0"/>
                <a:sym typeface="Arial"/>
              </a:rPr>
              <a:t>#Does online learning affected your eating habits?   #Does online learning affected your obesity?</a:t>
            </a:r>
            <a:r>
              <a:rPr lang="en-US" sz="2100" dirty="0">
                <a:latin typeface="Times New Roman" panose="02020603050405020304" pitchFamily="18" charset="0"/>
                <a:cs typeface="Times New Roman" panose="02020603050405020304" pitchFamily="18" charset="0"/>
                <a:sym typeface="Calibri"/>
              </a:rPr>
              <a:t> </a:t>
            </a:r>
            <a:br>
              <a:rPr lang="en-US" sz="2100" dirty="0">
                <a:latin typeface="Times New Roman" panose="02020603050405020304" pitchFamily="18" charset="0"/>
                <a:cs typeface="Times New Roman" panose="02020603050405020304" pitchFamily="18" charset="0"/>
                <a:sym typeface="Calibri"/>
              </a:rPr>
            </a:br>
            <a:br>
              <a:rPr lang="en-US" sz="2100" dirty="0">
                <a:latin typeface="Times New Roman" panose="02020603050405020304" pitchFamily="18" charset="0"/>
                <a:cs typeface="Times New Roman" panose="02020603050405020304" pitchFamily="18" charset="0"/>
                <a:sym typeface="Calibri"/>
              </a:rPr>
            </a:br>
            <a:endParaRPr sz="2100" dirty="0">
              <a:latin typeface="Times New Roman" panose="02020603050405020304" pitchFamily="18" charset="0"/>
              <a:cs typeface="Times New Roman" panose="02020603050405020304" pitchFamily="18" charset="0"/>
            </a:endParaRPr>
          </a:p>
        </p:txBody>
      </p:sp>
      <p:graphicFrame>
        <p:nvGraphicFramePr>
          <p:cNvPr id="167" name="Google Shape;167;p13"/>
          <p:cNvGraphicFramePr/>
          <p:nvPr>
            <p:extLst>
              <p:ext uri="{D42A27DB-BD31-4B8C-83A1-F6EECF244321}">
                <p14:modId xmlns:p14="http://schemas.microsoft.com/office/powerpoint/2010/main" val="3927280676"/>
              </p:ext>
            </p:extLst>
          </p:nvPr>
        </p:nvGraphicFramePr>
        <p:xfrm>
          <a:off x="838200" y="983674"/>
          <a:ext cx="5181600" cy="45997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8" name="Google Shape;168;p13"/>
          <p:cNvGraphicFramePr/>
          <p:nvPr>
            <p:extLst>
              <p:ext uri="{D42A27DB-BD31-4B8C-83A1-F6EECF244321}">
                <p14:modId xmlns:p14="http://schemas.microsoft.com/office/powerpoint/2010/main" val="838284013"/>
              </p:ext>
            </p:extLst>
          </p:nvPr>
        </p:nvGraphicFramePr>
        <p:xfrm>
          <a:off x="6172200" y="983675"/>
          <a:ext cx="5181600" cy="459970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p:nvPr/>
        </p:nvSpPr>
        <p:spPr>
          <a:xfrm>
            <a:off x="1897149" y="418407"/>
            <a:ext cx="10058400" cy="68787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  </a:t>
            </a:r>
            <a:r>
              <a:rPr lang="en-US" sz="2100" dirty="0">
                <a:solidFill>
                  <a:srgbClr val="000000"/>
                </a:solidFill>
                <a:latin typeface="Times New Roman" panose="02020603050405020304" pitchFamily="18" charset="0"/>
                <a:cs typeface="Times New Roman" panose="02020603050405020304" pitchFamily="18" charset="0"/>
                <a:sym typeface="Arial"/>
              </a:rPr>
              <a:t>Are you doing any other activities simultaneously during online lectures?</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a</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74" name="Google Shape;174;p14"/>
          <p:cNvGraphicFramePr/>
          <p:nvPr>
            <p:extLst>
              <p:ext uri="{D42A27DB-BD31-4B8C-83A1-F6EECF244321}">
                <p14:modId xmlns:p14="http://schemas.microsoft.com/office/powerpoint/2010/main" val="111467244"/>
              </p:ext>
            </p:extLst>
          </p:nvPr>
        </p:nvGraphicFramePr>
        <p:xfrm>
          <a:off x="2339129" y="1121375"/>
          <a:ext cx="6954982" cy="3713018"/>
        </p:xfrm>
        <a:graphic>
          <a:graphicData uri="http://schemas.openxmlformats.org/drawingml/2006/chart">
            <c:chart xmlns:c="http://schemas.openxmlformats.org/drawingml/2006/chart" xmlns:r="http://schemas.openxmlformats.org/officeDocument/2006/relationships" r:id="rId3"/>
          </a:graphicData>
        </a:graphic>
      </p:graphicFrame>
      <p:sp>
        <p:nvSpPr>
          <p:cNvPr id="175" name="Google Shape;175;p14"/>
          <p:cNvSpPr txBox="1"/>
          <p:nvPr/>
        </p:nvSpPr>
        <p:spPr>
          <a:xfrm>
            <a:off x="2218545" y="4950418"/>
            <a:ext cx="8254800"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Form the above </a:t>
            </a: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graph</a:t>
            </a:r>
            <a:r>
              <a:rPr lang="en-US" sz="1800" dirty="0">
                <a:solidFill>
                  <a:schemeClr val="dk1"/>
                </a:solidFill>
                <a:latin typeface="Calibri"/>
                <a:ea typeface="Calibri"/>
                <a:cs typeface="Calibri"/>
                <a:sym typeface="Calibri"/>
              </a:rPr>
              <a:t>, it concludes that students doesn't focus 100% on online lecture by  </a:t>
            </a: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simultaneously</a:t>
            </a:r>
            <a:r>
              <a:rPr lang="en-US" sz="1800" dirty="0">
                <a:solidFill>
                  <a:schemeClr val="dk1"/>
                </a:solidFill>
                <a:latin typeface="Calibri"/>
                <a:ea typeface="Calibri"/>
                <a:cs typeface="Calibri"/>
                <a:sym typeface="Calibri"/>
              </a:rPr>
              <a:t> doing other activities.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title"/>
          </p:nvPr>
        </p:nvSpPr>
        <p:spPr>
          <a:xfrm>
            <a:off x="720436" y="506154"/>
            <a:ext cx="11160760" cy="87283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800"/>
              <a:buFont typeface="Arial"/>
              <a:buNone/>
            </a:pPr>
            <a:r>
              <a:rPr lang="en-US" sz="2100" dirty="0">
                <a:solidFill>
                  <a:srgbClr val="000000"/>
                </a:solidFill>
                <a:latin typeface="Times New Roman" panose="02020603050405020304" pitchFamily="18" charset="0"/>
                <a:ea typeface="Arial"/>
                <a:cs typeface="Times New Roman" panose="02020603050405020304" pitchFamily="18" charset="0"/>
                <a:sym typeface="Arial"/>
              </a:rPr>
              <a:t># In future which method do you prefer for learning?  # In future which pattern of exam do you </a:t>
            </a:r>
            <a:br>
              <a:rPr lang="en-US" sz="2100" dirty="0">
                <a:solidFill>
                  <a:srgbClr val="000000"/>
                </a:solidFill>
                <a:latin typeface="Times New Roman" panose="02020603050405020304" pitchFamily="18" charset="0"/>
                <a:ea typeface="Arial"/>
                <a:cs typeface="Times New Roman" panose="02020603050405020304" pitchFamily="18" charset="0"/>
                <a:sym typeface="Arial"/>
              </a:rPr>
            </a:br>
            <a:r>
              <a:rPr lang="en-US" sz="2100" dirty="0">
                <a:solidFill>
                  <a:srgbClr val="000000"/>
                </a:solidFill>
                <a:latin typeface="Times New Roman" panose="02020603050405020304" pitchFamily="18" charset="0"/>
                <a:ea typeface="Arial"/>
                <a:cs typeface="Times New Roman" panose="02020603050405020304" pitchFamily="18" charset="0"/>
                <a:sym typeface="Arial"/>
              </a:rPr>
              <a:t>                                                                                          prefer?</a:t>
            </a:r>
            <a:br>
              <a:rPr lang="en-US" sz="2100" dirty="0">
                <a:latin typeface="Times New Roman" panose="02020603050405020304" pitchFamily="18" charset="0"/>
                <a:cs typeface="Times New Roman" panose="02020603050405020304" pitchFamily="18" charset="0"/>
                <a:sym typeface="Calibri"/>
              </a:rPr>
            </a:br>
            <a:br>
              <a:rPr lang="en-US" sz="2100" dirty="0">
                <a:latin typeface="Times New Roman" panose="02020603050405020304" pitchFamily="18" charset="0"/>
                <a:cs typeface="Times New Roman" panose="02020603050405020304" pitchFamily="18" charset="0"/>
                <a:sym typeface="Calibri"/>
              </a:rPr>
            </a:br>
            <a:endParaRPr sz="2100" dirty="0">
              <a:latin typeface="Times New Roman" panose="02020603050405020304" pitchFamily="18" charset="0"/>
              <a:cs typeface="Times New Roman" panose="02020603050405020304" pitchFamily="18" charset="0"/>
            </a:endParaRPr>
          </a:p>
        </p:txBody>
      </p:sp>
      <p:graphicFrame>
        <p:nvGraphicFramePr>
          <p:cNvPr id="181" name="Google Shape;181;p15"/>
          <p:cNvGraphicFramePr/>
          <p:nvPr>
            <p:extLst>
              <p:ext uri="{D42A27DB-BD31-4B8C-83A1-F6EECF244321}">
                <p14:modId xmlns:p14="http://schemas.microsoft.com/office/powerpoint/2010/main" val="3375611536"/>
              </p:ext>
            </p:extLst>
          </p:nvPr>
        </p:nvGraphicFramePr>
        <p:xfrm>
          <a:off x="914400" y="972589"/>
          <a:ext cx="5181600" cy="42394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2" name="Google Shape;182;p15"/>
          <p:cNvGraphicFramePr/>
          <p:nvPr>
            <p:extLst>
              <p:ext uri="{D42A27DB-BD31-4B8C-83A1-F6EECF244321}">
                <p14:modId xmlns:p14="http://schemas.microsoft.com/office/powerpoint/2010/main" val="234109718"/>
              </p:ext>
            </p:extLst>
          </p:nvPr>
        </p:nvGraphicFramePr>
        <p:xfrm>
          <a:off x="6428510" y="962430"/>
          <a:ext cx="5181600" cy="4239491"/>
        </p:xfrm>
        <a:graphic>
          <a:graphicData uri="http://schemas.openxmlformats.org/drawingml/2006/chart">
            <c:chart xmlns:c="http://schemas.openxmlformats.org/drawingml/2006/chart" xmlns:r="http://schemas.openxmlformats.org/officeDocument/2006/relationships" r:id="rId4"/>
          </a:graphicData>
        </a:graphic>
      </p:graphicFrame>
      <p:sp>
        <p:nvSpPr>
          <p:cNvPr id="183" name="Google Shape;183;p15"/>
          <p:cNvSpPr txBox="1"/>
          <p:nvPr/>
        </p:nvSpPr>
        <p:spPr>
          <a:xfrm>
            <a:off x="838200" y="5287508"/>
            <a:ext cx="5063836"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From above graph, student’s future preference of learning method is offline.</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4" name="Google Shape;184;p15"/>
          <p:cNvSpPr txBox="1"/>
          <p:nvPr/>
        </p:nvSpPr>
        <p:spPr>
          <a:xfrm>
            <a:off x="6350926" y="5287508"/>
            <a:ext cx="5458689" cy="1513003"/>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dirty="0">
                <a:solidFill>
                  <a:srgbClr val="000000"/>
                </a:solidFill>
                <a:latin typeface="Arial"/>
                <a:ea typeface="Arial"/>
                <a:cs typeface="Arial"/>
                <a:sym typeface="Arial"/>
              </a:rPr>
              <a:t>From above graph, student’s future preference of </a:t>
            </a:r>
            <a:r>
              <a:rPr lang="en-US" sz="2100" dirty="0">
                <a:solidFill>
                  <a:srgbClr val="000000"/>
                </a:solidFill>
                <a:latin typeface="Times New Roman" panose="02020603050405020304" pitchFamily="18" charset="0"/>
                <a:cs typeface="Times New Roman" panose="02020603050405020304" pitchFamily="18" charset="0"/>
                <a:sym typeface="Arial"/>
              </a:rPr>
              <a:t>exam</a:t>
            </a:r>
            <a:r>
              <a:rPr lang="en-US" sz="1800" dirty="0">
                <a:solidFill>
                  <a:srgbClr val="000000"/>
                </a:solidFill>
                <a:latin typeface="Arial"/>
                <a:ea typeface="Arial"/>
                <a:cs typeface="Arial"/>
                <a:sym typeface="Arial"/>
              </a:rPr>
              <a:t> pattern is offline.</a:t>
            </a:r>
            <a:endParaRPr sz="18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800" dirty="0">
                <a:solidFill>
                  <a:srgbClr val="000000"/>
                </a:solidFill>
                <a:latin typeface="Arial"/>
                <a:ea typeface="Arial"/>
                <a:cs typeface="Arial"/>
                <a:sym typeface="Arial"/>
              </a:rPr>
              <a:t> </a:t>
            </a:r>
            <a:endParaRPr sz="1800" dirty="0">
              <a:solidFill>
                <a:schemeClr val="dk1"/>
              </a:solidFill>
              <a:latin typeface="Calibri"/>
              <a:ea typeface="Calibri"/>
              <a:cs typeface="Calibri"/>
              <a:sym typeface="Calibri"/>
            </a:endParaRPr>
          </a:p>
          <a:p>
            <a:pPr marL="0" marR="0" lvl="0" indent="0" algn="l" rtl="0">
              <a:spcBef>
                <a:spcPts val="800"/>
              </a:spcBef>
              <a:spcAft>
                <a:spcPts val="0"/>
              </a:spcAft>
              <a:buNone/>
            </a:pPr>
            <a:endParaRPr sz="1800" dirty="0">
              <a:solidFill>
                <a:schemeClr val="dk1"/>
              </a:solidFill>
              <a:latin typeface="Calibri"/>
              <a:ea typeface="Calibri"/>
              <a:cs typeface="Calibri"/>
              <a:sym typeface="Calibri"/>
            </a:endParaRPr>
          </a:p>
        </p:txBody>
      </p:sp>
      <p:sp>
        <p:nvSpPr>
          <p:cNvPr id="185" name="Google Shape;185;p15"/>
          <p:cNvSpPr txBox="1"/>
          <p:nvPr/>
        </p:nvSpPr>
        <p:spPr>
          <a:xfrm>
            <a:off x="720436" y="6132639"/>
            <a:ext cx="10044545"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chemeClr val="dk1"/>
                </a:solidFill>
                <a:latin typeface="Times New Roman" panose="02020603050405020304" pitchFamily="18" charset="0"/>
                <a:ea typeface="Calibri"/>
                <a:cs typeface="Times New Roman" panose="02020603050405020304" pitchFamily="18" charset="0"/>
                <a:sym typeface="Calibri"/>
              </a:rPr>
              <a:t>More percentage of students preferred offline learning method and also offline exam pattern.  </a:t>
            </a:r>
            <a:endParaRPr sz="21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p:nvPr/>
        </p:nvSpPr>
        <p:spPr>
          <a:xfrm>
            <a:off x="884282" y="1148722"/>
            <a:ext cx="10155382" cy="337877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4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CHI SQUARE TEST:</a:t>
            </a: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6000"/>
              </a:lnSpc>
              <a:spcBef>
                <a:spcPts val="800"/>
              </a:spcBef>
              <a:spcAft>
                <a:spcPts val="0"/>
              </a:spcAft>
              <a:buClr>
                <a:schemeClr val="dk1"/>
              </a:buClr>
              <a:buSzPts val="1800"/>
              <a:buFont typeface="Noto Sans Symbols"/>
              <a:buChar char="∙"/>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The Chi-square test of independence is used to determine if there is a significant relationship between two attributes</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6000"/>
              </a:lnSpc>
              <a:spcBef>
                <a:spcPts val="800"/>
              </a:spcBef>
              <a:spcAft>
                <a:spcPts val="0"/>
              </a:spcAft>
              <a:buClr>
                <a:schemeClr val="dk1"/>
              </a:buClr>
              <a:buSzPts val="1800"/>
              <a:buFont typeface="Noto Sans Symbols"/>
              <a:buChar char="∙"/>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The data can be displayed in contingency table where each row represents a category for one attributes and each column represents a category for the other .</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6000"/>
              </a:lnSpc>
              <a:spcBef>
                <a:spcPts val="800"/>
              </a:spcBef>
              <a:spcAft>
                <a:spcPts val="0"/>
              </a:spcAft>
              <a:buClr>
                <a:schemeClr val="dk1"/>
              </a:buClr>
              <a:buSzPts val="1800"/>
              <a:buFont typeface="Noto Sans Symbols"/>
              <a:buChar char="∙"/>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Decision Rule: Reject Ho, if p value is less than alpha, otherwise we fail to reject Ho.</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6000"/>
              </a:lnSpc>
              <a:spcBef>
                <a:spcPts val="800"/>
              </a:spcBef>
              <a:spcAft>
                <a:spcPts val="0"/>
              </a:spcAft>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80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p:nvPr/>
        </p:nvSpPr>
        <p:spPr>
          <a:xfrm>
            <a:off x="1745673" y="512618"/>
            <a:ext cx="7592291" cy="3228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7"/>
          <p:cNvSpPr txBox="1"/>
          <p:nvPr/>
        </p:nvSpPr>
        <p:spPr>
          <a:xfrm>
            <a:off x="1107440" y="512618"/>
            <a:ext cx="10312400" cy="24006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Hypothesis:</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H</a:t>
            </a:r>
            <a:r>
              <a:rPr lang="en-US" sz="2100" baseline="-25000" dirty="0">
                <a:solidFill>
                  <a:srgbClr val="000000"/>
                </a:solidFill>
                <a:latin typeface="Times New Roman" panose="02020603050405020304" pitchFamily="18" charset="0"/>
                <a:cs typeface="Times New Roman" panose="02020603050405020304" pitchFamily="18" charset="0"/>
                <a:sym typeface="Arial"/>
              </a:rPr>
              <a:t>0</a:t>
            </a:r>
            <a:r>
              <a:rPr lang="en-US" sz="2100" dirty="0">
                <a:solidFill>
                  <a:srgbClr val="000000"/>
                </a:solidFill>
                <a:latin typeface="Times New Roman" panose="02020603050405020304" pitchFamily="18" charset="0"/>
                <a:cs typeface="Times New Roman" panose="02020603050405020304" pitchFamily="18" charset="0"/>
                <a:sym typeface="Arial"/>
              </a:rPr>
              <a:t>: </a:t>
            </a:r>
            <a:r>
              <a:rPr lang="en-US" sz="2100" dirty="0">
                <a:latin typeface="Times New Roman" panose="02020603050405020304" pitchFamily="18" charset="0"/>
                <a:cs typeface="Times New Roman" panose="02020603050405020304" pitchFamily="18" charset="0"/>
              </a:rPr>
              <a:t>There is no significant difference between background of student and regular attendants of online lectures.</a:t>
            </a:r>
          </a:p>
          <a:p>
            <a:pPr marL="0" marR="0" lvl="0" indent="0" algn="l" rtl="0">
              <a:spcBef>
                <a:spcPts val="0"/>
              </a:spcBef>
              <a:spcAft>
                <a:spcPts val="0"/>
              </a:spcAft>
              <a:buNone/>
            </a:pPr>
            <a:r>
              <a:rPr lang="en-US" sz="2100" dirty="0">
                <a:latin typeface="Times New Roman" panose="02020603050405020304" pitchFamily="18" charset="0"/>
                <a:cs typeface="Times New Roman" panose="02020603050405020304" pitchFamily="18" charset="0"/>
              </a:rPr>
              <a:t> </a:t>
            </a:r>
            <a:r>
              <a:rPr lang="en-US" sz="2100" b="1" dirty="0">
                <a:solidFill>
                  <a:srgbClr val="000000"/>
                </a:solidFill>
                <a:latin typeface="Times New Roman" panose="02020603050405020304" pitchFamily="18" charset="0"/>
                <a:cs typeface="Times New Roman" panose="02020603050405020304" pitchFamily="18" charset="0"/>
                <a:sym typeface="Arial"/>
              </a:rPr>
              <a:t>v/s</a:t>
            </a:r>
            <a:endParaRPr sz="2100" dirty="0">
              <a:latin typeface="Times New Roman" panose="02020603050405020304" pitchFamily="18" charset="0"/>
              <a:cs typeface="Times New Roman" panose="02020603050405020304" pitchFamily="18" charset="0"/>
            </a:endParaRPr>
          </a:p>
          <a:p>
            <a:pPr lvl="0"/>
            <a:r>
              <a:rPr lang="en-US" sz="2100" dirty="0">
                <a:solidFill>
                  <a:srgbClr val="000000"/>
                </a:solidFill>
                <a:latin typeface="Times New Roman" panose="02020603050405020304" pitchFamily="18" charset="0"/>
                <a:cs typeface="Times New Roman" panose="02020603050405020304" pitchFamily="18" charset="0"/>
                <a:sym typeface="Arial"/>
              </a:rPr>
              <a:t>H</a:t>
            </a:r>
            <a:r>
              <a:rPr lang="en-US" sz="2100" baseline="-25000" dirty="0">
                <a:solidFill>
                  <a:srgbClr val="000000"/>
                </a:solidFill>
                <a:latin typeface="Times New Roman" panose="02020603050405020304" pitchFamily="18" charset="0"/>
                <a:cs typeface="Times New Roman" panose="02020603050405020304" pitchFamily="18" charset="0"/>
                <a:sym typeface="Arial"/>
              </a:rPr>
              <a:t>1</a:t>
            </a:r>
            <a:r>
              <a:rPr lang="en-US" sz="2100" dirty="0">
                <a:solidFill>
                  <a:srgbClr val="000000"/>
                </a:solidFill>
                <a:latin typeface="Times New Roman" panose="02020603050405020304" pitchFamily="18" charset="0"/>
                <a:cs typeface="Times New Roman" panose="02020603050405020304" pitchFamily="18" charset="0"/>
                <a:sym typeface="Arial"/>
              </a:rPr>
              <a:t>:</a:t>
            </a:r>
            <a:r>
              <a:rPr lang="en-US" sz="2100" dirty="0">
                <a:latin typeface="Times New Roman" panose="02020603050405020304" pitchFamily="18" charset="0"/>
                <a:cs typeface="Times New Roman" panose="02020603050405020304" pitchFamily="18" charset="0"/>
              </a:rPr>
              <a:t>There is significant difference between background of student and regular attendants of online lectures.</a:t>
            </a:r>
          </a:p>
        </p:txBody>
      </p:sp>
      <p:graphicFrame>
        <p:nvGraphicFramePr>
          <p:cNvPr id="197" name="Google Shape;197;p17"/>
          <p:cNvGraphicFramePr/>
          <p:nvPr>
            <p:extLst>
              <p:ext uri="{D42A27DB-BD31-4B8C-83A1-F6EECF244321}">
                <p14:modId xmlns:p14="http://schemas.microsoft.com/office/powerpoint/2010/main" val="1677389060"/>
              </p:ext>
            </p:extLst>
          </p:nvPr>
        </p:nvGraphicFramePr>
        <p:xfrm>
          <a:off x="1349465" y="3742574"/>
          <a:ext cx="7925692" cy="1801100"/>
        </p:xfrm>
        <a:graphic>
          <a:graphicData uri="http://schemas.openxmlformats.org/drawingml/2006/table">
            <a:tbl>
              <a:tblPr>
                <a:tableStyleId>{2D5ABB26-0587-4C30-8999-92F81FD0307C}</a:tableStyleId>
              </a:tblPr>
              <a:tblGrid>
                <a:gridCol w="2600960">
                  <a:extLst>
                    <a:ext uri="{9D8B030D-6E8A-4147-A177-3AD203B41FA5}">
                      <a16:colId xmlns:a16="http://schemas.microsoft.com/office/drawing/2014/main" val="20000"/>
                    </a:ext>
                  </a:extLst>
                </a:gridCol>
                <a:gridCol w="1231175">
                  <a:extLst>
                    <a:ext uri="{9D8B030D-6E8A-4147-A177-3AD203B41FA5}">
                      <a16:colId xmlns:a16="http://schemas.microsoft.com/office/drawing/2014/main" val="20001"/>
                    </a:ext>
                  </a:extLst>
                </a:gridCol>
                <a:gridCol w="1280250">
                  <a:extLst>
                    <a:ext uri="{9D8B030D-6E8A-4147-A177-3AD203B41FA5}">
                      <a16:colId xmlns:a16="http://schemas.microsoft.com/office/drawing/2014/main" val="20002"/>
                    </a:ext>
                  </a:extLst>
                </a:gridCol>
                <a:gridCol w="1371775">
                  <a:extLst>
                    <a:ext uri="{9D8B030D-6E8A-4147-A177-3AD203B41FA5}">
                      <a16:colId xmlns:a16="http://schemas.microsoft.com/office/drawing/2014/main" val="20003"/>
                    </a:ext>
                  </a:extLst>
                </a:gridCol>
                <a:gridCol w="1441532">
                  <a:extLst>
                    <a:ext uri="{9D8B030D-6E8A-4147-A177-3AD203B41FA5}">
                      <a16:colId xmlns:a16="http://schemas.microsoft.com/office/drawing/2014/main" val="20004"/>
                    </a:ext>
                  </a:extLst>
                </a:gridCol>
              </a:tblGrid>
              <a:tr h="450275">
                <a:tc>
                  <a:txBody>
                    <a:bodyPr/>
                    <a:lstStyle/>
                    <a:p>
                      <a:pPr marL="0" marR="0" lvl="0" indent="0" algn="ctr" rtl="0">
                        <a:spcBef>
                          <a:spcPts val="0"/>
                        </a:spcBef>
                        <a:spcAft>
                          <a:spcPts val="0"/>
                        </a:spcAft>
                        <a:buNone/>
                      </a:pPr>
                      <a:r>
                        <a:rPr lang="en-US" sz="2100" u="none" strike="noStrike" cap="none" dirty="0"/>
                        <a:t>Row Labels</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Never</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Regularly</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Sometimes</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Grand Total</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0275">
                <a:tc>
                  <a:txBody>
                    <a:bodyPr/>
                    <a:lstStyle/>
                    <a:p>
                      <a:pPr marL="0" marR="0" lvl="0" indent="0" algn="ctr" rtl="0">
                        <a:spcBef>
                          <a:spcPts val="0"/>
                        </a:spcBef>
                        <a:spcAft>
                          <a:spcPts val="0"/>
                        </a:spcAft>
                        <a:buNone/>
                      </a:pPr>
                      <a:r>
                        <a:rPr lang="en-US" sz="2100" u="none" strike="noStrike" cap="none" dirty="0"/>
                        <a:t>Rural</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3</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72</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41</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116</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0275">
                <a:tc>
                  <a:txBody>
                    <a:bodyPr/>
                    <a:lstStyle/>
                    <a:p>
                      <a:pPr marL="0" marR="0" lvl="0" indent="0" algn="ctr" rtl="0">
                        <a:spcBef>
                          <a:spcPts val="0"/>
                        </a:spcBef>
                        <a:spcAft>
                          <a:spcPts val="0"/>
                        </a:spcAft>
                        <a:buNone/>
                      </a:pPr>
                      <a:r>
                        <a:rPr lang="en-US" sz="2100" u="none" strike="noStrike" cap="none" dirty="0"/>
                        <a:t>Urban</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3</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45</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14</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62</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0275">
                <a:tc>
                  <a:txBody>
                    <a:bodyPr/>
                    <a:lstStyle/>
                    <a:p>
                      <a:pPr marL="0" marR="0" lvl="0" indent="0" algn="ctr" rtl="0">
                        <a:spcBef>
                          <a:spcPts val="0"/>
                        </a:spcBef>
                        <a:spcAft>
                          <a:spcPts val="0"/>
                        </a:spcAft>
                        <a:buNone/>
                      </a:pPr>
                      <a:r>
                        <a:rPr lang="en-US" sz="2100" u="none" strike="noStrike" cap="none" dirty="0"/>
                        <a:t>Grand Total</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6</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117</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55</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178</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98" name="Google Shape;198;p17"/>
          <p:cNvSpPr txBox="1"/>
          <p:nvPr/>
        </p:nvSpPr>
        <p:spPr>
          <a:xfrm>
            <a:off x="1182486" y="3238425"/>
            <a:ext cx="3623194" cy="4154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1" u="sng">
                <a:solidFill>
                  <a:schemeClr val="dk1"/>
                </a:solidFill>
                <a:latin typeface="Times New Roman" panose="02020603050405020304" pitchFamily="18" charset="0"/>
                <a:ea typeface="Calibri"/>
                <a:cs typeface="Times New Roman" panose="02020603050405020304" pitchFamily="18" charset="0"/>
                <a:sym typeface="Calibri"/>
              </a:rPr>
              <a:t>Observed frequency table:</a:t>
            </a:r>
            <a:endParaRPr sz="21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0ef83d9f1_0_17"/>
          <p:cNvSpPr txBox="1">
            <a:spLocks noGrp="1"/>
          </p:cNvSpPr>
          <p:nvPr>
            <p:ph type="ctrTitle"/>
          </p:nvPr>
        </p:nvSpPr>
        <p:spPr>
          <a:xfrm>
            <a:off x="268600" y="214874"/>
            <a:ext cx="11746200" cy="4924053"/>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         Learning is a process of achieving knowledge, skill and performance. Thus learning is ultimately considered one of the fundamental pillars of society changes. Nowadays, technology has obviously made our lives easier. That means internet technology has been considered as an important medium for many aspects of our lives including academic learning. E - learning or online learning has received much attention in recent years globally.</a:t>
            </a:r>
            <a:endParaRPr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          The introduction of multimedia technologies and the internet in learning in many universities has been observed as a means of improving accessibility and quality of delivery and learning among the students and teachers. Many terms had been used to describe learning that delivered online or via the internet, ranging from distance education, computerized electronic learning, online learning, internet learning and many others. Numerous studies concluded that there were significant differences in learning outcomes between E - learning and traditional learning. However, and regardless of which one is beneficial still some people support the idea of traditional learning, while others believe in the E - learning system.</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aphicFrame>
        <p:nvGraphicFramePr>
          <p:cNvPr id="203" name="Google Shape;203;p18"/>
          <p:cNvGraphicFramePr/>
          <p:nvPr>
            <p:extLst>
              <p:ext uri="{D42A27DB-BD31-4B8C-83A1-F6EECF244321}">
                <p14:modId xmlns:p14="http://schemas.microsoft.com/office/powerpoint/2010/main" val="2613027413"/>
              </p:ext>
            </p:extLst>
          </p:nvPr>
        </p:nvGraphicFramePr>
        <p:xfrm>
          <a:off x="1260763" y="1198880"/>
          <a:ext cx="8395825" cy="1894647"/>
        </p:xfrm>
        <a:graphic>
          <a:graphicData uri="http://schemas.openxmlformats.org/drawingml/2006/table">
            <a:tbl>
              <a:tblPr>
                <a:tableStyleId>{2D5ABB26-0587-4C30-8999-92F81FD0307C}</a:tableStyleId>
              </a:tblPr>
              <a:tblGrid>
                <a:gridCol w="2406997">
                  <a:extLst>
                    <a:ext uri="{9D8B030D-6E8A-4147-A177-3AD203B41FA5}">
                      <a16:colId xmlns:a16="http://schemas.microsoft.com/office/drawing/2014/main" val="20000"/>
                    </a:ext>
                  </a:extLst>
                </a:gridCol>
                <a:gridCol w="1635760">
                  <a:extLst>
                    <a:ext uri="{9D8B030D-6E8A-4147-A177-3AD203B41FA5}">
                      <a16:colId xmlns:a16="http://schemas.microsoft.com/office/drawing/2014/main" val="20001"/>
                    </a:ext>
                  </a:extLst>
                </a:gridCol>
                <a:gridCol w="1544320">
                  <a:extLst>
                    <a:ext uri="{9D8B030D-6E8A-4147-A177-3AD203B41FA5}">
                      <a16:colId xmlns:a16="http://schemas.microsoft.com/office/drawing/2014/main" val="20002"/>
                    </a:ext>
                  </a:extLst>
                </a:gridCol>
                <a:gridCol w="1572448">
                  <a:extLst>
                    <a:ext uri="{9D8B030D-6E8A-4147-A177-3AD203B41FA5}">
                      <a16:colId xmlns:a16="http://schemas.microsoft.com/office/drawing/2014/main" val="20003"/>
                    </a:ext>
                  </a:extLst>
                </a:gridCol>
                <a:gridCol w="1236300">
                  <a:extLst>
                    <a:ext uri="{9D8B030D-6E8A-4147-A177-3AD203B41FA5}">
                      <a16:colId xmlns:a16="http://schemas.microsoft.com/office/drawing/2014/main" val="20004"/>
                    </a:ext>
                  </a:extLst>
                </a:gridCol>
              </a:tblGrid>
              <a:tr h="739197">
                <a:tc>
                  <a:txBody>
                    <a:bodyPr/>
                    <a:lstStyle/>
                    <a:p>
                      <a:pPr marL="0" marR="0" lvl="0" indent="0" algn="ctr" rtl="0">
                        <a:spcBef>
                          <a:spcPts val="0"/>
                        </a:spcBef>
                        <a:spcAft>
                          <a:spcPts val="0"/>
                        </a:spcAft>
                        <a:buNone/>
                      </a:pPr>
                      <a:r>
                        <a:rPr lang="en-US" sz="2100" u="none" strike="noStrike" cap="none" dirty="0"/>
                        <a:t>Row Labels</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Never</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Regularly</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Sometimes</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Grand Total</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5150">
                <a:tc>
                  <a:txBody>
                    <a:bodyPr/>
                    <a:lstStyle/>
                    <a:p>
                      <a:pPr marL="0" marR="0" lvl="0" indent="0" algn="ctr" rtl="0">
                        <a:spcBef>
                          <a:spcPts val="0"/>
                        </a:spcBef>
                        <a:spcAft>
                          <a:spcPts val="0"/>
                        </a:spcAft>
                        <a:buNone/>
                      </a:pPr>
                      <a:r>
                        <a:rPr lang="en-US" sz="2100" u="none" strike="noStrike" cap="none"/>
                        <a:t>Rural</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3.91</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76.25</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35.84</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116</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5150">
                <a:tc>
                  <a:txBody>
                    <a:bodyPr/>
                    <a:lstStyle/>
                    <a:p>
                      <a:pPr marL="0" marR="0" lvl="0" indent="0" algn="ctr" rtl="0">
                        <a:spcBef>
                          <a:spcPts val="0"/>
                        </a:spcBef>
                        <a:spcAft>
                          <a:spcPts val="0"/>
                        </a:spcAft>
                        <a:buNone/>
                      </a:pPr>
                      <a:r>
                        <a:rPr lang="en-US" sz="2100" u="none" strike="noStrike" cap="none"/>
                        <a:t>Urban</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2.09</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40.75</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19.16</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62</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5150">
                <a:tc>
                  <a:txBody>
                    <a:bodyPr/>
                    <a:lstStyle/>
                    <a:p>
                      <a:pPr marL="0" marR="0" lvl="0" indent="0" algn="ctr" rtl="0">
                        <a:spcBef>
                          <a:spcPts val="0"/>
                        </a:spcBef>
                        <a:spcAft>
                          <a:spcPts val="0"/>
                        </a:spcAft>
                        <a:buNone/>
                      </a:pPr>
                      <a:r>
                        <a:rPr lang="en-US" sz="2100" u="none" strike="noStrike" cap="none"/>
                        <a:t>Grand Total</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6</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117</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t>55</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t>178</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04" name="Google Shape;204;p18"/>
          <p:cNvSpPr txBox="1"/>
          <p:nvPr/>
        </p:nvSpPr>
        <p:spPr>
          <a:xfrm>
            <a:off x="1260762" y="649357"/>
            <a:ext cx="370747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a:solidFill>
                  <a:schemeClr val="dk1"/>
                </a:solidFill>
                <a:latin typeface="Times New Roman" panose="02020603050405020304" pitchFamily="18" charset="0"/>
                <a:ea typeface="Calibri"/>
                <a:cs typeface="Times New Roman" panose="02020603050405020304" pitchFamily="18" charset="0"/>
                <a:sym typeface="Calibri"/>
              </a:rPr>
              <a:t>Expected frequency table:</a:t>
            </a:r>
            <a:endParaRPr sz="2400" dirty="0">
              <a:latin typeface="Times New Roman" panose="02020603050405020304" pitchFamily="18" charset="0"/>
              <a:cs typeface="Times New Roman" panose="02020603050405020304" pitchFamily="18" charset="0"/>
            </a:endParaRPr>
          </a:p>
        </p:txBody>
      </p:sp>
      <p:sp>
        <p:nvSpPr>
          <p:cNvPr id="205" name="Google Shape;205;p18"/>
          <p:cNvSpPr txBox="1"/>
          <p:nvPr/>
        </p:nvSpPr>
        <p:spPr>
          <a:xfrm>
            <a:off x="1113184" y="3051018"/>
            <a:ext cx="9239856" cy="3576836"/>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dirty="0">
              <a:latin typeface="Times New Roman" panose="02020603050405020304" pitchFamily="18" charset="0"/>
              <a:cs typeface="Times New Roman" panose="02020603050405020304" pitchFamily="18" charset="0"/>
            </a:endParaRPr>
          </a:p>
          <a:p>
            <a:pPr lvl="0">
              <a:lnSpc>
                <a:spcPct val="107000"/>
              </a:lnSpc>
              <a:spcBef>
                <a:spcPts val="800"/>
              </a:spcBef>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Here, </a:t>
            </a:r>
          </a:p>
          <a:p>
            <a:pPr lvl="0">
              <a:lnSpc>
                <a:spcPct val="107000"/>
              </a:lnSpc>
              <a:spcBef>
                <a:spcPts val="800"/>
              </a:spcBef>
            </a:pPr>
            <a:r>
              <a:rPr lang="en-US" sz="2100" u="sng" dirty="0">
                <a:solidFill>
                  <a:schemeClr val="dk1"/>
                </a:solidFill>
                <a:latin typeface="Times New Roman" panose="02020603050405020304" pitchFamily="18" charset="0"/>
                <a:ea typeface="Calibri"/>
                <a:cs typeface="Times New Roman" panose="02020603050405020304" pitchFamily="18" charset="0"/>
                <a:sym typeface="Calibri"/>
              </a:rPr>
              <a:t>P-value = </a:t>
            </a:r>
            <a:r>
              <a:rPr lang="en-US" sz="2100" u="sng" dirty="0">
                <a:latin typeface="Times New Roman" panose="02020603050405020304" pitchFamily="18" charset="0"/>
                <a:cs typeface="Times New Roman" panose="02020603050405020304" pitchFamily="18" charset="0"/>
              </a:rPr>
              <a:t>0.18106</a:t>
            </a:r>
            <a:r>
              <a:rPr lang="en-US" sz="2100" u="sng"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u="sng"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b="1" u="sng" dirty="0">
                <a:solidFill>
                  <a:srgbClr val="000000"/>
                </a:solidFill>
                <a:latin typeface="Times New Roman" panose="02020603050405020304" pitchFamily="18" charset="0"/>
                <a:cs typeface="Times New Roman" panose="02020603050405020304" pitchFamily="18" charset="0"/>
                <a:sym typeface="Arial"/>
              </a:rPr>
              <a:t>Conclusion : </a:t>
            </a:r>
            <a:r>
              <a:rPr lang="en-US" sz="2100" dirty="0">
                <a:solidFill>
                  <a:srgbClr val="000000"/>
                </a:solidFill>
                <a:latin typeface="Times New Roman" panose="02020603050405020304" pitchFamily="18" charset="0"/>
                <a:cs typeface="Times New Roman" panose="02020603050405020304" pitchFamily="18" charset="0"/>
                <a:sym typeface="Arial"/>
              </a:rPr>
              <a:t> we fail to reject H0 at 5% level of significance.</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Therefore, background of student and regular attendants of lecture</a:t>
            </a:r>
            <a:endParaRPr sz="2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are independent.</a:t>
            </a: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7000"/>
              </a:lnSpc>
              <a:spcBef>
                <a:spcPts val="80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979054" y="564256"/>
            <a:ext cx="9201265" cy="24006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Hypothesis:</a:t>
            </a:r>
            <a:endParaRPr sz="2400" dirty="0">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sym typeface="Arial"/>
              </a:rPr>
              <a:t>H</a:t>
            </a:r>
            <a:r>
              <a:rPr lang="en-US" sz="2100" baseline="-25000" dirty="0">
                <a:solidFill>
                  <a:srgbClr val="000000"/>
                </a:solidFill>
                <a:latin typeface="Times New Roman" panose="02020603050405020304" pitchFamily="18" charset="0"/>
                <a:cs typeface="Times New Roman" panose="02020603050405020304" pitchFamily="18" charset="0"/>
                <a:sym typeface="Arial"/>
              </a:rPr>
              <a:t>0</a:t>
            </a:r>
            <a:r>
              <a:rPr lang="en-US" sz="2100" dirty="0">
                <a:solidFill>
                  <a:srgbClr val="000000"/>
                </a:solidFill>
                <a:latin typeface="Times New Roman" panose="02020603050405020304" pitchFamily="18" charset="0"/>
                <a:cs typeface="Times New Roman" panose="02020603050405020304" pitchFamily="18" charset="0"/>
                <a:sym typeface="Arial"/>
              </a:rPr>
              <a:t>: </a:t>
            </a:r>
            <a:r>
              <a:rPr lang="en-US" sz="2100" dirty="0">
                <a:latin typeface="Times New Roman" panose="02020603050405020304" pitchFamily="18" charset="0"/>
                <a:cs typeface="Times New Roman" panose="02020603050405020304" pitchFamily="18" charset="0"/>
              </a:rPr>
              <a:t>There is no significant difference between background of student and future preference of learning method.</a:t>
            </a: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a:t>
            </a:r>
            <a:r>
              <a:rPr lang="en-US" sz="2100" b="1" dirty="0">
                <a:solidFill>
                  <a:srgbClr val="000000"/>
                </a:solidFill>
                <a:latin typeface="Times New Roman" panose="02020603050405020304" pitchFamily="18" charset="0"/>
                <a:cs typeface="Times New Roman" panose="02020603050405020304" pitchFamily="18" charset="0"/>
                <a:sym typeface="Arial"/>
              </a:rPr>
              <a:t>v/s</a:t>
            </a:r>
            <a:endParaRPr sz="2100" dirty="0">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sym typeface="Arial"/>
              </a:rPr>
              <a:t>H</a:t>
            </a:r>
            <a:r>
              <a:rPr lang="en-US" sz="2100" baseline="-25000" dirty="0">
                <a:solidFill>
                  <a:srgbClr val="000000"/>
                </a:solidFill>
                <a:latin typeface="Times New Roman" panose="02020603050405020304" pitchFamily="18" charset="0"/>
                <a:cs typeface="Times New Roman" panose="02020603050405020304" pitchFamily="18" charset="0"/>
                <a:sym typeface="Arial"/>
              </a:rPr>
              <a:t>1</a:t>
            </a:r>
            <a:r>
              <a:rPr lang="en-US" sz="2100" dirty="0">
                <a:solidFill>
                  <a:srgbClr val="000000"/>
                </a:solidFill>
                <a:latin typeface="Times New Roman" panose="02020603050405020304" pitchFamily="18" charset="0"/>
                <a:cs typeface="Times New Roman" panose="02020603050405020304" pitchFamily="18" charset="0"/>
                <a:sym typeface="Arial"/>
              </a:rPr>
              <a:t>: </a:t>
            </a:r>
            <a:r>
              <a:rPr lang="en-US" sz="2100" dirty="0">
                <a:latin typeface="Times New Roman" panose="02020603050405020304" pitchFamily="18" charset="0"/>
                <a:cs typeface="Times New Roman" panose="02020603050405020304" pitchFamily="18" charset="0"/>
              </a:rPr>
              <a:t>There is no significant difference between background of student and future preference of learning method.</a:t>
            </a: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11" name="Google Shape;211;p19"/>
          <p:cNvSpPr txBox="1"/>
          <p:nvPr/>
        </p:nvSpPr>
        <p:spPr>
          <a:xfrm>
            <a:off x="822036" y="2964873"/>
            <a:ext cx="720436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a:solidFill>
                  <a:schemeClr val="dk1"/>
                </a:solidFill>
                <a:latin typeface="Times New Roman" panose="02020603050405020304" pitchFamily="18" charset="0"/>
                <a:ea typeface="Calibri"/>
                <a:cs typeface="Times New Roman" panose="02020603050405020304" pitchFamily="18" charset="0"/>
                <a:sym typeface="Calibri"/>
              </a:rPr>
              <a:t>  Observed frequency table:</a:t>
            </a:r>
            <a:endParaRPr sz="2400" dirty="0">
              <a:latin typeface="Times New Roman" panose="02020603050405020304" pitchFamily="18" charset="0"/>
              <a:cs typeface="Times New Roman" panose="02020603050405020304" pitchFamily="18" charset="0"/>
            </a:endParaRPr>
          </a:p>
        </p:txBody>
      </p:sp>
      <p:graphicFrame>
        <p:nvGraphicFramePr>
          <p:cNvPr id="212" name="Google Shape;212;p19"/>
          <p:cNvGraphicFramePr/>
          <p:nvPr>
            <p:extLst>
              <p:ext uri="{D42A27DB-BD31-4B8C-83A1-F6EECF244321}">
                <p14:modId xmlns:p14="http://schemas.microsoft.com/office/powerpoint/2010/main" val="520094243"/>
              </p:ext>
            </p:extLst>
          </p:nvPr>
        </p:nvGraphicFramePr>
        <p:xfrm>
          <a:off x="999374" y="3695913"/>
          <a:ext cx="8175106" cy="2169158"/>
        </p:xfrm>
        <a:graphic>
          <a:graphicData uri="http://schemas.openxmlformats.org/drawingml/2006/table">
            <a:tbl>
              <a:tblPr>
                <a:tableStyleId>{2D5ABB26-0587-4C30-8999-92F81FD0307C}</a:tableStyleId>
              </a:tblPr>
              <a:tblGrid>
                <a:gridCol w="3542146">
                  <a:extLst>
                    <a:ext uri="{9D8B030D-6E8A-4147-A177-3AD203B41FA5}">
                      <a16:colId xmlns:a16="http://schemas.microsoft.com/office/drawing/2014/main" val="20000"/>
                    </a:ext>
                  </a:extLst>
                </a:gridCol>
                <a:gridCol w="1696719">
                  <a:extLst>
                    <a:ext uri="{9D8B030D-6E8A-4147-A177-3AD203B41FA5}">
                      <a16:colId xmlns:a16="http://schemas.microsoft.com/office/drawing/2014/main" val="20001"/>
                    </a:ext>
                  </a:extLst>
                </a:gridCol>
                <a:gridCol w="1239450">
                  <a:extLst>
                    <a:ext uri="{9D8B030D-6E8A-4147-A177-3AD203B41FA5}">
                      <a16:colId xmlns:a16="http://schemas.microsoft.com/office/drawing/2014/main" val="20002"/>
                    </a:ext>
                  </a:extLst>
                </a:gridCol>
                <a:gridCol w="1696791">
                  <a:extLst>
                    <a:ext uri="{9D8B030D-6E8A-4147-A177-3AD203B41FA5}">
                      <a16:colId xmlns:a16="http://schemas.microsoft.com/office/drawing/2014/main" val="20003"/>
                    </a:ext>
                  </a:extLst>
                </a:gridCol>
              </a:tblGrid>
              <a:tr h="548280">
                <a:tc>
                  <a:txBody>
                    <a:bodyPr/>
                    <a:lstStyle/>
                    <a:p>
                      <a:pPr marL="0" marR="0" lvl="0" indent="0" algn="l"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Count of Background of student</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l"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   Column Labels</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lvl="0" indent="0" algn="l" rtl="0">
                        <a:spcBef>
                          <a:spcPts val="0"/>
                        </a:spcBef>
                        <a:spcAft>
                          <a:spcPts val="0"/>
                        </a:spcAft>
                        <a:buNone/>
                      </a:pP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6240">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Row Labels</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Offline</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Online</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Grand Total</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1546">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Rural</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103</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13</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116</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1546">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Urban</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57</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5</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62</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1546">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Grand Total</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160</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18</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178</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p:nvPr/>
        </p:nvSpPr>
        <p:spPr>
          <a:xfrm>
            <a:off x="1039091" y="706582"/>
            <a:ext cx="856211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dk1"/>
                </a:solidFill>
                <a:latin typeface="Times New Roman" panose="02020603050405020304" pitchFamily="18" charset="0"/>
                <a:ea typeface="Calibri"/>
                <a:cs typeface="Times New Roman" panose="02020603050405020304" pitchFamily="18" charset="0"/>
                <a:sym typeface="Calibri"/>
              </a:rPr>
              <a:t>Expected frequency table:</a:t>
            </a:r>
            <a:endParaRPr sz="2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1" u="sng">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218" name="Google Shape;218;p20"/>
          <p:cNvGraphicFramePr/>
          <p:nvPr>
            <p:extLst>
              <p:ext uri="{D42A27DB-BD31-4B8C-83A1-F6EECF244321}">
                <p14:modId xmlns:p14="http://schemas.microsoft.com/office/powerpoint/2010/main" val="2724881082"/>
              </p:ext>
            </p:extLst>
          </p:nvPr>
        </p:nvGraphicFramePr>
        <p:xfrm>
          <a:off x="1039090" y="1269999"/>
          <a:ext cx="7481475" cy="1910081"/>
        </p:xfrm>
        <a:graphic>
          <a:graphicData uri="http://schemas.openxmlformats.org/drawingml/2006/table">
            <a:tbl>
              <a:tblPr>
                <a:noFill/>
                <a:tableStyleId>{D91973F4-6ADC-42E3-B741-889E9385A5EA}</a:tableStyleId>
              </a:tblPr>
              <a:tblGrid>
                <a:gridCol w="3212875">
                  <a:extLst>
                    <a:ext uri="{9D8B030D-6E8A-4147-A177-3AD203B41FA5}">
                      <a16:colId xmlns:a16="http://schemas.microsoft.com/office/drawing/2014/main" val="20000"/>
                    </a:ext>
                  </a:extLst>
                </a:gridCol>
                <a:gridCol w="1630675">
                  <a:extLst>
                    <a:ext uri="{9D8B030D-6E8A-4147-A177-3AD203B41FA5}">
                      <a16:colId xmlns:a16="http://schemas.microsoft.com/office/drawing/2014/main" val="20001"/>
                    </a:ext>
                  </a:extLst>
                </a:gridCol>
                <a:gridCol w="1155850">
                  <a:extLst>
                    <a:ext uri="{9D8B030D-6E8A-4147-A177-3AD203B41FA5}">
                      <a16:colId xmlns:a16="http://schemas.microsoft.com/office/drawing/2014/main" val="20002"/>
                    </a:ext>
                  </a:extLst>
                </a:gridCol>
                <a:gridCol w="1482075">
                  <a:extLst>
                    <a:ext uri="{9D8B030D-6E8A-4147-A177-3AD203B41FA5}">
                      <a16:colId xmlns:a16="http://schemas.microsoft.com/office/drawing/2014/main" val="20003"/>
                    </a:ext>
                  </a:extLst>
                </a:gridCol>
              </a:tblGrid>
              <a:tr h="468644">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Row Labels</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Offline</a:t>
                      </a:r>
                      <a:endParaRPr sz="21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Online</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Grand Total</a:t>
                      </a:r>
                      <a:endParaRPr sz="2100" b="1"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0479">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Rural</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104.27</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11.73</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116</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80479">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Urban</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55.73</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6.27</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62</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0479">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Grand Total</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160</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latin typeface="Times New Roman" panose="02020603050405020304" pitchFamily="18" charset="0"/>
                          <a:cs typeface="Times New Roman" panose="02020603050405020304" pitchFamily="18" charset="0"/>
                        </a:rPr>
                        <a:t>18</a:t>
                      </a:r>
                      <a:endParaRPr sz="21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dirty="0">
                          <a:latin typeface="Times New Roman" panose="02020603050405020304" pitchFamily="18" charset="0"/>
                          <a:cs typeface="Times New Roman" panose="02020603050405020304" pitchFamily="18" charset="0"/>
                        </a:rPr>
                        <a:t>178</a:t>
                      </a:r>
                      <a:endParaRPr sz="21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9" name="Google Shape;219;p20"/>
          <p:cNvSpPr txBox="1"/>
          <p:nvPr/>
        </p:nvSpPr>
        <p:spPr>
          <a:xfrm>
            <a:off x="1039091" y="3536603"/>
            <a:ext cx="8940800" cy="2923260"/>
          </a:xfrm>
          <a:prstGeom prst="rect">
            <a:avLst/>
          </a:prstGeom>
          <a:noFill/>
          <a:ln>
            <a:noFill/>
          </a:ln>
        </p:spPr>
        <p:txBody>
          <a:bodyPr spcFirstLastPara="1" wrap="square" lIns="91425" tIns="45700" rIns="91425" bIns="45700" anchor="t" anchorCtr="0">
            <a:spAutoFit/>
          </a:bodyPr>
          <a:lstStyle/>
          <a:p>
            <a:pPr lvl="0">
              <a:lnSpc>
                <a:spcPct val="107000"/>
              </a:lnSpc>
            </a:pPr>
            <a:r>
              <a:rPr lang="en-US" sz="2100" u="sng" dirty="0">
                <a:solidFill>
                  <a:schemeClr val="dk1"/>
                </a:solidFill>
                <a:latin typeface="Times New Roman" panose="02020603050405020304" pitchFamily="18" charset="0"/>
                <a:ea typeface="Calibri"/>
                <a:cs typeface="Times New Roman" panose="02020603050405020304" pitchFamily="18" charset="0"/>
                <a:sym typeface="Calibri"/>
              </a:rPr>
              <a:t>P value = </a:t>
            </a:r>
            <a:r>
              <a:rPr lang="en-US" sz="2100" u="sng" dirty="0">
                <a:latin typeface="Times New Roman" panose="02020603050405020304" pitchFamily="18" charset="0"/>
                <a:cs typeface="Times New Roman" panose="02020603050405020304" pitchFamily="18" charset="0"/>
              </a:rPr>
              <a:t>0.50760 </a:t>
            </a:r>
          </a:p>
          <a:p>
            <a:pPr lvl="0">
              <a:lnSpc>
                <a:spcPct val="107000"/>
              </a:lnSpc>
            </a:pPr>
            <a:endParaRPr lang="en-US" sz="2100" u="sng" dirty="0">
              <a:latin typeface="Times New Roman" panose="02020603050405020304" pitchFamily="18" charset="0"/>
              <a:cs typeface="Times New Roman" panose="02020603050405020304" pitchFamily="18" charset="0"/>
            </a:endParaRPr>
          </a:p>
          <a:p>
            <a:pPr lvl="0">
              <a:lnSpc>
                <a:spcPct val="107000"/>
              </a:lnSpc>
            </a:pPr>
            <a:r>
              <a:rPr lang="en-US" sz="2100" b="1" u="sng" dirty="0">
                <a:solidFill>
                  <a:srgbClr val="000000"/>
                </a:solidFill>
                <a:latin typeface="Times New Roman" panose="02020603050405020304" pitchFamily="18" charset="0"/>
                <a:cs typeface="Times New Roman" panose="02020603050405020304" pitchFamily="18" charset="0"/>
                <a:sym typeface="Arial"/>
              </a:rPr>
              <a:t>Conclusion:</a:t>
            </a:r>
            <a:r>
              <a:rPr lang="en-US" sz="2100" dirty="0">
                <a:solidFill>
                  <a:srgbClr val="000000"/>
                </a:solidFill>
                <a:latin typeface="Times New Roman" panose="02020603050405020304" pitchFamily="18" charset="0"/>
                <a:cs typeface="Times New Roman" panose="02020603050405020304" pitchFamily="18" charset="0"/>
                <a:sym typeface="Arial"/>
              </a:rPr>
              <a:t>  we fail to reject H0 at 0.05% level of significance.</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Therefore, background of student and future preference of learning           </a:t>
            </a:r>
            <a:endParaRPr sz="2100" dirty="0">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method are independent.</a:t>
            </a: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7000"/>
              </a:lnSpc>
              <a:spcBef>
                <a:spcPts val="80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p:nvPr/>
        </p:nvSpPr>
        <p:spPr>
          <a:xfrm>
            <a:off x="1080655" y="561754"/>
            <a:ext cx="5354782"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b="1" u="sng">
                <a:solidFill>
                  <a:schemeClr val="dk1"/>
                </a:solidFill>
                <a:latin typeface="Times New Roman"/>
                <a:ea typeface="Times New Roman"/>
                <a:cs typeface="Times New Roman"/>
                <a:sym typeface="Times New Roman"/>
              </a:rPr>
              <a:t>Hypothesis:</a:t>
            </a:r>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a:solidFill>
                  <a:srgbClr val="000000"/>
                </a:solidFill>
                <a:latin typeface="Arial"/>
                <a:ea typeface="Arial"/>
                <a:cs typeface="Arial"/>
                <a:sym typeface="Arial"/>
              </a:rPr>
              <a:t>A: Gender of student </a:t>
            </a:r>
            <a:endParaRPr/>
          </a:p>
          <a:p>
            <a:pPr marL="0" marR="0" lvl="0" indent="0" algn="l" rtl="0">
              <a:spcBef>
                <a:spcPts val="0"/>
              </a:spcBef>
              <a:spcAft>
                <a:spcPts val="0"/>
              </a:spcAft>
              <a:buNone/>
            </a:pPr>
            <a:r>
              <a:rPr lang="en-US" sz="1800">
                <a:solidFill>
                  <a:srgbClr val="000000"/>
                </a:solidFill>
                <a:latin typeface="Arial"/>
                <a:ea typeface="Arial"/>
                <a:cs typeface="Arial"/>
                <a:sym typeface="Arial"/>
              </a:rPr>
              <a:t>B: Future preference of learning method</a:t>
            </a:r>
            <a:endParaRPr/>
          </a:p>
          <a:p>
            <a:pPr marL="0" marR="0" lvl="0" indent="0" algn="l" rtl="0">
              <a:spcBef>
                <a:spcPts val="0"/>
              </a:spcBef>
              <a:spcAft>
                <a:spcPts val="0"/>
              </a:spcAft>
              <a:buNone/>
            </a:pPr>
            <a:r>
              <a:rPr lang="en-US" sz="1800">
                <a:solidFill>
                  <a:srgbClr val="000000"/>
                </a:solidFill>
                <a:latin typeface="Arial"/>
                <a:ea typeface="Arial"/>
                <a:cs typeface="Arial"/>
                <a:sym typeface="Arial"/>
              </a:rPr>
              <a:t>H0: Attribute A and B and independent.</a:t>
            </a:r>
            <a:endParaRPr/>
          </a:p>
          <a:p>
            <a:pPr marL="0" marR="0" lvl="0" indent="0" algn="l" rtl="0">
              <a:spcBef>
                <a:spcPts val="0"/>
              </a:spcBef>
              <a:spcAft>
                <a:spcPts val="0"/>
              </a:spcAft>
              <a:buNone/>
            </a:pPr>
            <a:r>
              <a:rPr lang="en-US" sz="1800" b="1">
                <a:solidFill>
                  <a:srgbClr val="000000"/>
                </a:solidFill>
                <a:latin typeface="Arial"/>
                <a:ea typeface="Arial"/>
                <a:cs typeface="Arial"/>
                <a:sym typeface="Arial"/>
              </a:rPr>
              <a:t>v/s</a:t>
            </a:r>
            <a:endParaRPr/>
          </a:p>
          <a:p>
            <a:pPr marL="0" marR="0" lvl="0" indent="0" algn="l" rtl="0">
              <a:spcBef>
                <a:spcPts val="0"/>
              </a:spcBef>
              <a:spcAft>
                <a:spcPts val="0"/>
              </a:spcAft>
              <a:buNone/>
            </a:pPr>
            <a:r>
              <a:rPr lang="en-US" sz="1800">
                <a:solidFill>
                  <a:srgbClr val="000000"/>
                </a:solidFill>
                <a:latin typeface="Arial"/>
                <a:ea typeface="Arial"/>
                <a:cs typeface="Arial"/>
                <a:sym typeface="Arial"/>
              </a:rPr>
              <a:t>H1: Attribute A and B and dependent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5" name="Google Shape;225;p21"/>
          <p:cNvGraphicFramePr/>
          <p:nvPr/>
        </p:nvGraphicFramePr>
        <p:xfrm>
          <a:off x="1080655" y="3415145"/>
          <a:ext cx="7273625" cy="1801125"/>
        </p:xfrm>
        <a:graphic>
          <a:graphicData uri="http://schemas.openxmlformats.org/drawingml/2006/table">
            <a:tbl>
              <a:tblPr>
                <a:gradFill>
                  <a:gsLst>
                    <a:gs pos="0">
                      <a:srgbClr val="F7BCA2"/>
                    </a:gs>
                    <a:gs pos="50000">
                      <a:srgbClr val="F4B093"/>
                    </a:gs>
                    <a:gs pos="100000">
                      <a:srgbClr val="F7A47F"/>
                    </a:gs>
                  </a:gsLst>
                  <a:lin ang="5400000" scaled="0"/>
                </a:gradFill>
                <a:tableStyleId>{ADB5EF20-A19D-4808-92B7-9CE698230755}</a:tableStyleId>
              </a:tblPr>
              <a:tblGrid>
                <a:gridCol w="2260475">
                  <a:extLst>
                    <a:ext uri="{9D8B030D-6E8A-4147-A177-3AD203B41FA5}">
                      <a16:colId xmlns:a16="http://schemas.microsoft.com/office/drawing/2014/main" val="20000"/>
                    </a:ext>
                  </a:extLst>
                </a:gridCol>
                <a:gridCol w="2169325">
                  <a:extLst>
                    <a:ext uri="{9D8B030D-6E8A-4147-A177-3AD203B41FA5}">
                      <a16:colId xmlns:a16="http://schemas.microsoft.com/office/drawing/2014/main" val="20001"/>
                    </a:ext>
                  </a:extLst>
                </a:gridCol>
                <a:gridCol w="1336850">
                  <a:extLst>
                    <a:ext uri="{9D8B030D-6E8A-4147-A177-3AD203B41FA5}">
                      <a16:colId xmlns:a16="http://schemas.microsoft.com/office/drawing/2014/main" val="20002"/>
                    </a:ext>
                  </a:extLst>
                </a:gridCol>
                <a:gridCol w="1506975">
                  <a:extLst>
                    <a:ext uri="{9D8B030D-6E8A-4147-A177-3AD203B41FA5}">
                      <a16:colId xmlns:a16="http://schemas.microsoft.com/office/drawing/2014/main" val="20003"/>
                    </a:ext>
                  </a:extLst>
                </a:gridCol>
              </a:tblGrid>
              <a:tr h="360225">
                <a:tc>
                  <a:txBody>
                    <a:bodyPr/>
                    <a:lstStyle/>
                    <a:p>
                      <a:pPr marL="0" marR="0" lvl="0" indent="0" algn="ctr" rtl="0">
                        <a:spcBef>
                          <a:spcPts val="0"/>
                        </a:spcBef>
                        <a:spcAft>
                          <a:spcPts val="0"/>
                        </a:spcAft>
                        <a:buNone/>
                      </a:pPr>
                      <a:r>
                        <a:rPr lang="en-US" sz="1800" u="none" strike="noStrike" cap="none"/>
                        <a:t>Count of Gender:-</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Column Labels</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800" b="1"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360225">
                <a:tc>
                  <a:txBody>
                    <a:bodyPr/>
                    <a:lstStyle/>
                    <a:p>
                      <a:pPr marL="0" marR="0" lvl="0" indent="0" algn="ctr" rtl="0">
                        <a:spcBef>
                          <a:spcPts val="0"/>
                        </a:spcBef>
                        <a:spcAft>
                          <a:spcPts val="0"/>
                        </a:spcAft>
                        <a:buNone/>
                      </a:pPr>
                      <a:r>
                        <a:rPr lang="en-US" sz="1800" u="none" strike="noStrike" cap="none"/>
                        <a:t>Row Labels</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Offline</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Online</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360225">
                <a:tc>
                  <a:txBody>
                    <a:bodyPr/>
                    <a:lstStyle/>
                    <a:p>
                      <a:pPr marL="0" marR="0" lvl="0" indent="0" algn="ctr" rtl="0">
                        <a:spcBef>
                          <a:spcPts val="0"/>
                        </a:spcBef>
                        <a:spcAft>
                          <a:spcPts val="0"/>
                        </a:spcAft>
                        <a:buNone/>
                      </a:pPr>
                      <a:r>
                        <a:rPr lang="en-US" sz="1800" u="none" strike="noStrike" cap="none"/>
                        <a:t>Female</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80</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10</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90</a:t>
                      </a:r>
                      <a:endParaRPr sz="1800" b="0"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360225">
                <a:tc>
                  <a:txBody>
                    <a:bodyPr/>
                    <a:lstStyle/>
                    <a:p>
                      <a:pPr marL="0" marR="0" lvl="0" indent="0" algn="ctr" rtl="0">
                        <a:spcBef>
                          <a:spcPts val="0"/>
                        </a:spcBef>
                        <a:spcAft>
                          <a:spcPts val="0"/>
                        </a:spcAft>
                        <a:buNone/>
                      </a:pPr>
                      <a:r>
                        <a:rPr lang="en-US" sz="1800" u="none" strike="noStrike" cap="none"/>
                        <a:t>Male</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80</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88</a:t>
                      </a:r>
                      <a:endParaRPr sz="1800" b="0"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360225">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160</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18</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178</a:t>
                      </a:r>
                      <a:endParaRPr sz="1800" b="1"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bl>
          </a:graphicData>
        </a:graphic>
      </p:graphicFrame>
      <p:sp>
        <p:nvSpPr>
          <p:cNvPr id="226" name="Google Shape;226;p21"/>
          <p:cNvSpPr txBox="1"/>
          <p:nvPr/>
        </p:nvSpPr>
        <p:spPr>
          <a:xfrm>
            <a:off x="1080655" y="2957945"/>
            <a:ext cx="35185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Observed frequency table: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graphicFrame>
        <p:nvGraphicFramePr>
          <p:cNvPr id="231" name="Google Shape;231;p22"/>
          <p:cNvGraphicFramePr/>
          <p:nvPr/>
        </p:nvGraphicFramePr>
        <p:xfrm>
          <a:off x="1443400" y="1057394"/>
          <a:ext cx="7289775" cy="1593075"/>
        </p:xfrm>
        <a:graphic>
          <a:graphicData uri="http://schemas.openxmlformats.org/drawingml/2006/table">
            <a:tbl>
              <a:tblPr>
                <a:noFill/>
                <a:tableStyleId>{ADB5EF20-A19D-4808-92B7-9CE698230755}</a:tableStyleId>
              </a:tblPr>
              <a:tblGrid>
                <a:gridCol w="2265500">
                  <a:extLst>
                    <a:ext uri="{9D8B030D-6E8A-4147-A177-3AD203B41FA5}">
                      <a16:colId xmlns:a16="http://schemas.microsoft.com/office/drawing/2014/main" val="20000"/>
                    </a:ext>
                  </a:extLst>
                </a:gridCol>
                <a:gridCol w="2174150">
                  <a:extLst>
                    <a:ext uri="{9D8B030D-6E8A-4147-A177-3AD203B41FA5}">
                      <a16:colId xmlns:a16="http://schemas.microsoft.com/office/drawing/2014/main" val="20001"/>
                    </a:ext>
                  </a:extLst>
                </a:gridCol>
                <a:gridCol w="1339800">
                  <a:extLst>
                    <a:ext uri="{9D8B030D-6E8A-4147-A177-3AD203B41FA5}">
                      <a16:colId xmlns:a16="http://schemas.microsoft.com/office/drawing/2014/main" val="20002"/>
                    </a:ext>
                  </a:extLst>
                </a:gridCol>
                <a:gridCol w="1510325">
                  <a:extLst>
                    <a:ext uri="{9D8B030D-6E8A-4147-A177-3AD203B41FA5}">
                      <a16:colId xmlns:a16="http://schemas.microsoft.com/office/drawing/2014/main" val="20003"/>
                    </a:ext>
                  </a:extLst>
                </a:gridCol>
              </a:tblGrid>
              <a:tr h="398025">
                <a:tc>
                  <a:txBody>
                    <a:bodyPr/>
                    <a:lstStyle/>
                    <a:p>
                      <a:pPr marL="0" marR="0" lvl="0" indent="0" algn="ctr" rtl="0">
                        <a:spcBef>
                          <a:spcPts val="0"/>
                        </a:spcBef>
                        <a:spcAft>
                          <a:spcPts val="0"/>
                        </a:spcAft>
                        <a:buNone/>
                      </a:pPr>
                      <a:r>
                        <a:rPr lang="en-US" sz="1800" u="none" strike="noStrike" cap="none"/>
                        <a:t>Row Labels</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Offline</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Online</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398350">
                <a:tc>
                  <a:txBody>
                    <a:bodyPr/>
                    <a:lstStyle/>
                    <a:p>
                      <a:pPr marL="0" marR="0" lvl="0" indent="0" algn="ctr" rtl="0">
                        <a:spcBef>
                          <a:spcPts val="0"/>
                        </a:spcBef>
                        <a:spcAft>
                          <a:spcPts val="0"/>
                        </a:spcAft>
                        <a:buNone/>
                      </a:pPr>
                      <a:r>
                        <a:rPr lang="en-US" sz="1800" u="none" strike="noStrike" cap="none"/>
                        <a:t>Female</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80</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10</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90</a:t>
                      </a:r>
                      <a:endParaRPr sz="1800" b="0"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398350">
                <a:tc>
                  <a:txBody>
                    <a:bodyPr/>
                    <a:lstStyle/>
                    <a:p>
                      <a:pPr marL="0" marR="0" lvl="0" indent="0" algn="ctr" rtl="0">
                        <a:spcBef>
                          <a:spcPts val="0"/>
                        </a:spcBef>
                        <a:spcAft>
                          <a:spcPts val="0"/>
                        </a:spcAft>
                        <a:buNone/>
                      </a:pPr>
                      <a:r>
                        <a:rPr lang="en-US" sz="1800" u="none" strike="noStrike" cap="none"/>
                        <a:t>Male</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80</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88</a:t>
                      </a:r>
                      <a:endParaRPr sz="1800" b="0"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398350">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160</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18</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800" u="none" strike="noStrike" cap="none"/>
                        <a:t>178</a:t>
                      </a:r>
                      <a:endParaRPr sz="1800" b="1" i="0" u="none" strike="noStrike" cap="non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bl>
          </a:graphicData>
        </a:graphic>
      </p:graphicFrame>
      <p:sp>
        <p:nvSpPr>
          <p:cNvPr id="232" name="Google Shape;232;p22"/>
          <p:cNvSpPr txBox="1"/>
          <p:nvPr/>
        </p:nvSpPr>
        <p:spPr>
          <a:xfrm>
            <a:off x="1443400" y="407406"/>
            <a:ext cx="30471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Expected frequency table:</a:t>
            </a:r>
            <a:endParaRPr/>
          </a:p>
        </p:txBody>
      </p:sp>
      <p:sp>
        <p:nvSpPr>
          <p:cNvPr id="233" name="Google Shape;233;p22"/>
          <p:cNvSpPr txBox="1"/>
          <p:nvPr/>
        </p:nvSpPr>
        <p:spPr>
          <a:xfrm>
            <a:off x="1443400" y="3051018"/>
            <a:ext cx="8466719" cy="2769284"/>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a:solidFill>
                  <a:schemeClr val="dk1"/>
                </a:solidFill>
                <a:latin typeface="Calibri"/>
                <a:ea typeface="Calibri"/>
                <a:cs typeface="Calibri"/>
                <a:sym typeface="Calibri"/>
              </a:rPr>
              <a:t> As, P value &gt; 0.05</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800">
                <a:solidFill>
                  <a:schemeClr val="dk1"/>
                </a:solidFill>
                <a:latin typeface="Calibri"/>
                <a:ea typeface="Calibri"/>
                <a:cs typeface="Calibri"/>
                <a:sym typeface="Calibri"/>
              </a:rPr>
              <a:t>i.e.</a:t>
            </a:r>
            <a:r>
              <a:rPr lang="en-US" sz="1800" u="sng">
                <a:solidFill>
                  <a:schemeClr val="dk1"/>
                </a:solidFill>
                <a:latin typeface="Calibri"/>
                <a:ea typeface="Calibri"/>
                <a:cs typeface="Calibri"/>
                <a:sym typeface="Calibri"/>
              </a:rPr>
              <a:t> </a:t>
            </a:r>
            <a:r>
              <a:rPr lang="en-US" sz="1800" b="0" i="0" u="none" strike="noStrike">
                <a:solidFill>
                  <a:srgbClr val="000000"/>
                </a:solidFill>
                <a:latin typeface="Arial"/>
                <a:ea typeface="Arial"/>
                <a:cs typeface="Arial"/>
                <a:sym typeface="Arial"/>
              </a:rPr>
              <a:t>0.6549</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rPr>
              <a:t> </a:t>
            </a:r>
            <a:r>
              <a:rPr lang="en-US" sz="1800" u="sng">
                <a:solidFill>
                  <a:srgbClr val="000000"/>
                </a:solidFill>
                <a:latin typeface="Arial"/>
                <a:ea typeface="Arial"/>
                <a:cs typeface="Arial"/>
                <a:sym typeface="Arial"/>
              </a:rPr>
              <a:t> &gt; 0.05</a:t>
            </a:r>
            <a:endParaRPr/>
          </a:p>
          <a:p>
            <a:pPr marL="0" marR="0" lvl="0" indent="0" algn="l" rtl="0">
              <a:lnSpc>
                <a:spcPct val="107000"/>
              </a:lnSpc>
              <a:spcBef>
                <a:spcPts val="800"/>
              </a:spcBef>
              <a:spcAft>
                <a:spcPts val="0"/>
              </a:spcAft>
              <a:buNone/>
            </a:pPr>
            <a:r>
              <a:rPr lang="en-US" sz="1800" b="1" u="sng">
                <a:solidFill>
                  <a:srgbClr val="000000"/>
                </a:solidFill>
                <a:latin typeface="Arial"/>
                <a:ea typeface="Arial"/>
                <a:cs typeface="Arial"/>
                <a:sym typeface="Arial"/>
              </a:rPr>
              <a:t>Conclusion: </a:t>
            </a:r>
            <a:r>
              <a:rPr lang="en-US" sz="1800">
                <a:solidFill>
                  <a:srgbClr val="000000"/>
                </a:solidFill>
                <a:latin typeface="Arial"/>
                <a:ea typeface="Arial"/>
                <a:cs typeface="Arial"/>
                <a:sym typeface="Arial"/>
              </a:rPr>
              <a:t> we fail to reject H0 at 0.05% level of significance.</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800">
                <a:solidFill>
                  <a:srgbClr val="000000"/>
                </a:solidFill>
                <a:latin typeface="Arial"/>
                <a:ea typeface="Arial"/>
                <a:cs typeface="Arial"/>
                <a:sym typeface="Arial"/>
              </a:rPr>
              <a:t>                       Therefore, There is no significant difference between online and</a:t>
            </a:r>
            <a:endParaRPr/>
          </a:p>
          <a:p>
            <a:pPr marL="0" marR="0" lvl="0" indent="0" algn="l" rtl="0">
              <a:lnSpc>
                <a:spcPct val="107000"/>
              </a:lnSpc>
              <a:spcBef>
                <a:spcPts val="800"/>
              </a:spcBef>
              <a:spcAft>
                <a:spcPts val="0"/>
              </a:spcAft>
              <a:buNone/>
            </a:pPr>
            <a:r>
              <a:rPr lang="en-US" sz="1800">
                <a:solidFill>
                  <a:srgbClr val="000000"/>
                </a:solidFill>
                <a:latin typeface="Arial"/>
                <a:ea typeface="Arial"/>
                <a:cs typeface="Arial"/>
                <a:sym typeface="Arial"/>
              </a:rPr>
              <a:t>                       offline lecture varied with gender</a:t>
            </a:r>
            <a:endParaRPr sz="1800">
              <a:solidFill>
                <a:srgbClr val="000000"/>
              </a:solidFill>
              <a:latin typeface="Arial"/>
              <a:ea typeface="Arial"/>
              <a:cs typeface="Arial"/>
              <a:sym typeface="Arial"/>
            </a:endParaRPr>
          </a:p>
          <a:p>
            <a:pPr marL="0" marR="0" lvl="0" indent="0" algn="l" rtl="0">
              <a:lnSpc>
                <a:spcPct val="107000"/>
              </a:lnSpc>
              <a:spcBef>
                <a:spcPts val="800"/>
              </a:spcBef>
              <a:spcAft>
                <a:spcPts val="0"/>
              </a:spcAft>
              <a:buNone/>
            </a:pP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p:nvPr/>
        </p:nvSpPr>
        <p:spPr>
          <a:xfrm>
            <a:off x="1080655" y="561754"/>
            <a:ext cx="5354782"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b="1" u="sng">
                <a:solidFill>
                  <a:schemeClr val="dk1"/>
                </a:solidFill>
                <a:latin typeface="Times New Roman"/>
                <a:ea typeface="Times New Roman"/>
                <a:cs typeface="Times New Roman"/>
                <a:sym typeface="Times New Roman"/>
              </a:rPr>
              <a:t>Hypothesis:</a:t>
            </a:r>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a:solidFill>
                  <a:srgbClr val="000000"/>
                </a:solidFill>
                <a:latin typeface="Arial"/>
                <a:ea typeface="Arial"/>
                <a:cs typeface="Arial"/>
                <a:sym typeface="Arial"/>
              </a:rPr>
              <a:t>A: Gender of student.</a:t>
            </a:r>
            <a:endParaRPr/>
          </a:p>
          <a:p>
            <a:pPr marL="0" marR="0" lvl="0" indent="0" algn="l" rtl="0">
              <a:spcBef>
                <a:spcPts val="0"/>
              </a:spcBef>
              <a:spcAft>
                <a:spcPts val="0"/>
              </a:spcAft>
              <a:buNone/>
            </a:pPr>
            <a:r>
              <a:rPr lang="en-US" sz="1800">
                <a:solidFill>
                  <a:srgbClr val="000000"/>
                </a:solidFill>
                <a:latin typeface="Arial"/>
                <a:ea typeface="Arial"/>
                <a:cs typeface="Arial"/>
                <a:sym typeface="Arial"/>
              </a:rPr>
              <a:t>B: Future preference for exam pattern.</a:t>
            </a:r>
            <a:endParaRPr/>
          </a:p>
          <a:p>
            <a:pPr marL="0" marR="0" lvl="0" indent="0" algn="l" rtl="0">
              <a:spcBef>
                <a:spcPts val="0"/>
              </a:spcBef>
              <a:spcAft>
                <a:spcPts val="0"/>
              </a:spcAft>
              <a:buNone/>
            </a:pPr>
            <a:r>
              <a:rPr lang="en-US" sz="1800">
                <a:solidFill>
                  <a:srgbClr val="000000"/>
                </a:solidFill>
                <a:latin typeface="Arial"/>
                <a:ea typeface="Arial"/>
                <a:cs typeface="Arial"/>
                <a:sym typeface="Arial"/>
              </a:rPr>
              <a:t>H0: Attribute A and B and independent.</a:t>
            </a:r>
            <a:endParaRPr/>
          </a:p>
          <a:p>
            <a:pPr marL="0" marR="0" lvl="0" indent="0" algn="l" rtl="0">
              <a:spcBef>
                <a:spcPts val="0"/>
              </a:spcBef>
              <a:spcAft>
                <a:spcPts val="0"/>
              </a:spcAft>
              <a:buNone/>
            </a:pPr>
            <a:r>
              <a:rPr lang="en-US" sz="1800" b="1">
                <a:solidFill>
                  <a:srgbClr val="000000"/>
                </a:solidFill>
                <a:latin typeface="Arial"/>
                <a:ea typeface="Arial"/>
                <a:cs typeface="Arial"/>
                <a:sym typeface="Arial"/>
              </a:rPr>
              <a:t>v/s</a:t>
            </a:r>
            <a:endParaRPr/>
          </a:p>
          <a:p>
            <a:pPr marL="0" marR="0" lvl="0" indent="0" algn="l" rtl="0">
              <a:spcBef>
                <a:spcPts val="0"/>
              </a:spcBef>
              <a:spcAft>
                <a:spcPts val="0"/>
              </a:spcAft>
              <a:buNone/>
            </a:pPr>
            <a:r>
              <a:rPr lang="en-US" sz="1800">
                <a:solidFill>
                  <a:srgbClr val="000000"/>
                </a:solidFill>
                <a:latin typeface="Arial"/>
                <a:ea typeface="Arial"/>
                <a:cs typeface="Arial"/>
                <a:sym typeface="Arial"/>
              </a:rPr>
              <a:t>H1: Attribute A and B and dependent.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39" name="Google Shape;239;p23"/>
          <p:cNvGraphicFramePr/>
          <p:nvPr/>
        </p:nvGraphicFramePr>
        <p:xfrm>
          <a:off x="1248032" y="3704490"/>
          <a:ext cx="7684950" cy="1676400"/>
        </p:xfrm>
        <a:graphic>
          <a:graphicData uri="http://schemas.openxmlformats.org/drawingml/2006/table">
            <a:tbl>
              <a:tblPr>
                <a:gradFill>
                  <a:gsLst>
                    <a:gs pos="0">
                      <a:srgbClr val="B4D4A5"/>
                    </a:gs>
                    <a:gs pos="50000">
                      <a:srgbClr val="A8CD97"/>
                    </a:gs>
                    <a:gs pos="100000">
                      <a:srgbClr val="9BC985"/>
                    </a:gs>
                  </a:gsLst>
                  <a:lin ang="5400000" scaled="0"/>
                </a:gradFill>
                <a:tableStyleId>{C1C62524-49F4-4025-95EA-A8A12096ECFE}</a:tableStyleId>
              </a:tblPr>
              <a:tblGrid>
                <a:gridCol w="2321425">
                  <a:extLst>
                    <a:ext uri="{9D8B030D-6E8A-4147-A177-3AD203B41FA5}">
                      <a16:colId xmlns:a16="http://schemas.microsoft.com/office/drawing/2014/main" val="20000"/>
                    </a:ext>
                  </a:extLst>
                </a:gridCol>
                <a:gridCol w="2276775">
                  <a:extLst>
                    <a:ext uri="{9D8B030D-6E8A-4147-A177-3AD203B41FA5}">
                      <a16:colId xmlns:a16="http://schemas.microsoft.com/office/drawing/2014/main" val="20001"/>
                    </a:ext>
                  </a:extLst>
                </a:gridCol>
                <a:gridCol w="1224500">
                  <a:extLst>
                    <a:ext uri="{9D8B030D-6E8A-4147-A177-3AD203B41FA5}">
                      <a16:colId xmlns:a16="http://schemas.microsoft.com/office/drawing/2014/main" val="20002"/>
                    </a:ext>
                  </a:extLst>
                </a:gridCol>
                <a:gridCol w="1862250">
                  <a:extLst>
                    <a:ext uri="{9D8B030D-6E8A-4147-A177-3AD203B41FA5}">
                      <a16:colId xmlns:a16="http://schemas.microsoft.com/office/drawing/2014/main" val="20003"/>
                    </a:ext>
                  </a:extLst>
                </a:gridCol>
              </a:tblGrid>
              <a:tr h="419100">
                <a:tc>
                  <a:txBody>
                    <a:bodyPr/>
                    <a:lstStyle/>
                    <a:p>
                      <a:pPr marL="0" marR="0" lvl="0" indent="0" algn="ctr" rtl="0">
                        <a:spcBef>
                          <a:spcPts val="0"/>
                        </a:spcBef>
                        <a:spcAft>
                          <a:spcPts val="0"/>
                        </a:spcAft>
                        <a:buNone/>
                      </a:pPr>
                      <a:r>
                        <a:rPr lang="en-US" sz="1800" u="none" strike="noStrike" cap="none"/>
                        <a:t>Row Labels</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Offline</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Online</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9100">
                <a:tc>
                  <a:txBody>
                    <a:bodyPr/>
                    <a:lstStyle/>
                    <a:p>
                      <a:pPr marL="0" marR="0" lvl="0" indent="0" algn="ctr" rtl="0">
                        <a:spcBef>
                          <a:spcPts val="0"/>
                        </a:spcBef>
                        <a:spcAft>
                          <a:spcPts val="0"/>
                        </a:spcAft>
                        <a:buNone/>
                      </a:pPr>
                      <a:r>
                        <a:rPr lang="en-US" sz="1800" u="none" strike="noStrike" cap="none" dirty="0"/>
                        <a:t>Female</a:t>
                      </a:r>
                      <a:endParaRPr sz="1800" b="0" i="0" u="none" strike="noStrike" cap="none" dirty="0">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74</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16</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90</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9100">
                <a:tc>
                  <a:txBody>
                    <a:bodyPr/>
                    <a:lstStyle/>
                    <a:p>
                      <a:pPr marL="0" marR="0" lvl="0" indent="0" algn="ctr" rtl="0">
                        <a:spcBef>
                          <a:spcPts val="0"/>
                        </a:spcBef>
                        <a:spcAft>
                          <a:spcPts val="0"/>
                        </a:spcAft>
                        <a:buNone/>
                      </a:pPr>
                      <a:r>
                        <a:rPr lang="en-US" sz="1800" u="none" strike="noStrike" cap="none"/>
                        <a:t>Male</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76</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12</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88</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9100">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150</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28</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178</a:t>
                      </a:r>
                      <a:endParaRPr sz="1800" b="1" i="0" u="none" strike="noStrike" cap="none" dirty="0">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40" name="Google Shape;240;p23"/>
          <p:cNvSpPr txBox="1"/>
          <p:nvPr/>
        </p:nvSpPr>
        <p:spPr>
          <a:xfrm>
            <a:off x="1248032" y="3087229"/>
            <a:ext cx="36401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Observed frequency 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aphicFrame>
        <p:nvGraphicFramePr>
          <p:cNvPr id="245" name="Google Shape;245;p24"/>
          <p:cNvGraphicFramePr/>
          <p:nvPr/>
        </p:nvGraphicFramePr>
        <p:xfrm>
          <a:off x="1430214" y="902676"/>
          <a:ext cx="7174525" cy="1524000"/>
        </p:xfrm>
        <a:graphic>
          <a:graphicData uri="http://schemas.openxmlformats.org/drawingml/2006/table">
            <a:tbl>
              <a:tblPr>
                <a:noFill/>
                <a:tableStyleId>{C1C62524-49F4-4025-95EA-A8A12096ECFE}</a:tableStyleId>
              </a:tblPr>
              <a:tblGrid>
                <a:gridCol w="2167250">
                  <a:extLst>
                    <a:ext uri="{9D8B030D-6E8A-4147-A177-3AD203B41FA5}">
                      <a16:colId xmlns:a16="http://schemas.microsoft.com/office/drawing/2014/main" val="20000"/>
                    </a:ext>
                  </a:extLst>
                </a:gridCol>
                <a:gridCol w="2125575">
                  <a:extLst>
                    <a:ext uri="{9D8B030D-6E8A-4147-A177-3AD203B41FA5}">
                      <a16:colId xmlns:a16="http://schemas.microsoft.com/office/drawing/2014/main" val="20001"/>
                    </a:ext>
                  </a:extLst>
                </a:gridCol>
                <a:gridCol w="1143150">
                  <a:extLst>
                    <a:ext uri="{9D8B030D-6E8A-4147-A177-3AD203B41FA5}">
                      <a16:colId xmlns:a16="http://schemas.microsoft.com/office/drawing/2014/main" val="20002"/>
                    </a:ext>
                  </a:extLst>
                </a:gridCol>
                <a:gridCol w="1738550">
                  <a:extLst>
                    <a:ext uri="{9D8B030D-6E8A-4147-A177-3AD203B41FA5}">
                      <a16:colId xmlns:a16="http://schemas.microsoft.com/office/drawing/2014/main" val="20003"/>
                    </a:ext>
                  </a:extLst>
                </a:gridCol>
              </a:tblGrid>
              <a:tr h="381000">
                <a:tc>
                  <a:txBody>
                    <a:bodyPr/>
                    <a:lstStyle/>
                    <a:p>
                      <a:pPr marL="0" marR="0" lvl="0" indent="0" algn="ctr" rtl="0">
                        <a:spcBef>
                          <a:spcPts val="0"/>
                        </a:spcBef>
                        <a:spcAft>
                          <a:spcPts val="0"/>
                        </a:spcAft>
                        <a:buNone/>
                      </a:pPr>
                      <a:r>
                        <a:rPr lang="en-US" sz="1800" u="none" strike="noStrike" cap="none"/>
                        <a:t>Row Labels</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Offline</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Online</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Grand Total</a:t>
                      </a:r>
                      <a:endParaRPr sz="1800" b="1"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US" sz="1800" u="none" strike="noStrike" cap="none"/>
                        <a:t>Female</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75.84</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000000"/>
                          </a:solidFill>
                        </a:rPr>
                        <a:t>14.16</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90</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ctr" rtl="0">
                        <a:spcBef>
                          <a:spcPts val="0"/>
                        </a:spcBef>
                        <a:spcAft>
                          <a:spcPts val="0"/>
                        </a:spcAft>
                        <a:buNone/>
                      </a:pPr>
                      <a:r>
                        <a:rPr lang="en-US" sz="1800" u="none" strike="noStrike" cap="none"/>
                        <a:t>Male</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74.16</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u="none" strike="noStrike" cap="none">
                          <a:solidFill>
                            <a:srgbClr val="000000"/>
                          </a:solidFill>
                        </a:rPr>
                        <a:t>13.84</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88</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ctr" rtl="0">
                        <a:spcBef>
                          <a:spcPts val="0"/>
                        </a:spcBef>
                        <a:spcAft>
                          <a:spcPts val="0"/>
                        </a:spcAft>
                        <a:buNone/>
                      </a:pPr>
                      <a:r>
                        <a:rPr lang="en-US" sz="1800" u="none" strike="noStrike" cap="none"/>
                        <a:t>Grand Total</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150</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28</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178</a:t>
                      </a:r>
                      <a:endParaRPr sz="1800" b="0" i="0" u="none" strike="noStrike" cap="none">
                        <a:solidFill>
                          <a:srgbClr val="000000"/>
                        </a:solidFill>
                        <a:latin typeface="Arial"/>
                        <a:ea typeface="Arial"/>
                        <a:cs typeface="Arial"/>
                        <a:sym typeface="Arial"/>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46" name="Google Shape;246;p24"/>
          <p:cNvSpPr txBox="1"/>
          <p:nvPr/>
        </p:nvSpPr>
        <p:spPr>
          <a:xfrm>
            <a:off x="1430214" y="257908"/>
            <a:ext cx="335280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Expected frequency table:</a:t>
            </a:r>
            <a:endParaRPr/>
          </a:p>
        </p:txBody>
      </p:sp>
      <p:sp>
        <p:nvSpPr>
          <p:cNvPr id="247" name="Google Shape;247;p24"/>
          <p:cNvSpPr txBox="1"/>
          <p:nvPr/>
        </p:nvSpPr>
        <p:spPr>
          <a:xfrm>
            <a:off x="1443399" y="3039295"/>
            <a:ext cx="9037031" cy="2368534"/>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a:solidFill>
                  <a:schemeClr val="dk1"/>
                </a:solidFill>
                <a:latin typeface="Calibri"/>
                <a:ea typeface="Calibri"/>
                <a:cs typeface="Calibri"/>
                <a:sym typeface="Calibri"/>
              </a:rPr>
              <a:t> As, P value &gt; 0.05</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800">
                <a:solidFill>
                  <a:schemeClr val="dk1"/>
                </a:solidFill>
                <a:latin typeface="Calibri"/>
                <a:ea typeface="Calibri"/>
                <a:cs typeface="Calibri"/>
                <a:sym typeface="Calibri"/>
              </a:rPr>
              <a:t>i.e.</a:t>
            </a:r>
            <a:r>
              <a:rPr lang="en-US" sz="1800" u="sng">
                <a:solidFill>
                  <a:schemeClr val="dk1"/>
                </a:solidFill>
                <a:latin typeface="Calibri"/>
                <a:ea typeface="Calibri"/>
                <a:cs typeface="Calibri"/>
                <a:sym typeface="Calibri"/>
              </a:rPr>
              <a:t> </a:t>
            </a:r>
            <a:r>
              <a:rPr lang="en-US" sz="1800" b="0" i="0" u="sng" strike="noStrike">
                <a:solidFill>
                  <a:srgbClr val="000000"/>
                </a:solidFill>
                <a:latin typeface="Arial"/>
                <a:ea typeface="Arial"/>
                <a:cs typeface="Arial"/>
                <a:sym typeface="Arial"/>
              </a:rPr>
              <a:t>0.7635</a:t>
            </a:r>
            <a:r>
              <a:rPr lang="en-US" sz="1800" u="sng">
                <a:solidFill>
                  <a:schemeClr val="dk1"/>
                </a:solidFill>
                <a:latin typeface="Calibri"/>
                <a:ea typeface="Calibri"/>
                <a:cs typeface="Calibri"/>
                <a:sym typeface="Calibri"/>
              </a:rPr>
              <a:t> </a:t>
            </a:r>
            <a:r>
              <a:rPr lang="en-US" sz="1800" u="sng">
                <a:solidFill>
                  <a:srgbClr val="000000"/>
                </a:solidFill>
                <a:latin typeface="Arial"/>
                <a:ea typeface="Arial"/>
                <a:cs typeface="Arial"/>
                <a:sym typeface="Arial"/>
              </a:rPr>
              <a:t> &gt; 0.05</a:t>
            </a:r>
            <a:endParaRPr/>
          </a:p>
          <a:p>
            <a:pPr marL="0" marR="0" lvl="0" indent="0" algn="l" rtl="0">
              <a:lnSpc>
                <a:spcPct val="107000"/>
              </a:lnSpc>
              <a:spcBef>
                <a:spcPts val="800"/>
              </a:spcBef>
              <a:spcAft>
                <a:spcPts val="0"/>
              </a:spcAft>
              <a:buNone/>
            </a:pPr>
            <a:r>
              <a:rPr lang="en-US" sz="1800" b="1" u="sng">
                <a:solidFill>
                  <a:srgbClr val="000000"/>
                </a:solidFill>
                <a:latin typeface="Arial"/>
                <a:ea typeface="Arial"/>
                <a:cs typeface="Arial"/>
                <a:sym typeface="Arial"/>
              </a:rPr>
              <a:t>Conclusion: </a:t>
            </a:r>
            <a:r>
              <a:rPr lang="en-US" sz="1800">
                <a:solidFill>
                  <a:srgbClr val="000000"/>
                </a:solidFill>
                <a:latin typeface="Arial"/>
                <a:ea typeface="Arial"/>
                <a:cs typeface="Arial"/>
                <a:sym typeface="Arial"/>
              </a:rPr>
              <a:t> we fail to reject H0 at 0.05% level of significance.</a:t>
            </a:r>
            <a:endParaRPr sz="18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800">
                <a:solidFill>
                  <a:srgbClr val="000000"/>
                </a:solidFill>
                <a:latin typeface="Arial"/>
                <a:ea typeface="Arial"/>
                <a:cs typeface="Arial"/>
                <a:sym typeface="Arial"/>
              </a:rPr>
              <a:t>                       Therefore, There is no significant difference between future preference </a:t>
            </a:r>
            <a:endParaRPr/>
          </a:p>
          <a:p>
            <a:pPr marL="0" marR="0" lvl="0" indent="0" algn="l" rtl="0">
              <a:lnSpc>
                <a:spcPct val="107000"/>
              </a:lnSpc>
              <a:spcBef>
                <a:spcPts val="800"/>
              </a:spcBef>
              <a:spcAft>
                <a:spcPts val="0"/>
              </a:spcAft>
              <a:buNone/>
            </a:pPr>
            <a:r>
              <a:rPr lang="en-US" sz="1800">
                <a:solidFill>
                  <a:srgbClr val="000000"/>
                </a:solidFill>
                <a:latin typeface="Arial"/>
                <a:ea typeface="Arial"/>
                <a:cs typeface="Arial"/>
                <a:sym typeface="Arial"/>
              </a:rPr>
              <a:t>                       for exam pattern and gender</a:t>
            </a:r>
            <a:endParaRPr sz="1800">
              <a:solidFill>
                <a:srgbClr val="000000"/>
              </a:solidFill>
              <a:latin typeface="Arial"/>
              <a:ea typeface="Arial"/>
              <a:cs typeface="Arial"/>
              <a:sym typeface="Arial"/>
            </a:endParaRPr>
          </a:p>
          <a:p>
            <a:pPr marL="0" marR="0" lvl="0" indent="0" algn="l" rtl="0">
              <a:lnSpc>
                <a:spcPct val="107000"/>
              </a:lnSpc>
              <a:spcBef>
                <a:spcPts val="800"/>
              </a:spcBef>
              <a:spcAft>
                <a:spcPts val="0"/>
              </a:spcAft>
              <a:buNone/>
            </a:pPr>
            <a:r>
              <a:rPr lang="en-US" sz="1800">
                <a:solidFill>
                  <a:srgbClr val="000000"/>
                </a:solidFill>
                <a:latin typeface="Arial"/>
                <a:ea typeface="Arial"/>
                <a:cs typeface="Arial"/>
                <a:sym typeface="Arial"/>
              </a:rPr>
              <a:t>   </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e0ef83d9f1_3_0"/>
          <p:cNvSpPr txBox="1">
            <a:spLocks noGrp="1"/>
          </p:cNvSpPr>
          <p:nvPr>
            <p:ph type="title"/>
          </p:nvPr>
        </p:nvSpPr>
        <p:spPr>
          <a:xfrm>
            <a:off x="358125" y="365125"/>
            <a:ext cx="10995600" cy="1908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      </a:t>
            </a:r>
            <a:r>
              <a:rPr lang="en-US" sz="5900" b="1"/>
              <a:t>Thank you…..</a:t>
            </a:r>
            <a:endParaRPr sz="59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250675" y="286500"/>
            <a:ext cx="11674800" cy="4534919"/>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Data Information</a:t>
            </a:r>
            <a:endParaRPr sz="32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Font typeface="Arial"/>
              <a:buNone/>
            </a:pP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Clr>
                <a:schemeClr val="dk1"/>
              </a:buClr>
              <a:buFont typeface="Arial"/>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We used primary data to study impact of online learning on students. Responses are collected through a tested questionnaire by using google form. Convenient sampling technique was used for the collection of data from the respondents.</a:t>
            </a:r>
            <a:endParaRPr sz="24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Font typeface="Arial"/>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From the population of size ______ we collected the sample of size 178. Out of these samples number of male students are 88 and number of female students are 90. also number of rural students are 116 and number of urban students are 62. </a:t>
            </a:r>
            <a:endParaRPr sz="2400" dirty="0">
              <a:solidFill>
                <a:schemeClr val="dk1"/>
              </a:solidFill>
              <a:latin typeface="Times New Roman" panose="02020603050405020304" pitchFamily="18" charset="0"/>
              <a:cs typeface="Times New Roman" panose="02020603050405020304" pitchFamily="18" charset="0"/>
            </a:endParaRPr>
          </a:p>
          <a:p>
            <a:pPr marL="0" marR="0" lvl="0" indent="0" algn="l" rtl="0">
              <a:lnSpc>
                <a:spcPct val="107000"/>
              </a:lnSpc>
              <a:spcBef>
                <a:spcPts val="0"/>
              </a:spcBef>
              <a:spcAft>
                <a:spcPts val="0"/>
              </a:spcAft>
              <a:buNone/>
            </a:pP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800"/>
              </a:spcBef>
              <a:spcAft>
                <a:spcPts val="0"/>
              </a:spcAft>
              <a:buNone/>
            </a:pP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0EC8-6530-4134-9A00-65C3DB95B1B7}"/>
              </a:ext>
            </a:extLst>
          </p:cNvPr>
          <p:cNvSpPr>
            <a:spLocks noGrp="1"/>
          </p:cNvSpPr>
          <p:nvPr>
            <p:ph type="title"/>
          </p:nvPr>
        </p:nvSpPr>
        <p:spPr>
          <a:xfrm>
            <a:off x="1049311" y="1"/>
            <a:ext cx="10304488" cy="1334124"/>
          </a:xfrm>
        </p:spPr>
        <p:txBody>
          <a:bodyPr>
            <a:normAutofit/>
          </a:bodyPr>
          <a:lstStyle/>
          <a:p>
            <a:br>
              <a:rPr lang="en-US" sz="2400" b="1" u="sng" dirty="0">
                <a:latin typeface="Times New Roman" panose="02020603050405020304" pitchFamily="18" charset="0"/>
                <a:cs typeface="Times New Roman" panose="02020603050405020304" pitchFamily="18" charset="0"/>
              </a:rPr>
            </a:b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69B6875D-38CF-4A29-A000-EB1CB9B4DFF0}"/>
              </a:ext>
            </a:extLst>
          </p:cNvPr>
          <p:cNvSpPr>
            <a:spLocks noGrp="1"/>
          </p:cNvSpPr>
          <p:nvPr>
            <p:ph type="body" idx="1"/>
          </p:nvPr>
        </p:nvSpPr>
        <p:spPr>
          <a:xfrm>
            <a:off x="838200" y="1499016"/>
            <a:ext cx="10515600" cy="4856814"/>
          </a:xfrm>
        </p:spPr>
        <p:txBody>
          <a:bodyPr>
            <a:normAutofit/>
          </a:bodyPr>
          <a:lstStyle/>
          <a:p>
            <a:r>
              <a:rPr lang="en-US" sz="2000" dirty="0"/>
              <a:t>To </a:t>
            </a:r>
            <a:r>
              <a:rPr lang="en-US" sz="2100" dirty="0">
                <a:latin typeface="Times New Roman" panose="02020603050405020304" pitchFamily="18" charset="0"/>
                <a:cs typeface="Times New Roman" panose="02020603050405020304" pitchFamily="18" charset="0"/>
              </a:rPr>
              <a:t>study</a:t>
            </a:r>
            <a:r>
              <a:rPr lang="en-US" sz="2000" dirty="0"/>
              <a:t> the effect of online learning on rural and urban students.</a:t>
            </a:r>
          </a:p>
          <a:p>
            <a:r>
              <a:rPr lang="en-US" sz="2000" dirty="0"/>
              <a:t>To study the effect of online learning on health of students.</a:t>
            </a:r>
          </a:p>
          <a:p>
            <a:r>
              <a:rPr lang="en-US" sz="2000" dirty="0"/>
              <a:t>To study the effect of online teaching on performance of students.</a:t>
            </a:r>
          </a:p>
          <a:p>
            <a:r>
              <a:rPr lang="en-US" sz="2000" dirty="0"/>
              <a:t>To study the difference between online and offline methods varied with gender.</a:t>
            </a:r>
          </a:p>
          <a:p>
            <a:r>
              <a:rPr lang="en-US" sz="2000" dirty="0"/>
              <a:t>To study is there ant difference in time spent for the study by students (online/offline).</a:t>
            </a:r>
          </a:p>
          <a:p>
            <a:r>
              <a:rPr lang="en-US" sz="2000" dirty="0"/>
              <a:t>To study the effect of online learning on eating habits of students.</a:t>
            </a:r>
          </a:p>
          <a:p>
            <a:r>
              <a:rPr lang="en-US" sz="2000" dirty="0"/>
              <a:t>To study the factors influencing students during online lectures.</a:t>
            </a:r>
          </a:p>
          <a:p>
            <a:endParaRPr lang="en-US" sz="2000" dirty="0"/>
          </a:p>
        </p:txBody>
      </p:sp>
    </p:spTree>
    <p:extLst>
      <p:ext uri="{BB962C8B-B14F-4D97-AF65-F5344CB8AC3E}">
        <p14:creationId xmlns:p14="http://schemas.microsoft.com/office/powerpoint/2010/main" val="306571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2701636" y="1149927"/>
            <a:ext cx="104047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102" name="Google Shape;102;p3"/>
          <p:cNvSpPr/>
          <p:nvPr/>
        </p:nvSpPr>
        <p:spPr>
          <a:xfrm>
            <a:off x="2451424" y="747232"/>
            <a:ext cx="5001490" cy="73862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100" b="0" i="0" u="none" strike="noStrike" cap="none" dirty="0">
                <a:solidFill>
                  <a:srgbClr val="000000"/>
                </a:solidFill>
                <a:latin typeface="Times New Roman" panose="02020603050405020304" pitchFamily="18" charset="0"/>
                <a:cs typeface="Times New Roman" panose="02020603050405020304" pitchFamily="18" charset="0"/>
                <a:sym typeface="Arial"/>
              </a:rPr>
              <a:t> Have you attend online lectures regularly?</a:t>
            </a:r>
            <a:endParaRPr sz="2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100" dirty="0">
              <a:solidFill>
                <a:srgbClr val="000000"/>
              </a:solidFill>
              <a:latin typeface="Times New Roman" panose="02020603050405020304" pitchFamily="18" charset="0"/>
              <a:cs typeface="Times New Roman" panose="02020603050405020304" pitchFamily="18" charset="0"/>
              <a:sym typeface="Arial"/>
            </a:endParaRPr>
          </a:p>
        </p:txBody>
      </p:sp>
      <p:pic>
        <p:nvPicPr>
          <p:cNvPr id="103" name="Google Shape;103;p3"/>
          <p:cNvPicPr preferRelativeResize="0"/>
          <p:nvPr/>
        </p:nvPicPr>
        <p:blipFill rotWithShape="1">
          <a:blip r:embed="rId3">
            <a:alphaModFix/>
          </a:blip>
          <a:srcRect/>
          <a:stretch/>
        </p:blipFill>
        <p:spPr>
          <a:xfrm>
            <a:off x="2701636" y="1246720"/>
            <a:ext cx="6677891" cy="3726873"/>
          </a:xfrm>
          <a:prstGeom prst="rect">
            <a:avLst/>
          </a:prstGeom>
          <a:noFill/>
          <a:ln>
            <a:noFill/>
          </a:ln>
        </p:spPr>
      </p:pic>
      <p:sp>
        <p:nvSpPr>
          <p:cNvPr id="104" name="Google Shape;104;p3"/>
          <p:cNvSpPr txBox="1"/>
          <p:nvPr/>
        </p:nvSpPr>
        <p:spPr>
          <a:xfrm>
            <a:off x="2597727" y="5111572"/>
            <a:ext cx="7647709"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From the above pie chart, 66% of students attend lectures regularly, 31% of students attend lectures sometimes and 3% of students never attend the lectures.</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p:nvPr/>
        </p:nvSpPr>
        <p:spPr>
          <a:xfrm>
            <a:off x="2231690" y="325053"/>
            <a:ext cx="9670473" cy="5586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How many lectures are taken in a day (approx.)?</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From the above pie chart, approximately there are maximum 3 lectures taken in a day.</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10" name="Google Shape;110;p4"/>
          <p:cNvPicPr preferRelativeResize="0"/>
          <p:nvPr/>
        </p:nvPicPr>
        <p:blipFill rotWithShape="1">
          <a:blip r:embed="rId3">
            <a:alphaModFix/>
          </a:blip>
          <a:srcRect/>
          <a:stretch/>
        </p:blipFill>
        <p:spPr>
          <a:xfrm>
            <a:off x="2362478" y="1289306"/>
            <a:ext cx="6705600" cy="3657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1800"/>
              <a:buFont typeface="Arial"/>
              <a:buNone/>
            </a:pPr>
            <a:r>
              <a:rPr lang="en-US" sz="2100">
                <a:solidFill>
                  <a:srgbClr val="000000"/>
                </a:solidFill>
                <a:latin typeface="Times New Roman" panose="02020603050405020304" pitchFamily="18" charset="0"/>
                <a:ea typeface="Arial"/>
                <a:cs typeface="Times New Roman" panose="02020603050405020304" pitchFamily="18" charset="0"/>
                <a:sym typeface="Arial"/>
              </a:rPr>
              <a:t>## Time spent for study during offline                      ##  Time spent for studies during online                           </a:t>
            </a:r>
            <a:br>
              <a:rPr lang="en-US" sz="2100">
                <a:latin typeface="Times New Roman" panose="02020603050405020304" pitchFamily="18" charset="0"/>
                <a:cs typeface="Times New Roman" panose="02020603050405020304" pitchFamily="18" charset="0"/>
                <a:sym typeface="Calibri"/>
              </a:rPr>
            </a:br>
            <a:br>
              <a:rPr lang="en-US" sz="2100">
                <a:solidFill>
                  <a:srgbClr val="000000"/>
                </a:solidFill>
                <a:latin typeface="Times New Roman" panose="02020603050405020304" pitchFamily="18" charset="0"/>
                <a:ea typeface="Arial"/>
                <a:cs typeface="Times New Roman" panose="02020603050405020304" pitchFamily="18" charset="0"/>
                <a:sym typeface="Arial"/>
              </a:rPr>
            </a:br>
            <a:r>
              <a:rPr lang="en-US" sz="2100">
                <a:solidFill>
                  <a:srgbClr val="000000"/>
                </a:solidFill>
                <a:latin typeface="Times New Roman" panose="02020603050405020304" pitchFamily="18" charset="0"/>
                <a:ea typeface="Arial"/>
                <a:cs typeface="Times New Roman" panose="02020603050405020304" pitchFamily="18" charset="0"/>
                <a:sym typeface="Arial"/>
              </a:rPr>
              <a:t>    learning? (in min)                                                        learning? (in min)          </a:t>
            </a:r>
            <a:br>
              <a:rPr lang="en-US" sz="2100">
                <a:latin typeface="Times New Roman" panose="02020603050405020304" pitchFamily="18" charset="0"/>
                <a:cs typeface="Times New Roman" panose="02020603050405020304" pitchFamily="18" charset="0"/>
                <a:sym typeface="Calibri"/>
              </a:rPr>
            </a:br>
            <a:endParaRPr sz="2100">
              <a:latin typeface="Times New Roman" panose="02020603050405020304" pitchFamily="18" charset="0"/>
              <a:cs typeface="Times New Roman" panose="02020603050405020304" pitchFamily="18" charset="0"/>
            </a:endParaRPr>
          </a:p>
        </p:txBody>
      </p:sp>
      <p:graphicFrame>
        <p:nvGraphicFramePr>
          <p:cNvPr id="116" name="Google Shape;116;p5"/>
          <p:cNvGraphicFramePr/>
          <p:nvPr>
            <p:extLst>
              <p:ext uri="{D42A27DB-BD31-4B8C-83A1-F6EECF244321}">
                <p14:modId xmlns:p14="http://schemas.microsoft.com/office/powerpoint/2010/main" val="1534416683"/>
              </p:ext>
            </p:extLst>
          </p:nvPr>
        </p:nvGraphicFramePr>
        <p:xfrm>
          <a:off x="838200" y="1454727"/>
          <a:ext cx="5181600" cy="44611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7" name="Google Shape;117;p5"/>
          <p:cNvGraphicFramePr/>
          <p:nvPr>
            <p:extLst>
              <p:ext uri="{D42A27DB-BD31-4B8C-83A1-F6EECF244321}">
                <p14:modId xmlns:p14="http://schemas.microsoft.com/office/powerpoint/2010/main" val="3536133150"/>
              </p:ext>
            </p:extLst>
          </p:nvPr>
        </p:nvGraphicFramePr>
        <p:xfrm>
          <a:off x="6248400" y="1454727"/>
          <a:ext cx="5181600" cy="4461164"/>
        </p:xfrm>
        <a:graphic>
          <a:graphicData uri="http://schemas.openxmlformats.org/drawingml/2006/chart">
            <c:chart xmlns:c="http://schemas.openxmlformats.org/drawingml/2006/chart" xmlns:r="http://schemas.openxmlformats.org/officeDocument/2006/relationships" r:id="rId4"/>
          </a:graphicData>
        </a:graphic>
      </p:graphicFrame>
      <p:sp>
        <p:nvSpPr>
          <p:cNvPr id="118" name="Google Shape;118;p5"/>
          <p:cNvSpPr txBox="1"/>
          <p:nvPr/>
        </p:nvSpPr>
        <p:spPr>
          <a:xfrm>
            <a:off x="838200" y="6074108"/>
            <a:ext cx="10868891" cy="78389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On comparing Graph-4 and Graph-5, the time spent for study during offline learning is more than the online learning.</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p:nvPr/>
        </p:nvSpPr>
        <p:spPr>
          <a:xfrm>
            <a:off x="1887772" y="1092244"/>
            <a:ext cx="8852452" cy="23544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How much do you understand from online lectures?</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24" name="Google Shape;124;p6"/>
          <p:cNvGraphicFramePr/>
          <p:nvPr>
            <p:extLst>
              <p:ext uri="{D42A27DB-BD31-4B8C-83A1-F6EECF244321}">
                <p14:modId xmlns:p14="http://schemas.microsoft.com/office/powerpoint/2010/main" val="3882796938"/>
              </p:ext>
            </p:extLst>
          </p:nvPr>
        </p:nvGraphicFramePr>
        <p:xfrm>
          <a:off x="1640885" y="1624982"/>
          <a:ext cx="6758608" cy="38166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p:nvPr/>
        </p:nvSpPr>
        <p:spPr>
          <a:xfrm>
            <a:off x="1375756" y="0"/>
            <a:ext cx="9642763" cy="73796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1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endParaRPr lang="en-US"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100" dirty="0">
                <a:solidFill>
                  <a:srgbClr val="000000"/>
                </a:solidFill>
                <a:latin typeface="Times New Roman" panose="02020603050405020304" pitchFamily="18" charset="0"/>
                <a:cs typeface="Times New Roman" panose="02020603050405020304" pitchFamily="18" charset="0"/>
                <a:sym typeface="Arial"/>
              </a:rPr>
              <a:t>## Does online learning improve your performance in exam</a:t>
            </a: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lang="en-US"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From above chart, there is no such improvement in students performance during online learning.</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r>
              <a:rPr lang="en-US" sz="2100" dirty="0">
                <a:solidFill>
                  <a:schemeClr val="dk1"/>
                </a:solidFill>
                <a:latin typeface="Times New Roman" panose="02020603050405020304" pitchFamily="18" charset="0"/>
                <a:ea typeface="Calibri"/>
                <a:cs typeface="Times New Roman" panose="02020603050405020304" pitchFamily="18" charset="0"/>
                <a:sym typeface="Calibri"/>
              </a:rPr>
              <a:t> </a:t>
            </a: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80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1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30" name="Google Shape;130;p7"/>
          <p:cNvGraphicFramePr/>
          <p:nvPr>
            <p:extLst>
              <p:ext uri="{D42A27DB-BD31-4B8C-83A1-F6EECF244321}">
                <p14:modId xmlns:p14="http://schemas.microsoft.com/office/powerpoint/2010/main" val="3082279397"/>
              </p:ext>
            </p:extLst>
          </p:nvPr>
        </p:nvGraphicFramePr>
        <p:xfrm>
          <a:off x="1806356" y="1216430"/>
          <a:ext cx="7079672" cy="38931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227</TotalTime>
  <Words>1541</Words>
  <Application>Microsoft Office PowerPoint</Application>
  <PresentationFormat>Widescreen</PresentationFormat>
  <Paragraphs>401</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Noto Sans Symbols</vt:lpstr>
      <vt:lpstr>Times New Roman</vt:lpstr>
      <vt:lpstr>Office Theme</vt:lpstr>
      <vt:lpstr>A Project Presentation on  “Impact of E- learning on student learning ”  Department Of Statistics                                               P.A.H. Solapur University, Solapur </vt:lpstr>
      <vt:lpstr>         Learning is a process of achieving knowledge, skill and performance. Thus learning is ultimately considered one of the fundamental pillars of society changes. Nowadays, technology has obviously made our lives easier. That means internet technology has been considered as an important medium for many aspects of our lives including academic learning. E - learning or online learning has received much attention in recent years globally.           The introduction of multimedia technologies and the internet in learning in many universities has been observed as a means of improving accessibility and quality of delivery and learning among the students and teachers. Many terms had been used to describe learning that delivered online or via the internet, ranging from distance education, computerized electronic learning, online learning, internet learning and many others. Numerous studies concluded that there were significant differences in learning outcomes between E - learning and traditional learning. However, and regardless of which one is beneficial still some people support the idea of traditional learning, while others believe in the E - learning system.</vt:lpstr>
      <vt:lpstr>PowerPoint Presentation</vt:lpstr>
      <vt:lpstr>  Objectives:</vt:lpstr>
      <vt:lpstr>PowerPoint Presentation</vt:lpstr>
      <vt:lpstr>PowerPoint Presentation</vt:lpstr>
      <vt:lpstr>## Time spent for study during offline                      ##  Time spent for studies during online                                 learning? (in min)                                                        learning? (in min)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#Does online learning affected your eating habits?   #Does online learning affected your obesity?   </vt:lpstr>
      <vt:lpstr>PowerPoint Presentation</vt:lpstr>
      <vt:lpstr># In future which method do you prefer for learning?  # In future which pattern of exam do you                                                                                            prefer?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“Impact of E- learning on student learning ”  Department Of Statistics                                               P.A.H. Solapur University, Solapur</dc:title>
  <dc:creator>milind tawati</dc:creator>
  <cp:lastModifiedBy>milind tawati</cp:lastModifiedBy>
  <cp:revision>10</cp:revision>
  <dcterms:created xsi:type="dcterms:W3CDTF">2021-06-18T09:17:52Z</dcterms:created>
  <dcterms:modified xsi:type="dcterms:W3CDTF">2021-06-19T08:16:50Z</dcterms:modified>
</cp:coreProperties>
</file>