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64" r:id="rId4"/>
    <p:sldId id="266" r:id="rId5"/>
    <p:sldId id="262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44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News Gothic MT"/>
                <a:cs typeface="News Gothic MT"/>
              </a:rPr>
              <a:t>Talking Points</a:t>
            </a:r>
            <a:endParaRPr lang="en-US" dirty="0">
              <a:solidFill>
                <a:schemeClr val="tx1"/>
              </a:solidFill>
              <a:latin typeface="News Gothic MT"/>
              <a:cs typeface="News Gothic M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241" y="3689684"/>
            <a:ext cx="78205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Capturing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5177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News Gothic MT"/>
                <a:cs typeface="News Gothic MT"/>
              </a:rPr>
              <a:t>Capture </a:t>
            </a:r>
            <a:r>
              <a:rPr lang="en-US" dirty="0">
                <a:solidFill>
                  <a:srgbClr val="000000"/>
                </a:solidFill>
                <a:latin typeface="News Gothic MT"/>
                <a:cs typeface="News Gothic MT"/>
              </a:rPr>
              <a:t>the conversation</a:t>
            </a:r>
          </a:p>
        </p:txBody>
      </p:sp>
      <p:pic>
        <p:nvPicPr>
          <p:cNvPr id="3" name="Picture 2" descr="comment_carto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1524000"/>
            <a:ext cx="7794625" cy="111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200" y="3841810"/>
            <a:ext cx="767079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News Gothic MT"/>
                <a:cs typeface="News Gothic MT"/>
              </a:rPr>
              <a:t>“ Dip </a:t>
            </a:r>
            <a:r>
              <a:rPr lang="en-US" sz="2000" dirty="0">
                <a:latin typeface="News Gothic MT"/>
                <a:cs typeface="News Gothic MT"/>
              </a:rPr>
              <a:t>into the comments, the American text genre of the moment, and you can sense the currents that move American </a:t>
            </a:r>
            <a:r>
              <a:rPr lang="en-US" sz="2000" dirty="0" smtClean="0">
                <a:latin typeface="News Gothic MT"/>
                <a:cs typeface="News Gothic MT"/>
              </a:rPr>
              <a:t>life.”</a:t>
            </a:r>
          </a:p>
          <a:p>
            <a:pPr algn="r"/>
            <a:r>
              <a:rPr lang="en-US" sz="1600" i="1" dirty="0" smtClean="0">
                <a:latin typeface="News Gothic MT"/>
                <a:cs typeface="News Gothic MT"/>
              </a:rPr>
              <a:t>- Michael Erard in his article ‘No comments’</a:t>
            </a:r>
            <a:endParaRPr lang="en-US" sz="1600" i="1" dirty="0">
              <a:latin typeface="News Gothic MT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33807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News Gothic MT"/>
                <a:cs typeface="News Gothic MT"/>
              </a:rPr>
              <a:t>Algorithm</a:t>
            </a:r>
            <a:endParaRPr lang="en-US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62" y="15240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5" name="Picture 4" descr="NYT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762000"/>
            <a:ext cx="2540000" cy="50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50087" y="1559812"/>
            <a:ext cx="7371492" cy="4887166"/>
            <a:chOff x="154929" y="1686913"/>
            <a:chExt cx="7371492" cy="4887166"/>
          </a:xfrm>
        </p:grpSpPr>
        <p:sp>
          <p:nvSpPr>
            <p:cNvPr id="4" name="TextBox 3"/>
            <p:cNvSpPr txBox="1"/>
            <p:nvPr/>
          </p:nvSpPr>
          <p:spPr>
            <a:xfrm>
              <a:off x="1283368" y="1686913"/>
              <a:ext cx="14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URL String</a:t>
              </a:r>
              <a:endParaRPr lang="en-US" sz="16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1737895" y="2056245"/>
              <a:ext cx="213894" cy="604071"/>
            </a:xfrm>
            <a:prstGeom prst="down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6684" y="2660316"/>
              <a:ext cx="1183105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0236" y="2702913"/>
              <a:ext cx="1183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Database</a:t>
              </a:r>
              <a:endParaRPr lang="en-US" sz="1600" dirty="0"/>
            </a:p>
          </p:txBody>
        </p:sp>
        <p:pic>
          <p:nvPicPr>
            <p:cNvPr id="10" name="Picture 9" descr="NY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62" y="2535655"/>
              <a:ext cx="723654" cy="539957"/>
            </a:xfrm>
            <a:prstGeom prst="rect">
              <a:avLst/>
            </a:prstGeom>
          </p:spPr>
        </p:pic>
        <p:sp>
          <p:nvSpPr>
            <p:cNvPr id="11" name="Down Arrow 10"/>
            <p:cNvSpPr/>
            <p:nvPr/>
          </p:nvSpPr>
          <p:spPr>
            <a:xfrm>
              <a:off x="1737895" y="3041467"/>
              <a:ext cx="213894" cy="604071"/>
            </a:xfrm>
            <a:prstGeom prst="down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16262" y="3645538"/>
              <a:ext cx="1597527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61551" y="3181684"/>
              <a:ext cx="1363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Comments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4695" y="3688135"/>
              <a:ext cx="1754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Pre-processing</a:t>
              </a:r>
              <a:endParaRPr lang="en-US" sz="1600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737895" y="4026689"/>
              <a:ext cx="213894" cy="604071"/>
            </a:xfrm>
            <a:prstGeom prst="down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1789" y="4058712"/>
              <a:ext cx="1310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Bag of words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2787" y="4630760"/>
              <a:ext cx="1597527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787" y="4630760"/>
              <a:ext cx="1651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Pre-processing</a:t>
              </a:r>
              <a:endParaRPr lang="en-US" sz="1600" dirty="0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1737895" y="5011911"/>
              <a:ext cx="213894" cy="604071"/>
            </a:xfrm>
            <a:prstGeom prst="down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82575" y="5615981"/>
              <a:ext cx="1757951" cy="83099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2575" y="5615982"/>
              <a:ext cx="1731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Dimensionality</a:t>
              </a:r>
            </a:p>
            <a:p>
              <a:r>
                <a:rPr lang="en-US" sz="1600" dirty="0" smtClean="0"/>
                <a:t>Reduction using </a:t>
              </a:r>
            </a:p>
            <a:p>
              <a:r>
                <a:rPr lang="en-US" sz="1600" dirty="0" smtClean="0"/>
                <a:t>LSI  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51789" y="5200317"/>
              <a:ext cx="1149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Tf-idf</a:t>
              </a:r>
              <a:endParaRPr lang="en-US" sz="1400" dirty="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794003" y="5989053"/>
              <a:ext cx="1590840" cy="202197"/>
            </a:xfrm>
            <a:prstGeom prst="right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33" name="Picture 32" descr="gensim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29" y="5200317"/>
              <a:ext cx="994357" cy="307777"/>
            </a:xfrm>
            <a:prstGeom prst="rect">
              <a:avLst/>
            </a:prstGeom>
          </p:spPr>
        </p:pic>
        <p:pic>
          <p:nvPicPr>
            <p:cNvPr id="34" name="Picture 33" descr="NLTK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50" y="3556587"/>
              <a:ext cx="765740" cy="1004249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4384843" y="5814047"/>
              <a:ext cx="1183105" cy="6020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84843" y="5814047"/>
              <a:ext cx="118310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K-means</a:t>
              </a:r>
            </a:p>
            <a:p>
              <a:r>
                <a:rPr lang="en-US" sz="1600" dirty="0" smtClean="0"/>
                <a:t>clustering</a:t>
              </a:r>
              <a:endParaRPr lang="en-US" sz="1600" dirty="0"/>
            </a:p>
          </p:txBody>
        </p:sp>
        <p:sp>
          <p:nvSpPr>
            <p:cNvPr id="42" name="Up Arrow 41"/>
            <p:cNvSpPr/>
            <p:nvPr/>
          </p:nvSpPr>
          <p:spPr>
            <a:xfrm>
              <a:off x="4772526" y="5034727"/>
              <a:ext cx="187158" cy="779320"/>
            </a:xfrm>
            <a:prstGeom prst="upArrow">
              <a:avLst/>
            </a:prstGeom>
            <a:solidFill>
              <a:srgbClr val="24285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84843" y="4653576"/>
              <a:ext cx="1651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Ranking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34183" y="4653576"/>
              <a:ext cx="1661029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Up Arrow 44"/>
            <p:cNvSpPr/>
            <p:nvPr/>
          </p:nvSpPr>
          <p:spPr>
            <a:xfrm>
              <a:off x="4772526" y="4058712"/>
              <a:ext cx="187158" cy="594863"/>
            </a:xfrm>
            <a:prstGeom prst="upArrow">
              <a:avLst/>
            </a:prstGeom>
            <a:solidFill>
              <a:srgbClr val="24285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29170" y="3688135"/>
              <a:ext cx="1666042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34183" y="3688135"/>
              <a:ext cx="1661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Post-processing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79738" y="4058712"/>
              <a:ext cx="1550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Representative </a:t>
              </a:r>
            </a:p>
            <a:p>
              <a:r>
                <a:rPr lang="en-US" sz="1400" dirty="0" smtClean="0"/>
                <a:t>comments</a:t>
              </a:r>
              <a:endParaRPr lang="en-US" sz="1400" dirty="0"/>
            </a:p>
          </p:txBody>
        </p:sp>
        <p:sp>
          <p:nvSpPr>
            <p:cNvPr id="53" name="Up Arrow 52"/>
            <p:cNvSpPr/>
            <p:nvPr/>
          </p:nvSpPr>
          <p:spPr>
            <a:xfrm>
              <a:off x="4745792" y="3070627"/>
              <a:ext cx="187158" cy="594863"/>
            </a:xfrm>
            <a:prstGeom prst="upArrow">
              <a:avLst/>
            </a:prstGeom>
            <a:solidFill>
              <a:srgbClr val="24285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64792" y="2717155"/>
              <a:ext cx="1136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Web App</a:t>
              </a:r>
              <a:endParaRPr lang="en-US" sz="1600" dirty="0"/>
            </a:p>
          </p:txBody>
        </p:sp>
        <p:pic>
          <p:nvPicPr>
            <p:cNvPr id="55" name="Picture 54" descr="aws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901" y="2435231"/>
              <a:ext cx="1389198" cy="450170"/>
            </a:xfrm>
            <a:prstGeom prst="rect">
              <a:avLst/>
            </a:prstGeom>
          </p:spPr>
        </p:pic>
        <p:pic>
          <p:nvPicPr>
            <p:cNvPr id="56" name="Picture 55" descr="flas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947" y="3019836"/>
              <a:ext cx="1417053" cy="552611"/>
            </a:xfrm>
            <a:prstGeom prst="rect">
              <a:avLst/>
            </a:prstGeom>
          </p:spPr>
        </p:pic>
        <p:pic>
          <p:nvPicPr>
            <p:cNvPr id="57" name="Picture 56" descr="scikit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947" y="5656020"/>
              <a:ext cx="918059" cy="918059"/>
            </a:xfrm>
            <a:prstGeom prst="rect">
              <a:avLst/>
            </a:prstGeom>
          </p:spPr>
        </p:pic>
        <p:pic>
          <p:nvPicPr>
            <p:cNvPr id="58" name="Picture 57" descr="alchemy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474" y="3868515"/>
              <a:ext cx="995947" cy="995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7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News Gothic MT"/>
                <a:cs typeface="News Gothic MT"/>
              </a:rPr>
              <a:t>K-means clustering </a:t>
            </a:r>
            <a:endParaRPr lang="en-US" sz="36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4" name="Picture 3" descr="TSNEclus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58" y="1720516"/>
            <a:ext cx="6248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6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39894" y="967205"/>
            <a:ext cx="3208421" cy="1775409"/>
            <a:chOff x="5588000" y="967205"/>
            <a:chExt cx="3208421" cy="1775409"/>
          </a:xfrm>
        </p:grpSpPr>
        <p:pic>
          <p:nvPicPr>
            <p:cNvPr id="4" name="Picture 3" descr="white_comments_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38" y="967205"/>
              <a:ext cx="2663114" cy="1775409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5588000" y="967205"/>
              <a:ext cx="3208421" cy="1775409"/>
            </a:xfrm>
            <a:prstGeom prst="cloudCallou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oxic_wordcloud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7" y="967205"/>
            <a:ext cx="3031958" cy="2021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News Gothic MT"/>
                <a:cs typeface="News Gothic MT"/>
              </a:rPr>
              <a:t>A Toxic Work World </a:t>
            </a:r>
            <a:r>
              <a:rPr lang="en-US" sz="1400" dirty="0" smtClean="0">
                <a:solidFill>
                  <a:srgbClr val="000000"/>
                </a:solidFill>
                <a:latin typeface="News Gothic MT"/>
                <a:cs typeface="News Gothic MT"/>
              </a:rPr>
              <a:t>by ANNE-MARIE SLAUGHTER    Sept. 18 2015</a:t>
            </a:r>
            <a:endParaRPr lang="en-US" sz="14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6" name="Picture 5" descr="ToxicWork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0" y="2814720"/>
            <a:ext cx="5209548" cy="37431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732377" y="4595394"/>
            <a:ext cx="3208421" cy="1971396"/>
            <a:chOff x="5732377" y="4595394"/>
            <a:chExt cx="3208421" cy="1971396"/>
          </a:xfrm>
        </p:grpSpPr>
        <p:pic>
          <p:nvPicPr>
            <p:cNvPr id="14" name="Picture 13" descr="white_comments_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38" y="4595394"/>
              <a:ext cx="2957094" cy="1971396"/>
            </a:xfrm>
            <a:prstGeom prst="rect">
              <a:avLst/>
            </a:prstGeom>
          </p:spPr>
        </p:pic>
        <p:sp>
          <p:nvSpPr>
            <p:cNvPr id="11" name="Cloud Callout 10"/>
            <p:cNvSpPr/>
            <p:nvPr/>
          </p:nvSpPr>
          <p:spPr>
            <a:xfrm>
              <a:off x="5732377" y="4782468"/>
              <a:ext cx="3208421" cy="1775409"/>
            </a:xfrm>
            <a:prstGeom prst="cloudCallou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67136" y="2814720"/>
            <a:ext cx="3208421" cy="1780674"/>
            <a:chOff x="5767136" y="3039310"/>
            <a:chExt cx="3208421" cy="1780674"/>
          </a:xfrm>
        </p:grpSpPr>
        <p:pic>
          <p:nvPicPr>
            <p:cNvPr id="9" name="Picture 8" descr="white_comments_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789" y="3039310"/>
              <a:ext cx="2671011" cy="1780674"/>
            </a:xfrm>
            <a:prstGeom prst="rect">
              <a:avLst/>
            </a:prstGeom>
          </p:spPr>
        </p:pic>
        <p:sp>
          <p:nvSpPr>
            <p:cNvPr id="10" name="Cloud Callout 9"/>
            <p:cNvSpPr/>
            <p:nvPr/>
          </p:nvSpPr>
          <p:spPr>
            <a:xfrm>
              <a:off x="5767136" y="3044575"/>
              <a:ext cx="3208421" cy="1775409"/>
            </a:xfrm>
            <a:prstGeom prst="cloudCallou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24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3" y="533400"/>
            <a:ext cx="8539747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News Gothic MT"/>
                <a:cs typeface="News Gothic MT"/>
              </a:rPr>
              <a:t>Milinda Lakkam</a:t>
            </a:r>
            <a:endParaRPr lang="en-US" sz="3600" dirty="0">
              <a:solidFill>
                <a:srgbClr val="000000"/>
              </a:solidFill>
              <a:latin typeface="News Gothic MT"/>
              <a:cs typeface="News Gothic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6" name="Picture 5" descr="hikeMtDa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54" y="277222"/>
            <a:ext cx="4843145" cy="3620761"/>
          </a:xfrm>
          <a:prstGeom prst="rect">
            <a:avLst/>
          </a:prstGeom>
        </p:spPr>
      </p:pic>
      <p:pic>
        <p:nvPicPr>
          <p:cNvPr id="7" name="Picture 6" descr="NYD2015Bik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54" y="3569368"/>
            <a:ext cx="4843146" cy="3288632"/>
          </a:xfrm>
          <a:prstGeom prst="rect">
            <a:avLst/>
          </a:prstGeom>
        </p:spPr>
      </p:pic>
      <p:pic>
        <p:nvPicPr>
          <p:cNvPr id="8" name="Picture 7" descr="icme_lo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3" y="1600200"/>
            <a:ext cx="2127605" cy="1180432"/>
          </a:xfrm>
          <a:prstGeom prst="rect">
            <a:avLst/>
          </a:prstGeom>
        </p:spPr>
      </p:pic>
      <p:pic>
        <p:nvPicPr>
          <p:cNvPr id="9" name="Picture 8" descr="Stanford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79" y="1711158"/>
            <a:ext cx="718553" cy="1069474"/>
          </a:xfrm>
          <a:prstGeom prst="rect">
            <a:avLst/>
          </a:prstGeom>
        </p:spPr>
      </p:pic>
      <p:pic>
        <p:nvPicPr>
          <p:cNvPr id="10" name="Picture 9" descr="IITM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81" y="1615359"/>
            <a:ext cx="1165273" cy="1165273"/>
          </a:xfrm>
          <a:prstGeom prst="rect">
            <a:avLst/>
          </a:prstGeom>
        </p:spPr>
      </p:pic>
      <p:pic>
        <p:nvPicPr>
          <p:cNvPr id="11" name="Picture 10" descr="badmint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" y="2987602"/>
            <a:ext cx="2543424" cy="38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5947</TotalTime>
  <Words>96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Talking Points</vt:lpstr>
      <vt:lpstr>Capture the conversation</vt:lpstr>
      <vt:lpstr>Algorithm</vt:lpstr>
      <vt:lpstr>K-means clustering </vt:lpstr>
      <vt:lpstr>A Toxic Work World by ANNE-MARIE SLAUGHTER    Sept. 18 2015</vt:lpstr>
      <vt:lpstr>Milinda Lakkam</vt:lpstr>
    </vt:vector>
  </TitlesOfParts>
  <Company>Stanford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the conversation</dc:title>
  <dc:creator>Milinda Lakkam </dc:creator>
  <cp:lastModifiedBy>Milinda Lakkam </cp:lastModifiedBy>
  <cp:revision>39</cp:revision>
  <cp:lastPrinted>2015-10-01T16:03:45Z</cp:lastPrinted>
  <dcterms:created xsi:type="dcterms:W3CDTF">2015-09-11T07:44:27Z</dcterms:created>
  <dcterms:modified xsi:type="dcterms:W3CDTF">2015-10-02T03:53:37Z</dcterms:modified>
</cp:coreProperties>
</file>