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Kollektif" charset="1" panose="020B0604020101010102"/>
      <p:regular r:id="rId10"/>
    </p:embeddedFont>
    <p:embeddedFont>
      <p:font typeface="Kollektif Bold" charset="1" panose="020B0604020101010102"/>
      <p:regular r:id="rId11"/>
    </p:embeddedFont>
    <p:embeddedFont>
      <p:font typeface="Kollektif Italics" charset="1" panose="020B0604020101010102"/>
      <p:regular r:id="rId12"/>
    </p:embeddedFont>
    <p:embeddedFont>
      <p:font typeface="Kollektif Bold Italics" charset="1" panose="020B0604020101010102"/>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2" Target="https://www.linkedin.com/in/milindchoudry/" TargetMode="External" Type="http://schemas.openxmlformats.org/officeDocument/2006/relationships/hyperlink"/><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AutoShape 2" id="2"/>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3" id="3"/>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4" id="4"/>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Freeform 5" id="5"/>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3321750" y="74993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5400000">
            <a:off x="1438681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2" id="22"/>
          <p:cNvSpPr/>
          <p:nvPr/>
        </p:nvSpPr>
        <p:spPr>
          <a:xfrm flipH="false" flipV="false" rot="0">
            <a:off x="16554431" y="21676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true" flipV="true" rot="0">
            <a:off x="15470622" y="4433486"/>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true" flipV="true" rot="5400000">
            <a:off x="16554431" y="4433486"/>
            <a:ext cx="1083809" cy="1083809"/>
          </a:xfrm>
          <a:custGeom>
            <a:avLst/>
            <a:gdLst/>
            <a:ahLst/>
            <a:cxnLst/>
            <a:rect r="r" b="b" t="t" l="l"/>
            <a:pathLst>
              <a:path h="1083809" w="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7" id="27"/>
          <p:cNvGrpSpPr/>
          <p:nvPr/>
        </p:nvGrpSpPr>
        <p:grpSpPr>
          <a:xfrm rot="2700000">
            <a:off x="-1376391" y="-3093321"/>
            <a:ext cx="7415398" cy="3565095"/>
            <a:chOff x="0" y="0"/>
            <a:chExt cx="660400" cy="317500"/>
          </a:xfrm>
        </p:grpSpPr>
        <p:sp>
          <p:nvSpPr>
            <p:cNvPr name="Freeform 28" id="28"/>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9" id="29"/>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0" id="30"/>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1" id="31"/>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2" id="32"/>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3" id="33"/>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4" id="34"/>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5" id="35"/>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6" id="36"/>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7" id="37"/>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38" id="38"/>
          <p:cNvSpPr/>
          <p:nvPr/>
        </p:nvSpPr>
        <p:spPr>
          <a:xfrm flipH="false" flipV="false" rot="0">
            <a:off x="9582211" y="6052607"/>
            <a:ext cx="2128489" cy="876228"/>
          </a:xfrm>
          <a:custGeom>
            <a:avLst/>
            <a:gdLst/>
            <a:ahLst/>
            <a:cxnLst/>
            <a:rect r="r" b="b" t="t" l="l"/>
            <a:pathLst>
              <a:path h="876228" w="2128489">
                <a:moveTo>
                  <a:pt x="0" y="0"/>
                </a:moveTo>
                <a:lnTo>
                  <a:pt x="2128488" y="0"/>
                </a:lnTo>
                <a:lnTo>
                  <a:pt x="2128488" y="876227"/>
                </a:lnTo>
                <a:lnTo>
                  <a:pt x="0" y="876227"/>
                </a:lnTo>
                <a:lnTo>
                  <a:pt x="0" y="0"/>
                </a:lnTo>
                <a:close/>
              </a:path>
            </a:pathLst>
          </a:custGeom>
          <a:blipFill>
            <a:blip r:embed="rId10"/>
            <a:stretch>
              <a:fillRect l="0" t="0" r="0" b="0"/>
            </a:stretch>
          </a:blipFill>
        </p:spPr>
      </p:sp>
      <p:sp>
        <p:nvSpPr>
          <p:cNvPr name="TextBox 39" id="39"/>
          <p:cNvSpPr txBox="true"/>
          <p:nvPr/>
        </p:nvSpPr>
        <p:spPr>
          <a:xfrm rot="0">
            <a:off x="3486377" y="3902075"/>
            <a:ext cx="11315247" cy="2216159"/>
          </a:xfrm>
          <a:prstGeom prst="rect">
            <a:avLst/>
          </a:prstGeom>
        </p:spPr>
        <p:txBody>
          <a:bodyPr anchor="t" rtlCol="false" tIns="0" lIns="0" bIns="0" rIns="0">
            <a:spAutoFit/>
          </a:bodyPr>
          <a:lstStyle/>
          <a:p>
            <a:pPr algn="ctr">
              <a:lnSpc>
                <a:spcPts val="8500"/>
              </a:lnSpc>
            </a:pPr>
            <a:r>
              <a:rPr lang="en-US" sz="8500">
                <a:solidFill>
                  <a:srgbClr val="227C9D"/>
                </a:solidFill>
                <a:latin typeface="Kollektif Bold"/>
              </a:rPr>
              <a:t>INTRODUCTION TO CLASSIFIERS</a:t>
            </a:r>
          </a:p>
        </p:txBody>
      </p:sp>
      <p:sp>
        <p:nvSpPr>
          <p:cNvPr name="TextBox 40" id="40"/>
          <p:cNvSpPr txBox="true"/>
          <p:nvPr/>
        </p:nvSpPr>
        <p:spPr>
          <a:xfrm rot="0">
            <a:off x="3457831" y="6248148"/>
            <a:ext cx="11372338" cy="523246"/>
          </a:xfrm>
          <a:prstGeom prst="rect">
            <a:avLst/>
          </a:prstGeom>
        </p:spPr>
        <p:txBody>
          <a:bodyPr anchor="t" rtlCol="false" tIns="0" lIns="0" bIns="0" rIns="0">
            <a:spAutoFit/>
          </a:bodyPr>
          <a:lstStyle/>
          <a:p>
            <a:pPr algn="ctr">
              <a:lnSpc>
                <a:spcPts val="4070"/>
              </a:lnSpc>
            </a:pPr>
            <a:r>
              <a:rPr lang="en-US" sz="3700">
                <a:solidFill>
                  <a:srgbClr val="545454"/>
                </a:solidFill>
                <a:latin typeface="DM Sans"/>
              </a:rPr>
              <a:t>Stock Market Prediction on                   security data</a:t>
            </a:r>
          </a:p>
        </p:txBody>
      </p:sp>
      <p:sp>
        <p:nvSpPr>
          <p:cNvPr name="TextBox 41" id="41"/>
          <p:cNvSpPr txBox="true"/>
          <p:nvPr/>
        </p:nvSpPr>
        <p:spPr>
          <a:xfrm rot="0">
            <a:off x="5545397" y="7988538"/>
            <a:ext cx="7197206" cy="438156"/>
          </a:xfrm>
          <a:prstGeom prst="rect">
            <a:avLst/>
          </a:prstGeom>
        </p:spPr>
        <p:txBody>
          <a:bodyPr anchor="t" rtlCol="false" tIns="0" lIns="0" bIns="0" rIns="0">
            <a:spAutoFit/>
          </a:bodyPr>
          <a:lstStyle/>
          <a:p>
            <a:pPr algn="ctr">
              <a:lnSpc>
                <a:spcPts val="3300"/>
              </a:lnSpc>
            </a:pPr>
            <a:r>
              <a:rPr lang="en-US" sz="3000">
                <a:solidFill>
                  <a:srgbClr val="545454"/>
                </a:solidFill>
                <a:latin typeface="DM Sans"/>
              </a:rPr>
              <a:t>- Milind Kumar Choudhary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2710979" y="3155950"/>
            <a:ext cx="12866041" cy="2216159"/>
          </a:xfrm>
          <a:prstGeom prst="rect">
            <a:avLst/>
          </a:prstGeom>
        </p:spPr>
        <p:txBody>
          <a:bodyPr anchor="t" rtlCol="false" tIns="0" lIns="0" bIns="0" rIns="0">
            <a:spAutoFit/>
          </a:bodyPr>
          <a:lstStyle/>
          <a:p>
            <a:pPr algn="ctr">
              <a:lnSpc>
                <a:spcPts val="8500"/>
              </a:lnSpc>
            </a:pPr>
            <a:r>
              <a:rPr lang="en-US" sz="8500">
                <a:solidFill>
                  <a:srgbClr val="227C9D"/>
                </a:solidFill>
                <a:latin typeface="Kollektif Bold"/>
              </a:rPr>
              <a:t>PROJECT INTRODUCTION</a:t>
            </a:r>
          </a:p>
        </p:txBody>
      </p:sp>
      <p:sp>
        <p:nvSpPr>
          <p:cNvPr name="TextBox 3" id="3"/>
          <p:cNvSpPr txBox="true"/>
          <p:nvPr/>
        </p:nvSpPr>
        <p:spPr>
          <a:xfrm rot="0">
            <a:off x="2305808" y="5519134"/>
            <a:ext cx="13676385" cy="2095500"/>
          </a:xfrm>
          <a:prstGeom prst="rect">
            <a:avLst/>
          </a:prstGeom>
        </p:spPr>
        <p:txBody>
          <a:bodyPr anchor="t" rtlCol="false" tIns="0" lIns="0" bIns="0" rIns="0">
            <a:spAutoFit/>
          </a:bodyPr>
          <a:lstStyle/>
          <a:p>
            <a:pPr algn="ctr">
              <a:lnSpc>
                <a:spcPts val="3360"/>
              </a:lnSpc>
            </a:pPr>
            <a:r>
              <a:rPr lang="en-US" sz="2800">
                <a:solidFill>
                  <a:srgbClr val="545454"/>
                </a:solidFill>
                <a:latin typeface="DM Sans"/>
              </a:rPr>
              <a:t>Dive into the fascinating world of machine learning classifiers and financial data. In this project, we’ll explore how to predict stock market movements using historical data. Our goal is to create a robust trading strategy for stock purchases by leveraging machine-learning techniques, </a:t>
            </a:r>
            <a:r>
              <a:rPr lang="en-US" sz="2800">
                <a:solidFill>
                  <a:srgbClr val="545454"/>
                </a:solidFill>
                <a:latin typeface="DM Sans Bold"/>
              </a:rPr>
              <a:t>classifiers</a:t>
            </a:r>
            <a:r>
              <a:rPr lang="en-US" sz="2800">
                <a:solidFill>
                  <a:srgbClr val="545454"/>
                </a:solidFill>
                <a:latin typeface="DM Sans"/>
              </a:rPr>
              <a:t>, </a:t>
            </a:r>
            <a:r>
              <a:rPr lang="en-US" sz="2800">
                <a:solidFill>
                  <a:srgbClr val="545454"/>
                </a:solidFill>
                <a:latin typeface="DM Sans Bold"/>
              </a:rPr>
              <a:t>accuracy </a:t>
            </a:r>
            <a:r>
              <a:rPr lang="en-US" sz="2800">
                <a:solidFill>
                  <a:srgbClr val="545454"/>
                </a:solidFill>
                <a:latin typeface="DM Sans"/>
              </a:rPr>
              <a:t>checks, and </a:t>
            </a:r>
            <a:r>
              <a:rPr lang="en-US" sz="2800">
                <a:solidFill>
                  <a:srgbClr val="545454"/>
                </a:solidFill>
                <a:latin typeface="DM Sans Bold"/>
              </a:rPr>
              <a:t>hypertuning.</a:t>
            </a:r>
          </a:p>
        </p:txBody>
      </p:sp>
      <p:grpSp>
        <p:nvGrpSpPr>
          <p:cNvPr name="Group 4" id="4"/>
          <p:cNvGrpSpPr/>
          <p:nvPr/>
        </p:nvGrpSpPr>
        <p:grpSpPr>
          <a:xfrm rot="2700000">
            <a:off x="-1376391" y="-3093321"/>
            <a:ext cx="7415398" cy="3565095"/>
            <a:chOff x="0" y="0"/>
            <a:chExt cx="660400" cy="317500"/>
          </a:xfrm>
        </p:grpSpPr>
        <p:sp>
          <p:nvSpPr>
            <p:cNvPr name="Freeform 5" id="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6" id="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7" id="7"/>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8" id="8"/>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9" id="9"/>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0" id="10"/>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1" id="11"/>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2" id="12"/>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13" id="13"/>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14" id="14"/>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15" id="15"/>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7" id="27"/>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8" id="28"/>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81521" y="4155931"/>
            <a:ext cx="6046286" cy="1027869"/>
            <a:chOff x="0" y="0"/>
            <a:chExt cx="1592438" cy="270714"/>
          </a:xfrm>
        </p:grpSpPr>
        <p:sp>
          <p:nvSpPr>
            <p:cNvPr name="Freeform 3" id="3"/>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4" id="4"/>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grpSp>
        <p:nvGrpSpPr>
          <p:cNvPr name="Group 5" id="5"/>
          <p:cNvGrpSpPr/>
          <p:nvPr/>
        </p:nvGrpSpPr>
        <p:grpSpPr>
          <a:xfrm rot="0">
            <a:off x="2481521" y="6174815"/>
            <a:ext cx="6046286" cy="1027869"/>
            <a:chOff x="0" y="0"/>
            <a:chExt cx="1592438" cy="270714"/>
          </a:xfrm>
        </p:grpSpPr>
        <p:sp>
          <p:nvSpPr>
            <p:cNvPr name="Freeform 6" id="6"/>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7" id="7"/>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Freeform 8" id="8"/>
          <p:cNvSpPr/>
          <p:nvPr/>
        </p:nvSpPr>
        <p:spPr>
          <a:xfrm flipH="false" flipV="false" rot="-10800000">
            <a:off x="9525" y="82431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083809" y="8271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0" y="9355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321750" y="9384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7204191"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7204191"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6120382" y="705368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6120382"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5400000">
            <a:off x="15036573"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true" flipV="true" rot="5400000">
            <a:off x="12770705" y="813748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true" flipV="true" rot="-10800000">
            <a:off x="12770705" y="922129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9" id="19"/>
          <p:cNvGrpSpPr/>
          <p:nvPr/>
        </p:nvGrpSpPr>
        <p:grpSpPr>
          <a:xfrm rot="0">
            <a:off x="2481521" y="2137046"/>
            <a:ext cx="6046286" cy="1027869"/>
            <a:chOff x="0" y="0"/>
            <a:chExt cx="1592438" cy="270714"/>
          </a:xfrm>
        </p:grpSpPr>
        <p:sp>
          <p:nvSpPr>
            <p:cNvPr name="Freeform 20" id="20"/>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21" id="21"/>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TextBox 22" id="22"/>
          <p:cNvSpPr txBox="true"/>
          <p:nvPr/>
        </p:nvSpPr>
        <p:spPr>
          <a:xfrm rot="0">
            <a:off x="2825091" y="2470005"/>
            <a:ext cx="5702716" cy="409576"/>
          </a:xfrm>
          <a:prstGeom prst="rect">
            <a:avLst/>
          </a:prstGeom>
        </p:spPr>
        <p:txBody>
          <a:bodyPr anchor="t" rtlCol="false" tIns="0" lIns="0" bIns="0" rIns="0">
            <a:spAutoFit/>
          </a:bodyPr>
          <a:lstStyle/>
          <a:p>
            <a:pPr>
              <a:lnSpc>
                <a:spcPts val="3000"/>
              </a:lnSpc>
            </a:pPr>
            <a:r>
              <a:rPr lang="en-US" sz="3000">
                <a:solidFill>
                  <a:srgbClr val="FFFFFF"/>
                </a:solidFill>
                <a:latin typeface="Kollektif Bold"/>
              </a:rPr>
              <a:t>01 - K NEAREST NEIGHBOUR</a:t>
            </a:r>
          </a:p>
        </p:txBody>
      </p:sp>
      <p:sp>
        <p:nvSpPr>
          <p:cNvPr name="TextBox 23" id="23"/>
          <p:cNvSpPr txBox="true"/>
          <p:nvPr/>
        </p:nvSpPr>
        <p:spPr>
          <a:xfrm rot="0">
            <a:off x="2825091" y="4488890"/>
            <a:ext cx="5702716" cy="409576"/>
          </a:xfrm>
          <a:prstGeom prst="rect">
            <a:avLst/>
          </a:prstGeom>
        </p:spPr>
        <p:txBody>
          <a:bodyPr anchor="t" rtlCol="false" tIns="0" lIns="0" bIns="0" rIns="0">
            <a:spAutoFit/>
          </a:bodyPr>
          <a:lstStyle/>
          <a:p>
            <a:pPr>
              <a:lnSpc>
                <a:spcPts val="3000"/>
              </a:lnSpc>
            </a:pPr>
            <a:r>
              <a:rPr lang="en-US" sz="3000">
                <a:solidFill>
                  <a:srgbClr val="FFFFFF"/>
                </a:solidFill>
                <a:latin typeface="Kollektif Bold"/>
              </a:rPr>
              <a:t>02 - RANDOM FOREST</a:t>
            </a:r>
          </a:p>
        </p:txBody>
      </p:sp>
      <p:sp>
        <p:nvSpPr>
          <p:cNvPr name="TextBox 24" id="24"/>
          <p:cNvSpPr txBox="true"/>
          <p:nvPr/>
        </p:nvSpPr>
        <p:spPr>
          <a:xfrm rot="0">
            <a:off x="2825091" y="6507774"/>
            <a:ext cx="5702716" cy="409575"/>
          </a:xfrm>
          <a:prstGeom prst="rect">
            <a:avLst/>
          </a:prstGeom>
        </p:spPr>
        <p:txBody>
          <a:bodyPr anchor="t" rtlCol="false" tIns="0" lIns="0" bIns="0" rIns="0">
            <a:spAutoFit/>
          </a:bodyPr>
          <a:lstStyle/>
          <a:p>
            <a:pPr>
              <a:lnSpc>
                <a:spcPts val="3000"/>
              </a:lnSpc>
            </a:pPr>
            <a:r>
              <a:rPr lang="en-US" sz="3000">
                <a:solidFill>
                  <a:srgbClr val="FFFFFF"/>
                </a:solidFill>
                <a:latin typeface="Kollektif Bold"/>
              </a:rPr>
              <a:t>03 - GRADIENT BOOSTING</a:t>
            </a:r>
          </a:p>
        </p:txBody>
      </p:sp>
      <p:sp>
        <p:nvSpPr>
          <p:cNvPr name="TextBox 25" id="25"/>
          <p:cNvSpPr txBox="true"/>
          <p:nvPr/>
        </p:nvSpPr>
        <p:spPr>
          <a:xfrm rot="0">
            <a:off x="9083012" y="2137046"/>
            <a:ext cx="6713943" cy="1809750"/>
          </a:xfrm>
          <a:prstGeom prst="rect">
            <a:avLst/>
          </a:prstGeom>
        </p:spPr>
        <p:txBody>
          <a:bodyPr anchor="t" rtlCol="false" tIns="0" lIns="0" bIns="0" rIns="0">
            <a:spAutoFit/>
          </a:bodyPr>
          <a:lstStyle/>
          <a:p>
            <a:pPr>
              <a:lnSpc>
                <a:spcPts val="2879"/>
              </a:lnSpc>
            </a:pPr>
            <a:r>
              <a:rPr lang="en-US" sz="2400">
                <a:solidFill>
                  <a:srgbClr val="545454"/>
                </a:solidFill>
                <a:latin typeface="DM Sans"/>
              </a:rPr>
              <a:t>KNN predicts the class of a given data point based on its proximity to other data points in the training set. KNN uses </a:t>
            </a:r>
            <a:r>
              <a:rPr lang="en-US" sz="2400">
                <a:solidFill>
                  <a:srgbClr val="545454"/>
                </a:solidFill>
                <a:latin typeface="DM Sans Bold"/>
              </a:rPr>
              <a:t>K</a:t>
            </a:r>
            <a:r>
              <a:rPr lang="en-US" sz="2400">
                <a:solidFill>
                  <a:srgbClr val="545454"/>
                </a:solidFill>
                <a:latin typeface="DM Sans"/>
              </a:rPr>
              <a:t> (no. of data points considered in the learning) the distance between test and training points.</a:t>
            </a:r>
          </a:p>
        </p:txBody>
      </p:sp>
      <p:sp>
        <p:nvSpPr>
          <p:cNvPr name="TextBox 26" id="26"/>
          <p:cNvSpPr txBox="true"/>
          <p:nvPr/>
        </p:nvSpPr>
        <p:spPr>
          <a:xfrm rot="0">
            <a:off x="9092537" y="4155931"/>
            <a:ext cx="6713943" cy="2171700"/>
          </a:xfrm>
          <a:prstGeom prst="rect">
            <a:avLst/>
          </a:prstGeom>
        </p:spPr>
        <p:txBody>
          <a:bodyPr anchor="t" rtlCol="false" tIns="0" lIns="0" bIns="0" rIns="0">
            <a:spAutoFit/>
          </a:bodyPr>
          <a:lstStyle/>
          <a:p>
            <a:pPr>
              <a:lnSpc>
                <a:spcPts val="2879"/>
              </a:lnSpc>
            </a:pPr>
            <a:r>
              <a:rPr lang="en-US" sz="2400">
                <a:solidFill>
                  <a:srgbClr val="545454"/>
                </a:solidFill>
                <a:latin typeface="DM Sans"/>
              </a:rPr>
              <a:t>Random Forest creates a robust forest of decision trees, making it a versatile tool for accurate predictions. Random Forest combines the output of </a:t>
            </a:r>
            <a:r>
              <a:rPr lang="en-US" sz="2400">
                <a:solidFill>
                  <a:srgbClr val="545454"/>
                </a:solidFill>
                <a:latin typeface="DM Sans Bold"/>
              </a:rPr>
              <a:t>multiple decision trees </a:t>
            </a:r>
            <a:r>
              <a:rPr lang="en-US" sz="2400">
                <a:solidFill>
                  <a:srgbClr val="545454"/>
                </a:solidFill>
                <a:latin typeface="DM Sans"/>
              </a:rPr>
              <a:t>to reach a single result.</a:t>
            </a:r>
          </a:p>
          <a:p>
            <a:pPr>
              <a:lnSpc>
                <a:spcPts val="2879"/>
              </a:lnSpc>
            </a:pPr>
          </a:p>
        </p:txBody>
      </p:sp>
      <p:sp>
        <p:nvSpPr>
          <p:cNvPr name="TextBox 27" id="27"/>
          <p:cNvSpPr txBox="true"/>
          <p:nvPr/>
        </p:nvSpPr>
        <p:spPr>
          <a:xfrm rot="0">
            <a:off x="9092537" y="6174815"/>
            <a:ext cx="6713943" cy="1809750"/>
          </a:xfrm>
          <a:prstGeom prst="rect">
            <a:avLst/>
          </a:prstGeom>
        </p:spPr>
        <p:txBody>
          <a:bodyPr anchor="t" rtlCol="false" tIns="0" lIns="0" bIns="0" rIns="0">
            <a:spAutoFit/>
          </a:bodyPr>
          <a:lstStyle/>
          <a:p>
            <a:pPr>
              <a:lnSpc>
                <a:spcPts val="2879"/>
              </a:lnSpc>
            </a:pPr>
            <a:r>
              <a:rPr lang="en-US" sz="2400">
                <a:solidFill>
                  <a:srgbClr val="545454"/>
                </a:solidFill>
                <a:latin typeface="DM Sans"/>
              </a:rPr>
              <a:t>Gradient Boosting assembles weak models into a robust ensemble, enhancing predictive accuracy. Sequentially builds simpler models. Each model predicts the error left by the previous one. Combination of </a:t>
            </a:r>
            <a:r>
              <a:rPr lang="en-US" sz="2400">
                <a:solidFill>
                  <a:srgbClr val="545454"/>
                </a:solidFill>
                <a:latin typeface="DM Sans Bold"/>
              </a:rPr>
              <a:t>weak learners</a:t>
            </a:r>
            <a:r>
              <a:rPr lang="en-US" sz="2400">
                <a:solidFill>
                  <a:srgbClr val="545454"/>
                </a:solidFill>
                <a:latin typeface="DM Sans"/>
              </a:rPr>
              <a:t>.</a:t>
            </a:r>
          </a:p>
        </p:txBody>
      </p:sp>
      <p:sp>
        <p:nvSpPr>
          <p:cNvPr name="TextBox 28" id="28"/>
          <p:cNvSpPr txBox="true"/>
          <p:nvPr/>
        </p:nvSpPr>
        <p:spPr>
          <a:xfrm rot="0">
            <a:off x="5343984" y="1133475"/>
            <a:ext cx="7600032" cy="739902"/>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CLASSIFIERS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81521" y="5021027"/>
            <a:ext cx="6046286" cy="1027869"/>
            <a:chOff x="0" y="0"/>
            <a:chExt cx="1592438" cy="270714"/>
          </a:xfrm>
        </p:grpSpPr>
        <p:sp>
          <p:nvSpPr>
            <p:cNvPr name="Freeform 3" id="3"/>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4" id="4"/>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Freeform 5" id="5"/>
          <p:cNvSpPr/>
          <p:nvPr/>
        </p:nvSpPr>
        <p:spPr>
          <a:xfrm flipH="false" flipV="false" rot="-10800000">
            <a:off x="9525" y="82431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83809" y="8271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0" y="9355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3321750" y="9384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7204191"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7204191"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120382" y="705368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6120382"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15036573"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true" flipV="true" rot="5400000">
            <a:off x="12770705" y="813748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true" flipV="true" rot="-10800000">
            <a:off x="12770705" y="922129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6" id="16"/>
          <p:cNvGrpSpPr/>
          <p:nvPr/>
        </p:nvGrpSpPr>
        <p:grpSpPr>
          <a:xfrm rot="0">
            <a:off x="2481521" y="2125427"/>
            <a:ext cx="6046286" cy="1027869"/>
            <a:chOff x="0" y="0"/>
            <a:chExt cx="1592438" cy="270714"/>
          </a:xfrm>
        </p:grpSpPr>
        <p:sp>
          <p:nvSpPr>
            <p:cNvPr name="Freeform 17" id="17"/>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18" id="18"/>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TextBox 19" id="19"/>
          <p:cNvSpPr txBox="true"/>
          <p:nvPr/>
        </p:nvSpPr>
        <p:spPr>
          <a:xfrm rot="0">
            <a:off x="2825091" y="2267886"/>
            <a:ext cx="5702716" cy="790575"/>
          </a:xfrm>
          <a:prstGeom prst="rect">
            <a:avLst/>
          </a:prstGeom>
        </p:spPr>
        <p:txBody>
          <a:bodyPr anchor="t" rtlCol="false" tIns="0" lIns="0" bIns="0" rIns="0">
            <a:spAutoFit/>
          </a:bodyPr>
          <a:lstStyle/>
          <a:p>
            <a:pPr>
              <a:lnSpc>
                <a:spcPts val="3000"/>
              </a:lnSpc>
            </a:pPr>
            <a:r>
              <a:rPr lang="en-US" sz="3000">
                <a:solidFill>
                  <a:srgbClr val="FFFFFF"/>
                </a:solidFill>
                <a:latin typeface="Kollektif Bold"/>
              </a:rPr>
              <a:t>04 - SUPPORT VECTOR MACHINE (SVM)</a:t>
            </a:r>
          </a:p>
        </p:txBody>
      </p:sp>
      <p:sp>
        <p:nvSpPr>
          <p:cNvPr name="TextBox 20" id="20"/>
          <p:cNvSpPr txBox="true"/>
          <p:nvPr/>
        </p:nvSpPr>
        <p:spPr>
          <a:xfrm rot="0">
            <a:off x="2825091" y="5353986"/>
            <a:ext cx="5470067" cy="409575"/>
          </a:xfrm>
          <a:prstGeom prst="rect">
            <a:avLst/>
          </a:prstGeom>
        </p:spPr>
        <p:txBody>
          <a:bodyPr anchor="t" rtlCol="false" tIns="0" lIns="0" bIns="0" rIns="0">
            <a:spAutoFit/>
          </a:bodyPr>
          <a:lstStyle/>
          <a:p>
            <a:pPr>
              <a:lnSpc>
                <a:spcPts val="3000"/>
              </a:lnSpc>
            </a:pPr>
            <a:r>
              <a:rPr lang="en-US" sz="3000">
                <a:solidFill>
                  <a:srgbClr val="FFFFFF"/>
                </a:solidFill>
                <a:latin typeface="Kollektif Bold"/>
              </a:rPr>
              <a:t>05 - XGBOOST</a:t>
            </a:r>
          </a:p>
        </p:txBody>
      </p:sp>
      <p:sp>
        <p:nvSpPr>
          <p:cNvPr name="TextBox 21" id="21"/>
          <p:cNvSpPr txBox="true"/>
          <p:nvPr/>
        </p:nvSpPr>
        <p:spPr>
          <a:xfrm rot="0">
            <a:off x="9092537" y="2125427"/>
            <a:ext cx="6713943" cy="2895600"/>
          </a:xfrm>
          <a:prstGeom prst="rect">
            <a:avLst/>
          </a:prstGeom>
        </p:spPr>
        <p:txBody>
          <a:bodyPr anchor="t" rtlCol="false" tIns="0" lIns="0" bIns="0" rIns="0">
            <a:spAutoFit/>
          </a:bodyPr>
          <a:lstStyle/>
          <a:p>
            <a:pPr>
              <a:lnSpc>
                <a:spcPts val="2879"/>
              </a:lnSpc>
            </a:pPr>
            <a:r>
              <a:rPr lang="en-US" sz="2400">
                <a:solidFill>
                  <a:srgbClr val="545454"/>
                </a:solidFill>
                <a:latin typeface="DM Sans"/>
              </a:rPr>
              <a:t>The Support Vector Machine (SVM) is a powerful supervised learning algorithm used for both classification and regression tasks. Treats data points as </a:t>
            </a:r>
            <a:r>
              <a:rPr lang="en-US" sz="2400">
                <a:solidFill>
                  <a:srgbClr val="545454"/>
                </a:solidFill>
                <a:latin typeface="DM Sans Bold"/>
              </a:rPr>
              <a:t>vectors </a:t>
            </a:r>
            <a:r>
              <a:rPr lang="en-US" sz="2400">
                <a:solidFill>
                  <a:srgbClr val="545454"/>
                </a:solidFill>
                <a:latin typeface="DM Sans"/>
              </a:rPr>
              <a:t>in a high-dimensional space. SVM finds the best </a:t>
            </a:r>
            <a:r>
              <a:rPr lang="en-US" sz="2400">
                <a:solidFill>
                  <a:srgbClr val="545454"/>
                </a:solidFill>
                <a:latin typeface="DM Sans Bold"/>
              </a:rPr>
              <a:t>hyperplane </a:t>
            </a:r>
            <a:r>
              <a:rPr lang="en-US" sz="2400">
                <a:solidFill>
                  <a:srgbClr val="545454"/>
                </a:solidFill>
                <a:latin typeface="DM Sans"/>
              </a:rPr>
              <a:t>that maximizes the separation (margin) between classes.</a:t>
            </a:r>
          </a:p>
          <a:p>
            <a:pPr>
              <a:lnSpc>
                <a:spcPts val="2879"/>
              </a:lnSpc>
            </a:pPr>
          </a:p>
        </p:txBody>
      </p:sp>
      <p:sp>
        <p:nvSpPr>
          <p:cNvPr name="TextBox 22" id="22"/>
          <p:cNvSpPr txBox="true"/>
          <p:nvPr/>
        </p:nvSpPr>
        <p:spPr>
          <a:xfrm rot="0">
            <a:off x="9092537" y="5021027"/>
            <a:ext cx="6713943" cy="2533650"/>
          </a:xfrm>
          <a:prstGeom prst="rect">
            <a:avLst/>
          </a:prstGeom>
        </p:spPr>
        <p:txBody>
          <a:bodyPr anchor="t" rtlCol="false" tIns="0" lIns="0" bIns="0" rIns="0">
            <a:spAutoFit/>
          </a:bodyPr>
          <a:lstStyle/>
          <a:p>
            <a:pPr>
              <a:lnSpc>
                <a:spcPts val="2879"/>
              </a:lnSpc>
            </a:pPr>
            <a:r>
              <a:rPr lang="en-US" sz="2400">
                <a:solidFill>
                  <a:srgbClr val="545454"/>
                </a:solidFill>
                <a:latin typeface="DM Sans"/>
              </a:rPr>
              <a:t>XGBoost is an implementation of gradient-boosted decision trees designed for speed and performance. Combines many </a:t>
            </a:r>
            <a:r>
              <a:rPr lang="en-US" sz="2400">
                <a:solidFill>
                  <a:srgbClr val="545454"/>
                </a:solidFill>
                <a:latin typeface="DM Sans Bold"/>
              </a:rPr>
              <a:t>weak learners </a:t>
            </a:r>
            <a:r>
              <a:rPr lang="en-US" sz="2400">
                <a:solidFill>
                  <a:srgbClr val="545454"/>
                </a:solidFill>
                <a:latin typeface="DM Sans"/>
              </a:rPr>
              <a:t>(trees) to create a strong ensemble. Trees are built in </a:t>
            </a:r>
            <a:r>
              <a:rPr lang="en-US" sz="2400">
                <a:solidFill>
                  <a:srgbClr val="545454"/>
                </a:solidFill>
                <a:latin typeface="DM Sans Bold"/>
              </a:rPr>
              <a:t>parallel</a:t>
            </a:r>
            <a:r>
              <a:rPr lang="en-US" sz="2400">
                <a:solidFill>
                  <a:srgbClr val="545454"/>
                </a:solidFill>
                <a:latin typeface="DM Sans"/>
              </a:rPr>
              <a:t>, enhancing efficiency.</a:t>
            </a:r>
          </a:p>
          <a:p>
            <a:pPr>
              <a:lnSpc>
                <a:spcPts val="2879"/>
              </a:lnSpc>
            </a:pPr>
          </a:p>
          <a:p>
            <a:pPr>
              <a:lnSpc>
                <a:spcPts val="287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3160461" y="5241779"/>
            <a:ext cx="1198289" cy="630733"/>
          </a:xfrm>
          <a:prstGeom prst="line">
            <a:avLst/>
          </a:prstGeom>
          <a:ln cap="flat" w="38100">
            <a:solidFill>
              <a:srgbClr val="A6A6A6"/>
            </a:solidFill>
            <a:prstDash val="solid"/>
            <a:headEnd type="none" len="sm" w="sm"/>
            <a:tailEnd type="none" len="sm" w="sm"/>
          </a:ln>
        </p:spPr>
      </p:sp>
      <p:sp>
        <p:nvSpPr>
          <p:cNvPr name="AutoShape 3" id="3"/>
          <p:cNvSpPr/>
          <p:nvPr/>
        </p:nvSpPr>
        <p:spPr>
          <a:xfrm flipV="true">
            <a:off x="8323826" y="5241779"/>
            <a:ext cx="1116890" cy="965328"/>
          </a:xfrm>
          <a:prstGeom prst="line">
            <a:avLst/>
          </a:prstGeom>
          <a:ln cap="flat" w="38100">
            <a:solidFill>
              <a:srgbClr val="A6A6A6"/>
            </a:solidFill>
            <a:prstDash val="solid"/>
            <a:headEnd type="none" len="sm" w="sm"/>
            <a:tailEnd type="none" len="sm" w="sm"/>
          </a:ln>
        </p:spPr>
      </p:sp>
      <p:sp>
        <p:nvSpPr>
          <p:cNvPr name="AutoShape 4" id="4"/>
          <p:cNvSpPr/>
          <p:nvPr/>
        </p:nvSpPr>
        <p:spPr>
          <a:xfrm flipV="true">
            <a:off x="13386742" y="5241779"/>
            <a:ext cx="1153653" cy="962528"/>
          </a:xfrm>
          <a:prstGeom prst="line">
            <a:avLst/>
          </a:prstGeom>
          <a:ln cap="flat" w="38100">
            <a:solidFill>
              <a:srgbClr val="A6A6A6"/>
            </a:solidFill>
            <a:prstDash val="solid"/>
            <a:headEnd type="none" len="sm" w="sm"/>
            <a:tailEnd type="none" len="sm" w="sm"/>
          </a:ln>
        </p:spPr>
      </p:sp>
      <p:sp>
        <p:nvSpPr>
          <p:cNvPr name="AutoShape 5" id="5"/>
          <p:cNvSpPr/>
          <p:nvPr/>
        </p:nvSpPr>
        <p:spPr>
          <a:xfrm flipH="true" flipV="true">
            <a:off x="5783157" y="5241779"/>
            <a:ext cx="1116262" cy="965328"/>
          </a:xfrm>
          <a:prstGeom prst="line">
            <a:avLst/>
          </a:prstGeom>
          <a:ln cap="flat" w="38100">
            <a:solidFill>
              <a:srgbClr val="A6A6A6"/>
            </a:solidFill>
            <a:prstDash val="solid"/>
            <a:headEnd type="none" len="sm" w="sm"/>
            <a:tailEnd type="none" len="sm" w="sm"/>
          </a:ln>
        </p:spPr>
      </p:sp>
      <p:sp>
        <p:nvSpPr>
          <p:cNvPr name="AutoShape 6" id="6"/>
          <p:cNvSpPr/>
          <p:nvPr/>
        </p:nvSpPr>
        <p:spPr>
          <a:xfrm flipH="true" flipV="true">
            <a:off x="10865123" y="5241779"/>
            <a:ext cx="1097212" cy="962528"/>
          </a:xfrm>
          <a:prstGeom prst="line">
            <a:avLst/>
          </a:prstGeom>
          <a:ln cap="flat" w="38100">
            <a:solidFill>
              <a:srgbClr val="A6A6A6"/>
            </a:solidFill>
            <a:prstDash val="solid"/>
            <a:headEnd type="none" len="sm" w="sm"/>
            <a:tailEnd type="none" len="sm" w="sm"/>
          </a:ln>
        </p:spPr>
      </p:sp>
      <p:grpSp>
        <p:nvGrpSpPr>
          <p:cNvPr name="Group 7" id="7"/>
          <p:cNvGrpSpPr/>
          <p:nvPr/>
        </p:nvGrpSpPr>
        <p:grpSpPr>
          <a:xfrm rot="0">
            <a:off x="1817900" y="5492103"/>
            <a:ext cx="1424407" cy="142440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name="TextBox 9" id="9"/>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0" id="10"/>
          <p:cNvGrpSpPr/>
          <p:nvPr/>
        </p:nvGrpSpPr>
        <p:grpSpPr>
          <a:xfrm rot="0">
            <a:off x="4358750" y="4529575"/>
            <a:ext cx="1424407" cy="142440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sp>
        <p:sp>
          <p:nvSpPr>
            <p:cNvPr name="TextBox 12" id="12"/>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3" id="13"/>
          <p:cNvGrpSpPr/>
          <p:nvPr/>
        </p:nvGrpSpPr>
        <p:grpSpPr>
          <a:xfrm rot="0">
            <a:off x="6899419" y="5494903"/>
            <a:ext cx="1424407" cy="1424407"/>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B808"/>
            </a:solidFill>
          </p:spPr>
        </p:sp>
        <p:sp>
          <p:nvSpPr>
            <p:cNvPr name="TextBox 15" id="15"/>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6" id="16"/>
          <p:cNvGrpSpPr/>
          <p:nvPr/>
        </p:nvGrpSpPr>
        <p:grpSpPr>
          <a:xfrm rot="0">
            <a:off x="9440716" y="4529575"/>
            <a:ext cx="1424407" cy="142440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27C9D"/>
            </a:solidFill>
          </p:spPr>
        </p:sp>
        <p:sp>
          <p:nvSpPr>
            <p:cNvPr name="TextBox 18" id="18"/>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9" id="19"/>
          <p:cNvGrpSpPr/>
          <p:nvPr/>
        </p:nvGrpSpPr>
        <p:grpSpPr>
          <a:xfrm rot="0">
            <a:off x="11962335" y="5492103"/>
            <a:ext cx="1424407" cy="1424407"/>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67010"/>
            </a:solidFill>
          </p:spPr>
        </p:sp>
        <p:sp>
          <p:nvSpPr>
            <p:cNvPr name="TextBox 21" id="21"/>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22" id="22"/>
          <p:cNvGrpSpPr/>
          <p:nvPr/>
        </p:nvGrpSpPr>
        <p:grpSpPr>
          <a:xfrm rot="0">
            <a:off x="14540395" y="4529575"/>
            <a:ext cx="1424407" cy="142440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6246"/>
            </a:solidFill>
          </p:spPr>
        </p:sp>
        <p:sp>
          <p:nvSpPr>
            <p:cNvPr name="TextBox 24" id="24"/>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25" id="25"/>
          <p:cNvGrpSpPr/>
          <p:nvPr/>
        </p:nvGrpSpPr>
        <p:grpSpPr>
          <a:xfrm rot="2700000">
            <a:off x="-2396474" y="-2921783"/>
            <a:ext cx="7415398" cy="3565095"/>
            <a:chOff x="0" y="0"/>
            <a:chExt cx="660400" cy="317500"/>
          </a:xfrm>
        </p:grpSpPr>
        <p:sp>
          <p:nvSpPr>
            <p:cNvPr name="Freeform 26" id="2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7" id="2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8" id="28"/>
          <p:cNvSpPr/>
          <p:nvPr/>
        </p:nvSpPr>
        <p:spPr>
          <a:xfrm>
            <a:off x="-2859087" y="-2102233"/>
            <a:ext cx="5185216" cy="5132702"/>
          </a:xfrm>
          <a:prstGeom prst="line">
            <a:avLst/>
          </a:prstGeom>
          <a:ln cap="flat" w="28575">
            <a:solidFill>
              <a:srgbClr val="8CA9AD"/>
            </a:solidFill>
            <a:prstDash val="solid"/>
            <a:headEnd type="none" len="sm" w="sm"/>
            <a:tailEnd type="none" len="sm" w="sm"/>
          </a:ln>
        </p:spPr>
      </p:sp>
      <p:sp>
        <p:nvSpPr>
          <p:cNvPr name="AutoShape 29" id="29"/>
          <p:cNvSpPr/>
          <p:nvPr/>
        </p:nvSpPr>
        <p:spPr>
          <a:xfrm>
            <a:off x="-3073034" y="-1789557"/>
            <a:ext cx="5038853" cy="5038853"/>
          </a:xfrm>
          <a:prstGeom prst="line">
            <a:avLst/>
          </a:prstGeom>
          <a:ln cap="flat" w="28575">
            <a:solidFill>
              <a:srgbClr val="8CA9AD"/>
            </a:solidFill>
            <a:prstDash val="solid"/>
            <a:headEnd type="none" len="sm" w="sm"/>
            <a:tailEnd type="none" len="sm" w="sm"/>
          </a:ln>
        </p:spPr>
      </p:sp>
      <p:sp>
        <p:nvSpPr>
          <p:cNvPr name="AutoShape 30" id="30"/>
          <p:cNvSpPr/>
          <p:nvPr/>
        </p:nvSpPr>
        <p:spPr>
          <a:xfrm>
            <a:off x="-3252636" y="-1431087"/>
            <a:ext cx="4867141" cy="4867141"/>
          </a:xfrm>
          <a:prstGeom prst="line">
            <a:avLst/>
          </a:prstGeom>
          <a:ln cap="flat" w="28575">
            <a:solidFill>
              <a:srgbClr val="8CA9AD"/>
            </a:solidFill>
            <a:prstDash val="solid"/>
            <a:headEnd type="none" len="sm" w="sm"/>
            <a:tailEnd type="none" len="sm" w="sm"/>
          </a:ln>
        </p:spPr>
      </p:sp>
      <p:sp>
        <p:nvSpPr>
          <p:cNvPr name="AutoShape 31" id="31"/>
          <p:cNvSpPr/>
          <p:nvPr/>
        </p:nvSpPr>
        <p:spPr>
          <a:xfrm>
            <a:off x="-3379290" y="-1044819"/>
            <a:ext cx="4690515" cy="4690515"/>
          </a:xfrm>
          <a:prstGeom prst="line">
            <a:avLst/>
          </a:prstGeom>
          <a:ln cap="flat" w="28575">
            <a:solidFill>
              <a:srgbClr val="8CA9AD"/>
            </a:solidFill>
            <a:prstDash val="solid"/>
            <a:headEnd type="none" len="sm" w="sm"/>
            <a:tailEnd type="none" len="sm" w="sm"/>
          </a:ln>
        </p:spPr>
      </p:sp>
      <p:sp>
        <p:nvSpPr>
          <p:cNvPr name="AutoShape 32" id="32"/>
          <p:cNvSpPr/>
          <p:nvPr/>
        </p:nvSpPr>
        <p:spPr>
          <a:xfrm>
            <a:off x="-3523144" y="-605142"/>
            <a:ext cx="4347674" cy="4347674"/>
          </a:xfrm>
          <a:prstGeom prst="line">
            <a:avLst/>
          </a:prstGeom>
          <a:ln cap="flat" w="28575">
            <a:solidFill>
              <a:srgbClr val="8CA9AD"/>
            </a:solidFill>
            <a:prstDash val="solid"/>
            <a:headEnd type="none" len="sm" w="sm"/>
            <a:tailEnd type="none" len="sm" w="sm"/>
          </a:ln>
        </p:spPr>
      </p:sp>
      <p:sp>
        <p:nvSpPr>
          <p:cNvPr name="AutoShape 33" id="33"/>
          <p:cNvSpPr/>
          <p:nvPr/>
        </p:nvSpPr>
        <p:spPr>
          <a:xfrm>
            <a:off x="-3643964" y="-161419"/>
            <a:ext cx="3963599" cy="3985594"/>
          </a:xfrm>
          <a:prstGeom prst="line">
            <a:avLst/>
          </a:prstGeom>
          <a:ln cap="flat" w="28575">
            <a:solidFill>
              <a:srgbClr val="8CA9AD"/>
            </a:solidFill>
            <a:prstDash val="solid"/>
            <a:headEnd type="none" len="sm" w="sm"/>
            <a:tailEnd type="none" len="sm" w="sm"/>
          </a:ln>
        </p:spPr>
      </p:sp>
      <p:sp>
        <p:nvSpPr>
          <p:cNvPr name="TextBox 34" id="34"/>
          <p:cNvSpPr txBox="true"/>
          <p:nvPr/>
        </p:nvSpPr>
        <p:spPr>
          <a:xfrm rot="0">
            <a:off x="5334459" y="1133475"/>
            <a:ext cx="7600032" cy="739902"/>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STEPS TO FOLLOW:</a:t>
            </a:r>
          </a:p>
        </p:txBody>
      </p:sp>
      <p:sp>
        <p:nvSpPr>
          <p:cNvPr name="TextBox 35" id="35"/>
          <p:cNvSpPr txBox="true"/>
          <p:nvPr/>
        </p:nvSpPr>
        <p:spPr>
          <a:xfrm rot="0">
            <a:off x="1392617" y="7149994"/>
            <a:ext cx="2274971" cy="365760"/>
          </a:xfrm>
          <a:prstGeom prst="rect">
            <a:avLst/>
          </a:prstGeom>
        </p:spPr>
        <p:txBody>
          <a:bodyPr anchor="t" rtlCol="false" tIns="0" lIns="0" bIns="0" rIns="0">
            <a:spAutoFit/>
          </a:bodyPr>
          <a:lstStyle/>
          <a:p>
            <a:pPr algn="ctr">
              <a:lnSpc>
                <a:spcPts val="2940"/>
              </a:lnSpc>
            </a:pPr>
            <a:r>
              <a:rPr lang="en-US" sz="2100" spc="67">
                <a:solidFill>
                  <a:srgbClr val="545454"/>
                </a:solidFill>
                <a:latin typeface="DM Sans Bold"/>
              </a:rPr>
              <a:t>Data Collection</a:t>
            </a:r>
          </a:p>
        </p:txBody>
      </p:sp>
      <p:sp>
        <p:nvSpPr>
          <p:cNvPr name="TextBox 36" id="36"/>
          <p:cNvSpPr txBox="true"/>
          <p:nvPr/>
        </p:nvSpPr>
        <p:spPr>
          <a:xfrm rot="0">
            <a:off x="1817900" y="5875696"/>
            <a:ext cx="1424407" cy="538478"/>
          </a:xfrm>
          <a:prstGeom prst="rect">
            <a:avLst/>
          </a:prstGeom>
        </p:spPr>
        <p:txBody>
          <a:bodyPr anchor="t" rtlCol="false" tIns="0" lIns="0" bIns="0" rIns="0">
            <a:spAutoFit/>
          </a:bodyPr>
          <a:lstStyle/>
          <a:p>
            <a:pPr algn="ctr">
              <a:lnSpc>
                <a:spcPts val="2240"/>
              </a:lnSpc>
            </a:pPr>
            <a:r>
              <a:rPr lang="en-US" sz="1400" spc="169">
                <a:solidFill>
                  <a:srgbClr val="FFFFFF"/>
                </a:solidFill>
                <a:latin typeface="DM Sans Bold"/>
              </a:rPr>
              <a:t>DATA  COLLECTION</a:t>
            </a:r>
          </a:p>
        </p:txBody>
      </p:sp>
      <p:sp>
        <p:nvSpPr>
          <p:cNvPr name="TextBox 37" id="37"/>
          <p:cNvSpPr txBox="true"/>
          <p:nvPr/>
        </p:nvSpPr>
        <p:spPr>
          <a:xfrm rot="0">
            <a:off x="769660" y="7601479"/>
            <a:ext cx="3520886" cy="1200150"/>
          </a:xfrm>
          <a:prstGeom prst="rect">
            <a:avLst/>
          </a:prstGeom>
        </p:spPr>
        <p:txBody>
          <a:bodyPr anchor="t" rtlCol="false" tIns="0" lIns="0" bIns="0" rIns="0">
            <a:spAutoFit/>
          </a:bodyPr>
          <a:lstStyle/>
          <a:p>
            <a:pPr algn="ctr">
              <a:lnSpc>
                <a:spcPts val="1919"/>
              </a:lnSpc>
            </a:pPr>
            <a:r>
              <a:rPr lang="en-US" sz="1599">
                <a:solidFill>
                  <a:srgbClr val="545454"/>
                </a:solidFill>
                <a:latin typeface="DM Sans"/>
              </a:rPr>
              <a:t>Gather the data (download) from the source and make it ready for learning by performing EDA, and creating a perfect DataFrame with all the required data points</a:t>
            </a:r>
          </a:p>
        </p:txBody>
      </p:sp>
      <p:sp>
        <p:nvSpPr>
          <p:cNvPr name="TextBox 38" id="38"/>
          <p:cNvSpPr txBox="true"/>
          <p:nvPr/>
        </p:nvSpPr>
        <p:spPr>
          <a:xfrm rot="0">
            <a:off x="6899419" y="6047405"/>
            <a:ext cx="1424407" cy="262255"/>
          </a:xfrm>
          <a:prstGeom prst="rect">
            <a:avLst/>
          </a:prstGeom>
        </p:spPr>
        <p:txBody>
          <a:bodyPr anchor="t" rtlCol="false" tIns="0" lIns="0" bIns="0" rIns="0">
            <a:spAutoFit/>
          </a:bodyPr>
          <a:lstStyle/>
          <a:p>
            <a:pPr algn="ctr">
              <a:lnSpc>
                <a:spcPts val="2240"/>
              </a:lnSpc>
            </a:pPr>
            <a:r>
              <a:rPr lang="en-US" sz="1400" spc="169">
                <a:solidFill>
                  <a:srgbClr val="FFFFFF"/>
                </a:solidFill>
                <a:latin typeface="DM Sans Bold"/>
              </a:rPr>
              <a:t>TRAIN - TEST</a:t>
            </a:r>
          </a:p>
        </p:txBody>
      </p:sp>
      <p:sp>
        <p:nvSpPr>
          <p:cNvPr name="TextBox 39" id="39"/>
          <p:cNvSpPr txBox="true"/>
          <p:nvPr/>
        </p:nvSpPr>
        <p:spPr>
          <a:xfrm rot="0">
            <a:off x="9453173" y="4943964"/>
            <a:ext cx="1424407" cy="538480"/>
          </a:xfrm>
          <a:prstGeom prst="rect">
            <a:avLst/>
          </a:prstGeom>
        </p:spPr>
        <p:txBody>
          <a:bodyPr anchor="t" rtlCol="false" tIns="0" lIns="0" bIns="0" rIns="0">
            <a:spAutoFit/>
          </a:bodyPr>
          <a:lstStyle/>
          <a:p>
            <a:pPr algn="ctr">
              <a:lnSpc>
                <a:spcPts val="2240"/>
              </a:lnSpc>
            </a:pPr>
            <a:r>
              <a:rPr lang="en-US" sz="1400" spc="169">
                <a:solidFill>
                  <a:srgbClr val="FFFFFF"/>
                </a:solidFill>
                <a:latin typeface="DM Sans Bold"/>
              </a:rPr>
              <a:t>FIT TRANSFORM</a:t>
            </a:r>
          </a:p>
        </p:txBody>
      </p:sp>
      <p:sp>
        <p:nvSpPr>
          <p:cNvPr name="TextBox 40" id="40"/>
          <p:cNvSpPr txBox="true"/>
          <p:nvPr/>
        </p:nvSpPr>
        <p:spPr>
          <a:xfrm rot="0">
            <a:off x="11962335" y="5909292"/>
            <a:ext cx="1424407" cy="538480"/>
          </a:xfrm>
          <a:prstGeom prst="rect">
            <a:avLst/>
          </a:prstGeom>
        </p:spPr>
        <p:txBody>
          <a:bodyPr anchor="t" rtlCol="false" tIns="0" lIns="0" bIns="0" rIns="0">
            <a:spAutoFit/>
          </a:bodyPr>
          <a:lstStyle/>
          <a:p>
            <a:pPr algn="ctr">
              <a:lnSpc>
                <a:spcPts val="2240"/>
              </a:lnSpc>
            </a:pPr>
            <a:r>
              <a:rPr lang="en-US" sz="1400" spc="169">
                <a:solidFill>
                  <a:srgbClr val="FFFFFF"/>
                </a:solidFill>
                <a:latin typeface="DM Sans Bold"/>
              </a:rPr>
              <a:t>PREDICT &amp; ACCURACY</a:t>
            </a:r>
          </a:p>
        </p:txBody>
      </p:sp>
      <p:sp>
        <p:nvSpPr>
          <p:cNvPr name="TextBox 41" id="41"/>
          <p:cNvSpPr txBox="true"/>
          <p:nvPr/>
        </p:nvSpPr>
        <p:spPr>
          <a:xfrm rot="0">
            <a:off x="14540395" y="5086350"/>
            <a:ext cx="1424407" cy="262255"/>
          </a:xfrm>
          <a:prstGeom prst="rect">
            <a:avLst/>
          </a:prstGeom>
        </p:spPr>
        <p:txBody>
          <a:bodyPr anchor="t" rtlCol="false" tIns="0" lIns="0" bIns="0" rIns="0">
            <a:spAutoFit/>
          </a:bodyPr>
          <a:lstStyle/>
          <a:p>
            <a:pPr algn="ctr">
              <a:lnSpc>
                <a:spcPts val="2240"/>
              </a:lnSpc>
            </a:pPr>
            <a:r>
              <a:rPr lang="en-US" sz="1400" spc="169">
                <a:solidFill>
                  <a:srgbClr val="FFFFFF"/>
                </a:solidFill>
                <a:latin typeface="DM Sans Bold"/>
              </a:rPr>
              <a:t>HYPERTUNE</a:t>
            </a:r>
          </a:p>
        </p:txBody>
      </p:sp>
      <p:sp>
        <p:nvSpPr>
          <p:cNvPr name="TextBox 42" id="42"/>
          <p:cNvSpPr txBox="true"/>
          <p:nvPr/>
        </p:nvSpPr>
        <p:spPr>
          <a:xfrm rot="0">
            <a:off x="4058666" y="2592190"/>
            <a:ext cx="2042322" cy="365760"/>
          </a:xfrm>
          <a:prstGeom prst="rect">
            <a:avLst/>
          </a:prstGeom>
        </p:spPr>
        <p:txBody>
          <a:bodyPr anchor="t" rtlCol="false" tIns="0" lIns="0" bIns="0" rIns="0">
            <a:spAutoFit/>
          </a:bodyPr>
          <a:lstStyle/>
          <a:p>
            <a:pPr algn="ctr">
              <a:lnSpc>
                <a:spcPts val="2940"/>
              </a:lnSpc>
            </a:pPr>
            <a:r>
              <a:rPr lang="en-US" sz="2100" spc="67">
                <a:solidFill>
                  <a:srgbClr val="545454"/>
                </a:solidFill>
                <a:latin typeface="DM Sans Bold"/>
              </a:rPr>
              <a:t>Strategy</a:t>
            </a:r>
          </a:p>
        </p:txBody>
      </p:sp>
      <p:sp>
        <p:nvSpPr>
          <p:cNvPr name="TextBox 43" id="43"/>
          <p:cNvSpPr txBox="true"/>
          <p:nvPr/>
        </p:nvSpPr>
        <p:spPr>
          <a:xfrm rot="0">
            <a:off x="3156829" y="3043675"/>
            <a:ext cx="3828250" cy="1200150"/>
          </a:xfrm>
          <a:prstGeom prst="rect">
            <a:avLst/>
          </a:prstGeom>
        </p:spPr>
        <p:txBody>
          <a:bodyPr anchor="t" rtlCol="false" tIns="0" lIns="0" bIns="0" rIns="0">
            <a:spAutoFit/>
          </a:bodyPr>
          <a:lstStyle/>
          <a:p>
            <a:pPr algn="ctr">
              <a:lnSpc>
                <a:spcPts val="1919"/>
              </a:lnSpc>
            </a:pPr>
            <a:r>
              <a:rPr lang="en-US" sz="1599">
                <a:solidFill>
                  <a:srgbClr val="545454"/>
                </a:solidFill>
                <a:latin typeface="DM Sans"/>
              </a:rPr>
              <a:t>Create strategies as per the question :</a:t>
            </a:r>
          </a:p>
          <a:p>
            <a:pPr algn="ctr" marL="345439" indent="-172720" lvl="1">
              <a:lnSpc>
                <a:spcPts val="1919"/>
              </a:lnSpc>
              <a:buFont typeface="Arial"/>
              <a:buChar char="•"/>
            </a:pPr>
            <a:r>
              <a:rPr lang="en-US" sz="1599">
                <a:solidFill>
                  <a:srgbClr val="545454"/>
                </a:solidFill>
                <a:latin typeface="DM Sans"/>
              </a:rPr>
              <a:t>Comparing the closing rates of today and the previous day.</a:t>
            </a:r>
          </a:p>
          <a:p>
            <a:pPr algn="ctr" marL="345439" indent="-172720" lvl="1">
              <a:lnSpc>
                <a:spcPts val="1919"/>
              </a:lnSpc>
              <a:buFont typeface="Arial"/>
              <a:buChar char="•"/>
            </a:pPr>
            <a:r>
              <a:rPr lang="en-US" sz="1599">
                <a:solidFill>
                  <a:srgbClr val="545454"/>
                </a:solidFill>
                <a:latin typeface="DM Sans"/>
              </a:rPr>
              <a:t>Comparing the moving average of 50 days and 200 days respectiively. </a:t>
            </a:r>
          </a:p>
        </p:txBody>
      </p:sp>
      <p:sp>
        <p:nvSpPr>
          <p:cNvPr name="TextBox 44" id="44"/>
          <p:cNvSpPr txBox="true"/>
          <p:nvPr/>
        </p:nvSpPr>
        <p:spPr>
          <a:xfrm rot="0">
            <a:off x="6590461" y="7149994"/>
            <a:ext cx="2042322" cy="365760"/>
          </a:xfrm>
          <a:prstGeom prst="rect">
            <a:avLst/>
          </a:prstGeom>
        </p:spPr>
        <p:txBody>
          <a:bodyPr anchor="t" rtlCol="false" tIns="0" lIns="0" bIns="0" rIns="0">
            <a:spAutoFit/>
          </a:bodyPr>
          <a:lstStyle/>
          <a:p>
            <a:pPr algn="ctr">
              <a:lnSpc>
                <a:spcPts val="2940"/>
              </a:lnSpc>
            </a:pPr>
            <a:r>
              <a:rPr lang="en-US" sz="2100" spc="67">
                <a:solidFill>
                  <a:srgbClr val="545454"/>
                </a:solidFill>
                <a:latin typeface="DM Sans Bold"/>
              </a:rPr>
              <a:t>Train - Test</a:t>
            </a:r>
          </a:p>
        </p:txBody>
      </p:sp>
      <p:sp>
        <p:nvSpPr>
          <p:cNvPr name="TextBox 45" id="45"/>
          <p:cNvSpPr txBox="true"/>
          <p:nvPr/>
        </p:nvSpPr>
        <p:spPr>
          <a:xfrm rot="0">
            <a:off x="5851180" y="7601479"/>
            <a:ext cx="3520886" cy="723900"/>
          </a:xfrm>
          <a:prstGeom prst="rect">
            <a:avLst/>
          </a:prstGeom>
        </p:spPr>
        <p:txBody>
          <a:bodyPr anchor="t" rtlCol="false" tIns="0" lIns="0" bIns="0" rIns="0">
            <a:spAutoFit/>
          </a:bodyPr>
          <a:lstStyle/>
          <a:p>
            <a:pPr algn="ctr">
              <a:lnSpc>
                <a:spcPts val="1919"/>
              </a:lnSpc>
            </a:pPr>
            <a:r>
              <a:rPr lang="en-US" sz="1599">
                <a:solidFill>
                  <a:srgbClr val="545454"/>
                </a:solidFill>
                <a:latin typeface="DM Sans"/>
              </a:rPr>
              <a:t>Using train_test_split imported from model selection, split the data into two for training and testing purpose.</a:t>
            </a:r>
          </a:p>
        </p:txBody>
      </p:sp>
      <p:sp>
        <p:nvSpPr>
          <p:cNvPr name="TextBox 46" id="46"/>
          <p:cNvSpPr txBox="true"/>
          <p:nvPr/>
        </p:nvSpPr>
        <p:spPr>
          <a:xfrm rot="0">
            <a:off x="9110609" y="2592190"/>
            <a:ext cx="2084622" cy="365760"/>
          </a:xfrm>
          <a:prstGeom prst="rect">
            <a:avLst/>
          </a:prstGeom>
        </p:spPr>
        <p:txBody>
          <a:bodyPr anchor="t" rtlCol="false" tIns="0" lIns="0" bIns="0" rIns="0">
            <a:spAutoFit/>
          </a:bodyPr>
          <a:lstStyle/>
          <a:p>
            <a:pPr algn="ctr">
              <a:lnSpc>
                <a:spcPts val="2940"/>
              </a:lnSpc>
            </a:pPr>
            <a:r>
              <a:rPr lang="en-US" sz="2100" spc="67">
                <a:solidFill>
                  <a:srgbClr val="545454"/>
                </a:solidFill>
                <a:latin typeface="DM Sans Bold"/>
              </a:rPr>
              <a:t>Fit - Transform</a:t>
            </a:r>
          </a:p>
        </p:txBody>
      </p:sp>
      <p:sp>
        <p:nvSpPr>
          <p:cNvPr name="TextBox 47" id="47"/>
          <p:cNvSpPr txBox="true"/>
          <p:nvPr/>
        </p:nvSpPr>
        <p:spPr>
          <a:xfrm rot="0">
            <a:off x="8404934" y="3043675"/>
            <a:ext cx="3520886" cy="1200150"/>
          </a:xfrm>
          <a:prstGeom prst="rect">
            <a:avLst/>
          </a:prstGeom>
        </p:spPr>
        <p:txBody>
          <a:bodyPr anchor="t" rtlCol="false" tIns="0" lIns="0" bIns="0" rIns="0">
            <a:spAutoFit/>
          </a:bodyPr>
          <a:lstStyle/>
          <a:p>
            <a:pPr algn="ctr">
              <a:lnSpc>
                <a:spcPts val="1919"/>
              </a:lnSpc>
            </a:pPr>
            <a:r>
              <a:rPr lang="en-US" sz="1599">
                <a:solidFill>
                  <a:srgbClr val="545454"/>
                </a:solidFill>
                <a:latin typeface="DM Sans"/>
              </a:rPr>
              <a:t>Choose a classifier of choice and fit it into the training dataset. Repeat the process for all the classifiers. If required then transform the data into an ideal data for specific classifier.</a:t>
            </a:r>
          </a:p>
        </p:txBody>
      </p:sp>
      <p:sp>
        <p:nvSpPr>
          <p:cNvPr name="TextBox 48" id="48"/>
          <p:cNvSpPr txBox="true"/>
          <p:nvPr/>
        </p:nvSpPr>
        <p:spPr>
          <a:xfrm rot="0">
            <a:off x="11283736" y="7149994"/>
            <a:ext cx="2781604" cy="365760"/>
          </a:xfrm>
          <a:prstGeom prst="rect">
            <a:avLst/>
          </a:prstGeom>
        </p:spPr>
        <p:txBody>
          <a:bodyPr anchor="t" rtlCol="false" tIns="0" lIns="0" bIns="0" rIns="0">
            <a:spAutoFit/>
          </a:bodyPr>
          <a:lstStyle/>
          <a:p>
            <a:pPr algn="ctr">
              <a:lnSpc>
                <a:spcPts val="2940"/>
              </a:lnSpc>
            </a:pPr>
            <a:r>
              <a:rPr lang="en-US" sz="2100" spc="67">
                <a:solidFill>
                  <a:srgbClr val="545454"/>
                </a:solidFill>
                <a:latin typeface="DM Sans Bold"/>
              </a:rPr>
              <a:t>Predict &amp; Accuracy</a:t>
            </a:r>
          </a:p>
        </p:txBody>
      </p:sp>
      <p:sp>
        <p:nvSpPr>
          <p:cNvPr name="TextBox 49" id="49"/>
          <p:cNvSpPr txBox="true"/>
          <p:nvPr/>
        </p:nvSpPr>
        <p:spPr>
          <a:xfrm rot="0">
            <a:off x="10914096" y="7601479"/>
            <a:ext cx="3520886" cy="962025"/>
          </a:xfrm>
          <a:prstGeom prst="rect">
            <a:avLst/>
          </a:prstGeom>
        </p:spPr>
        <p:txBody>
          <a:bodyPr anchor="t" rtlCol="false" tIns="0" lIns="0" bIns="0" rIns="0">
            <a:spAutoFit/>
          </a:bodyPr>
          <a:lstStyle/>
          <a:p>
            <a:pPr algn="ctr">
              <a:lnSpc>
                <a:spcPts val="1919"/>
              </a:lnSpc>
            </a:pPr>
            <a:r>
              <a:rPr lang="en-US" sz="1599">
                <a:solidFill>
                  <a:srgbClr val="545454"/>
                </a:solidFill>
                <a:latin typeface="DM Sans"/>
              </a:rPr>
              <a:t>After the successful training, make predictions on the test data and check accuracy of the predictions made by each model.</a:t>
            </a:r>
          </a:p>
        </p:txBody>
      </p:sp>
      <p:sp>
        <p:nvSpPr>
          <p:cNvPr name="TextBox 50" id="50"/>
          <p:cNvSpPr txBox="true"/>
          <p:nvPr/>
        </p:nvSpPr>
        <p:spPr>
          <a:xfrm rot="0">
            <a:off x="13922480" y="2592190"/>
            <a:ext cx="2042322" cy="365760"/>
          </a:xfrm>
          <a:prstGeom prst="rect">
            <a:avLst/>
          </a:prstGeom>
        </p:spPr>
        <p:txBody>
          <a:bodyPr anchor="t" rtlCol="false" tIns="0" lIns="0" bIns="0" rIns="0">
            <a:spAutoFit/>
          </a:bodyPr>
          <a:lstStyle/>
          <a:p>
            <a:pPr algn="ctr">
              <a:lnSpc>
                <a:spcPts val="2940"/>
              </a:lnSpc>
            </a:pPr>
            <a:r>
              <a:rPr lang="en-US" sz="2100" spc="67">
                <a:solidFill>
                  <a:srgbClr val="545454"/>
                </a:solidFill>
                <a:latin typeface="DM Sans Bold"/>
              </a:rPr>
              <a:t>Hypertune</a:t>
            </a:r>
          </a:p>
        </p:txBody>
      </p:sp>
      <p:sp>
        <p:nvSpPr>
          <p:cNvPr name="TextBox 51" id="51"/>
          <p:cNvSpPr txBox="true"/>
          <p:nvPr/>
        </p:nvSpPr>
        <p:spPr>
          <a:xfrm rot="0">
            <a:off x="13183198" y="3043675"/>
            <a:ext cx="3520886" cy="1200150"/>
          </a:xfrm>
          <a:prstGeom prst="rect">
            <a:avLst/>
          </a:prstGeom>
        </p:spPr>
        <p:txBody>
          <a:bodyPr anchor="t" rtlCol="false" tIns="0" lIns="0" bIns="0" rIns="0">
            <a:spAutoFit/>
          </a:bodyPr>
          <a:lstStyle/>
          <a:p>
            <a:pPr algn="ctr">
              <a:lnSpc>
                <a:spcPts val="1919"/>
              </a:lnSpc>
            </a:pPr>
            <a:r>
              <a:rPr lang="en-US" sz="1599">
                <a:solidFill>
                  <a:srgbClr val="545454"/>
                </a:solidFill>
                <a:latin typeface="DM Sans"/>
              </a:rPr>
              <a:t>If the accuracy is not fair (not in 70 - 90+%) then Hypertune the model using the parameters like number of iterations, max depth, learning rate, etc.</a:t>
            </a:r>
          </a:p>
        </p:txBody>
      </p:sp>
      <p:sp>
        <p:nvSpPr>
          <p:cNvPr name="Freeform 52" id="52"/>
          <p:cNvSpPr/>
          <p:nvPr/>
        </p:nvSpPr>
        <p:spPr>
          <a:xfrm flipH="false" flipV="false" rot="0">
            <a:off x="17204191"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3" id="53"/>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4" id="54"/>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5" id="55"/>
          <p:cNvSpPr/>
          <p:nvPr/>
        </p:nvSpPr>
        <p:spPr>
          <a:xfrm flipH="false" flipV="false" rot="0">
            <a:off x="16120382" y="59539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6" id="56"/>
          <p:cNvSpPr/>
          <p:nvPr/>
        </p:nvSpPr>
        <p:spPr>
          <a:xfrm flipH="false" flipV="false" rot="0">
            <a:off x="16120382"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57" id="57"/>
          <p:cNvSpPr/>
          <p:nvPr/>
        </p:nvSpPr>
        <p:spPr>
          <a:xfrm flipH="false" flipV="false" rot="5400000">
            <a:off x="15036573"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8" id="58"/>
          <p:cNvSpPr/>
          <p:nvPr/>
        </p:nvSpPr>
        <p:spPr>
          <a:xfrm flipH="false" flipV="false" rot="-10800000">
            <a:off x="16120382" y="92054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59" id="59"/>
          <p:cNvSpPr/>
          <p:nvPr/>
        </p:nvSpPr>
        <p:spPr>
          <a:xfrm flipH="true" flipV="true" rot="-10800000">
            <a:off x="15036573"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0" id="60"/>
          <p:cNvSpPr txBox="true"/>
          <p:nvPr/>
        </p:nvSpPr>
        <p:spPr>
          <a:xfrm rot="0">
            <a:off x="4358750" y="5086350"/>
            <a:ext cx="1424407" cy="262255"/>
          </a:xfrm>
          <a:prstGeom prst="rect">
            <a:avLst/>
          </a:prstGeom>
        </p:spPr>
        <p:txBody>
          <a:bodyPr anchor="t" rtlCol="false" tIns="0" lIns="0" bIns="0" rIns="0">
            <a:spAutoFit/>
          </a:bodyPr>
          <a:lstStyle/>
          <a:p>
            <a:pPr algn="ctr">
              <a:lnSpc>
                <a:spcPts val="2240"/>
              </a:lnSpc>
            </a:pPr>
            <a:r>
              <a:rPr lang="en-US" sz="1400" spc="169">
                <a:solidFill>
                  <a:srgbClr val="FFFFFF"/>
                </a:solidFill>
                <a:latin typeface="DM Sans Bold"/>
              </a:rPr>
              <a:t>STRATEGY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97357" y="4877410"/>
            <a:ext cx="3130472" cy="532180"/>
            <a:chOff x="0" y="0"/>
            <a:chExt cx="1592438" cy="270714"/>
          </a:xfrm>
        </p:grpSpPr>
        <p:sp>
          <p:nvSpPr>
            <p:cNvPr name="Freeform 3" id="3"/>
            <p:cNvSpPr/>
            <p:nvPr/>
          </p:nvSpPr>
          <p:spPr>
            <a:xfrm flipH="false" flipV="false" rot="0">
              <a:off x="0" y="0"/>
              <a:ext cx="1592438" cy="270714"/>
            </a:xfrm>
            <a:custGeom>
              <a:avLst/>
              <a:gdLst/>
              <a:ahLst/>
              <a:cxnLst/>
              <a:rect r="r" b="b" t="t" l="l"/>
              <a:pathLst>
                <a:path h="270714" w="1592438">
                  <a:moveTo>
                    <a:pt x="126127" y="0"/>
                  </a:moveTo>
                  <a:lnTo>
                    <a:pt x="1466310" y="0"/>
                  </a:lnTo>
                  <a:cubicBezTo>
                    <a:pt x="1499761" y="0"/>
                    <a:pt x="1531842" y="13288"/>
                    <a:pt x="1555496" y="36942"/>
                  </a:cubicBezTo>
                  <a:cubicBezTo>
                    <a:pt x="1579149" y="60595"/>
                    <a:pt x="1592438" y="92676"/>
                    <a:pt x="1592438" y="126127"/>
                  </a:cubicBezTo>
                  <a:lnTo>
                    <a:pt x="1592438" y="144587"/>
                  </a:lnTo>
                  <a:cubicBezTo>
                    <a:pt x="1592438" y="214245"/>
                    <a:pt x="1535968" y="270714"/>
                    <a:pt x="1466310" y="270714"/>
                  </a:cubicBezTo>
                  <a:lnTo>
                    <a:pt x="126127" y="270714"/>
                  </a:lnTo>
                  <a:cubicBezTo>
                    <a:pt x="56469" y="270714"/>
                    <a:pt x="0" y="214245"/>
                    <a:pt x="0" y="144587"/>
                  </a:cubicBezTo>
                  <a:lnTo>
                    <a:pt x="0" y="126127"/>
                  </a:lnTo>
                  <a:cubicBezTo>
                    <a:pt x="0" y="56469"/>
                    <a:pt x="56469" y="0"/>
                    <a:pt x="126127" y="0"/>
                  </a:cubicBezTo>
                  <a:close/>
                </a:path>
              </a:pathLst>
            </a:custGeom>
            <a:solidFill>
              <a:srgbClr val="FE6D73"/>
            </a:solidFill>
          </p:spPr>
        </p:sp>
        <p:sp>
          <p:nvSpPr>
            <p:cNvPr name="TextBox 4" id="4"/>
            <p:cNvSpPr txBox="true"/>
            <p:nvPr/>
          </p:nvSpPr>
          <p:spPr>
            <a:xfrm>
              <a:off x="0" y="9525"/>
              <a:ext cx="1592438" cy="261189"/>
            </a:xfrm>
            <a:prstGeom prst="rect">
              <a:avLst/>
            </a:prstGeom>
          </p:spPr>
          <p:txBody>
            <a:bodyPr anchor="ctr" rtlCol="false" tIns="50800" lIns="50800" bIns="50800" rIns="50800"/>
            <a:lstStyle/>
            <a:p>
              <a:pPr algn="ctr">
                <a:lnSpc>
                  <a:spcPts val="2220"/>
                </a:lnSpc>
              </a:pPr>
            </a:p>
          </p:txBody>
        </p:sp>
      </p:grpSp>
      <p:grpSp>
        <p:nvGrpSpPr>
          <p:cNvPr name="Group 5" id="5"/>
          <p:cNvGrpSpPr/>
          <p:nvPr/>
        </p:nvGrpSpPr>
        <p:grpSpPr>
          <a:xfrm rot="0">
            <a:off x="1497357" y="6765860"/>
            <a:ext cx="3447721" cy="532180"/>
            <a:chOff x="0" y="0"/>
            <a:chExt cx="1753819" cy="270714"/>
          </a:xfrm>
        </p:grpSpPr>
        <p:sp>
          <p:nvSpPr>
            <p:cNvPr name="Freeform 6" id="6"/>
            <p:cNvSpPr/>
            <p:nvPr/>
          </p:nvSpPr>
          <p:spPr>
            <a:xfrm flipH="false" flipV="false" rot="0">
              <a:off x="0" y="0"/>
              <a:ext cx="1753819" cy="270714"/>
            </a:xfrm>
            <a:custGeom>
              <a:avLst/>
              <a:gdLst/>
              <a:ahLst/>
              <a:cxnLst/>
              <a:rect r="r" b="b" t="t" l="l"/>
              <a:pathLst>
                <a:path h="270714" w="1753819">
                  <a:moveTo>
                    <a:pt x="114521" y="0"/>
                  </a:moveTo>
                  <a:lnTo>
                    <a:pt x="1639297" y="0"/>
                  </a:lnTo>
                  <a:cubicBezTo>
                    <a:pt x="1702546" y="0"/>
                    <a:pt x="1753819" y="51273"/>
                    <a:pt x="1753819" y="114521"/>
                  </a:cubicBezTo>
                  <a:lnTo>
                    <a:pt x="1753819" y="156193"/>
                  </a:lnTo>
                  <a:cubicBezTo>
                    <a:pt x="1753819" y="219441"/>
                    <a:pt x="1702546" y="270714"/>
                    <a:pt x="1639297" y="270714"/>
                  </a:cubicBezTo>
                  <a:lnTo>
                    <a:pt x="114521" y="270714"/>
                  </a:lnTo>
                  <a:cubicBezTo>
                    <a:pt x="84148" y="270714"/>
                    <a:pt x="55019" y="258649"/>
                    <a:pt x="33543" y="237172"/>
                  </a:cubicBezTo>
                  <a:cubicBezTo>
                    <a:pt x="12066" y="215695"/>
                    <a:pt x="0" y="186566"/>
                    <a:pt x="0" y="156193"/>
                  </a:cubicBezTo>
                  <a:lnTo>
                    <a:pt x="0" y="114521"/>
                  </a:lnTo>
                  <a:cubicBezTo>
                    <a:pt x="0" y="51273"/>
                    <a:pt x="51273" y="0"/>
                    <a:pt x="114521" y="0"/>
                  </a:cubicBezTo>
                  <a:close/>
                </a:path>
              </a:pathLst>
            </a:custGeom>
            <a:solidFill>
              <a:srgbClr val="FFCB77"/>
            </a:solidFill>
          </p:spPr>
        </p:sp>
        <p:sp>
          <p:nvSpPr>
            <p:cNvPr name="TextBox 7" id="7"/>
            <p:cNvSpPr txBox="true"/>
            <p:nvPr/>
          </p:nvSpPr>
          <p:spPr>
            <a:xfrm>
              <a:off x="0" y="9525"/>
              <a:ext cx="1753819" cy="261189"/>
            </a:xfrm>
            <a:prstGeom prst="rect">
              <a:avLst/>
            </a:prstGeom>
          </p:spPr>
          <p:txBody>
            <a:bodyPr anchor="ctr" rtlCol="false" tIns="50800" lIns="50800" bIns="50800" rIns="50800"/>
            <a:lstStyle/>
            <a:p>
              <a:pPr algn="ctr">
                <a:lnSpc>
                  <a:spcPts val="2220"/>
                </a:lnSpc>
              </a:pPr>
            </a:p>
          </p:txBody>
        </p:sp>
      </p:grpSp>
      <p:grpSp>
        <p:nvGrpSpPr>
          <p:cNvPr name="Group 8" id="8"/>
          <p:cNvGrpSpPr/>
          <p:nvPr/>
        </p:nvGrpSpPr>
        <p:grpSpPr>
          <a:xfrm rot="0">
            <a:off x="7047325" y="4877410"/>
            <a:ext cx="4406421" cy="532180"/>
            <a:chOff x="0" y="0"/>
            <a:chExt cx="2241499" cy="270714"/>
          </a:xfrm>
        </p:grpSpPr>
        <p:sp>
          <p:nvSpPr>
            <p:cNvPr name="Freeform 9" id="9"/>
            <p:cNvSpPr/>
            <p:nvPr/>
          </p:nvSpPr>
          <p:spPr>
            <a:xfrm flipH="false" flipV="false" rot="0">
              <a:off x="0" y="0"/>
              <a:ext cx="2241499" cy="270714"/>
            </a:xfrm>
            <a:custGeom>
              <a:avLst/>
              <a:gdLst/>
              <a:ahLst/>
              <a:cxnLst/>
              <a:rect r="r" b="b" t="t" l="l"/>
              <a:pathLst>
                <a:path h="270714" w="2241499">
                  <a:moveTo>
                    <a:pt x="89605" y="0"/>
                  </a:moveTo>
                  <a:lnTo>
                    <a:pt x="2151894" y="0"/>
                  </a:lnTo>
                  <a:cubicBezTo>
                    <a:pt x="2175659" y="0"/>
                    <a:pt x="2198450" y="9441"/>
                    <a:pt x="2215255" y="26245"/>
                  </a:cubicBezTo>
                  <a:cubicBezTo>
                    <a:pt x="2232059" y="43049"/>
                    <a:pt x="2241499" y="65840"/>
                    <a:pt x="2241499" y="89605"/>
                  </a:cubicBezTo>
                  <a:lnTo>
                    <a:pt x="2241499" y="181109"/>
                  </a:lnTo>
                  <a:cubicBezTo>
                    <a:pt x="2241499" y="204874"/>
                    <a:pt x="2232059" y="227665"/>
                    <a:pt x="2215255" y="244470"/>
                  </a:cubicBezTo>
                  <a:cubicBezTo>
                    <a:pt x="2198450" y="261274"/>
                    <a:pt x="2175659" y="270714"/>
                    <a:pt x="2151894" y="270714"/>
                  </a:cubicBezTo>
                  <a:lnTo>
                    <a:pt x="89605" y="270714"/>
                  </a:lnTo>
                  <a:cubicBezTo>
                    <a:pt x="65840" y="270714"/>
                    <a:pt x="43049" y="261274"/>
                    <a:pt x="26245" y="244470"/>
                  </a:cubicBezTo>
                  <a:cubicBezTo>
                    <a:pt x="9441" y="227665"/>
                    <a:pt x="0" y="204874"/>
                    <a:pt x="0" y="181109"/>
                  </a:cubicBezTo>
                  <a:lnTo>
                    <a:pt x="0" y="89605"/>
                  </a:lnTo>
                  <a:cubicBezTo>
                    <a:pt x="0" y="65840"/>
                    <a:pt x="9441" y="43049"/>
                    <a:pt x="26245" y="26245"/>
                  </a:cubicBezTo>
                  <a:cubicBezTo>
                    <a:pt x="43049" y="9441"/>
                    <a:pt x="65840" y="0"/>
                    <a:pt x="89605" y="0"/>
                  </a:cubicBezTo>
                  <a:close/>
                </a:path>
              </a:pathLst>
            </a:custGeom>
            <a:solidFill>
              <a:srgbClr val="48CFAE"/>
            </a:solidFill>
          </p:spPr>
        </p:sp>
        <p:sp>
          <p:nvSpPr>
            <p:cNvPr name="TextBox 10" id="10"/>
            <p:cNvSpPr txBox="true"/>
            <p:nvPr/>
          </p:nvSpPr>
          <p:spPr>
            <a:xfrm>
              <a:off x="0" y="9525"/>
              <a:ext cx="2241499" cy="261189"/>
            </a:xfrm>
            <a:prstGeom prst="rect">
              <a:avLst/>
            </a:prstGeom>
          </p:spPr>
          <p:txBody>
            <a:bodyPr anchor="ctr" rtlCol="false" tIns="50800" lIns="50800" bIns="50800" rIns="50800"/>
            <a:lstStyle/>
            <a:p>
              <a:pPr algn="ctr">
                <a:lnSpc>
                  <a:spcPts val="2220"/>
                </a:lnSpc>
              </a:pPr>
            </a:p>
          </p:txBody>
        </p:sp>
      </p:grpSp>
      <p:grpSp>
        <p:nvGrpSpPr>
          <p:cNvPr name="Group 11" id="11"/>
          <p:cNvGrpSpPr/>
          <p:nvPr/>
        </p:nvGrpSpPr>
        <p:grpSpPr>
          <a:xfrm rot="-2700000">
            <a:off x="14034654" y="-4091495"/>
            <a:ext cx="7415398" cy="3565095"/>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3" id="1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4" id="14"/>
          <p:cNvSpPr/>
          <p:nvPr/>
        </p:nvSpPr>
        <p:spPr>
          <a:xfrm flipV="true">
            <a:off x="16779354" y="-3323851"/>
            <a:ext cx="5132702" cy="5185216"/>
          </a:xfrm>
          <a:prstGeom prst="line">
            <a:avLst/>
          </a:prstGeom>
          <a:ln cap="flat" w="28575">
            <a:solidFill>
              <a:srgbClr val="8CA9AD"/>
            </a:solidFill>
            <a:prstDash val="solid"/>
            <a:headEnd type="none" len="sm" w="sm"/>
            <a:tailEnd type="none" len="sm" w="sm"/>
          </a:ln>
        </p:spPr>
      </p:sp>
      <p:sp>
        <p:nvSpPr>
          <p:cNvPr name="AutoShape 15" id="15"/>
          <p:cNvSpPr/>
          <p:nvPr/>
        </p:nvSpPr>
        <p:spPr>
          <a:xfrm flipV="true">
            <a:off x="17092031" y="-2963542"/>
            <a:ext cx="5038853" cy="5038853"/>
          </a:xfrm>
          <a:prstGeom prst="line">
            <a:avLst/>
          </a:prstGeom>
          <a:ln cap="flat" w="28575">
            <a:solidFill>
              <a:srgbClr val="8CA9AD"/>
            </a:solidFill>
            <a:prstDash val="solid"/>
            <a:headEnd type="none" len="sm" w="sm"/>
            <a:tailEnd type="none" len="sm" w="sm"/>
          </a:ln>
        </p:spPr>
      </p:sp>
      <p:sp>
        <p:nvSpPr>
          <p:cNvPr name="AutoShape 16" id="16"/>
          <p:cNvSpPr/>
          <p:nvPr/>
        </p:nvSpPr>
        <p:spPr>
          <a:xfrm flipV="true">
            <a:off x="17450501" y="-2612228"/>
            <a:ext cx="4867141" cy="4867141"/>
          </a:xfrm>
          <a:prstGeom prst="line">
            <a:avLst/>
          </a:prstGeom>
          <a:ln cap="flat" w="28575">
            <a:solidFill>
              <a:srgbClr val="8CA9AD"/>
            </a:solidFill>
            <a:prstDash val="solid"/>
            <a:headEnd type="none" len="sm" w="sm"/>
            <a:tailEnd type="none" len="sm" w="sm"/>
          </a:ln>
        </p:spPr>
      </p:sp>
      <p:sp>
        <p:nvSpPr>
          <p:cNvPr name="AutoShape 17" id="17"/>
          <p:cNvSpPr/>
          <p:nvPr/>
        </p:nvSpPr>
        <p:spPr>
          <a:xfrm flipV="true">
            <a:off x="17836769" y="-2308948"/>
            <a:ext cx="4690515" cy="4690515"/>
          </a:xfrm>
          <a:prstGeom prst="line">
            <a:avLst/>
          </a:prstGeom>
          <a:ln cap="flat" w="28575">
            <a:solidFill>
              <a:srgbClr val="8CA9AD"/>
            </a:solidFill>
            <a:prstDash val="solid"/>
            <a:headEnd type="none" len="sm" w="sm"/>
            <a:tailEnd type="none" len="sm" w="sm"/>
          </a:ln>
        </p:spPr>
      </p:sp>
      <p:sp>
        <p:nvSpPr>
          <p:cNvPr name="AutoShape 18" id="18"/>
          <p:cNvSpPr/>
          <p:nvPr/>
        </p:nvSpPr>
        <p:spPr>
          <a:xfrm flipV="true">
            <a:off x="18276445" y="-1822252"/>
            <a:ext cx="4347674" cy="4347674"/>
          </a:xfrm>
          <a:prstGeom prst="line">
            <a:avLst/>
          </a:prstGeom>
          <a:ln cap="flat" w="28575">
            <a:solidFill>
              <a:srgbClr val="8CA9AD"/>
            </a:solidFill>
            <a:prstDash val="solid"/>
            <a:headEnd type="none" len="sm" w="sm"/>
            <a:tailEnd type="none" len="sm" w="sm"/>
          </a:ln>
        </p:spPr>
      </p:sp>
      <p:grpSp>
        <p:nvGrpSpPr>
          <p:cNvPr name="Group 19" id="19"/>
          <p:cNvGrpSpPr/>
          <p:nvPr/>
        </p:nvGrpSpPr>
        <p:grpSpPr>
          <a:xfrm rot="0">
            <a:off x="7047325" y="6765860"/>
            <a:ext cx="4822467" cy="532180"/>
            <a:chOff x="0" y="0"/>
            <a:chExt cx="2453137" cy="270714"/>
          </a:xfrm>
        </p:grpSpPr>
        <p:sp>
          <p:nvSpPr>
            <p:cNvPr name="Freeform 20" id="20"/>
            <p:cNvSpPr/>
            <p:nvPr/>
          </p:nvSpPr>
          <p:spPr>
            <a:xfrm flipH="false" flipV="false" rot="0">
              <a:off x="0" y="0"/>
              <a:ext cx="2453137" cy="270714"/>
            </a:xfrm>
            <a:custGeom>
              <a:avLst/>
              <a:gdLst/>
              <a:ahLst/>
              <a:cxnLst/>
              <a:rect r="r" b="b" t="t" l="l"/>
              <a:pathLst>
                <a:path h="270714" w="2453137">
                  <a:moveTo>
                    <a:pt x="81875" y="0"/>
                  </a:moveTo>
                  <a:lnTo>
                    <a:pt x="2371263" y="0"/>
                  </a:lnTo>
                  <a:cubicBezTo>
                    <a:pt x="2392977" y="0"/>
                    <a:pt x="2413802" y="8626"/>
                    <a:pt x="2429157" y="23981"/>
                  </a:cubicBezTo>
                  <a:cubicBezTo>
                    <a:pt x="2444511" y="39335"/>
                    <a:pt x="2453137" y="60160"/>
                    <a:pt x="2453137" y="81875"/>
                  </a:cubicBezTo>
                  <a:lnTo>
                    <a:pt x="2453137" y="188840"/>
                  </a:lnTo>
                  <a:cubicBezTo>
                    <a:pt x="2453137" y="210554"/>
                    <a:pt x="2444511" y="231379"/>
                    <a:pt x="2429157" y="246734"/>
                  </a:cubicBezTo>
                  <a:cubicBezTo>
                    <a:pt x="2413802" y="262088"/>
                    <a:pt x="2392977" y="270714"/>
                    <a:pt x="2371263" y="270714"/>
                  </a:cubicBezTo>
                  <a:lnTo>
                    <a:pt x="81875" y="270714"/>
                  </a:lnTo>
                  <a:cubicBezTo>
                    <a:pt x="60160" y="270714"/>
                    <a:pt x="39335" y="262088"/>
                    <a:pt x="23981" y="246734"/>
                  </a:cubicBezTo>
                  <a:cubicBezTo>
                    <a:pt x="8626" y="231379"/>
                    <a:pt x="0" y="210554"/>
                    <a:pt x="0" y="188840"/>
                  </a:cubicBezTo>
                  <a:lnTo>
                    <a:pt x="0" y="81875"/>
                  </a:lnTo>
                  <a:cubicBezTo>
                    <a:pt x="0" y="60160"/>
                    <a:pt x="8626" y="39335"/>
                    <a:pt x="23981" y="23981"/>
                  </a:cubicBezTo>
                  <a:cubicBezTo>
                    <a:pt x="39335" y="8626"/>
                    <a:pt x="60160" y="0"/>
                    <a:pt x="81875" y="0"/>
                  </a:cubicBezTo>
                  <a:close/>
                </a:path>
              </a:pathLst>
            </a:custGeom>
            <a:solidFill>
              <a:srgbClr val="FE6D73"/>
            </a:solidFill>
          </p:spPr>
        </p:sp>
        <p:sp>
          <p:nvSpPr>
            <p:cNvPr name="TextBox 21" id="21"/>
            <p:cNvSpPr txBox="true"/>
            <p:nvPr/>
          </p:nvSpPr>
          <p:spPr>
            <a:xfrm>
              <a:off x="0" y="9525"/>
              <a:ext cx="2453137" cy="261189"/>
            </a:xfrm>
            <a:prstGeom prst="rect">
              <a:avLst/>
            </a:prstGeom>
          </p:spPr>
          <p:txBody>
            <a:bodyPr anchor="ctr" rtlCol="false" tIns="50800" lIns="50800" bIns="50800" rIns="50800"/>
            <a:lstStyle/>
            <a:p>
              <a:pPr algn="ctr">
                <a:lnSpc>
                  <a:spcPts val="2220"/>
                </a:lnSpc>
              </a:pPr>
            </a:p>
          </p:txBody>
        </p:sp>
      </p:grpSp>
      <p:grpSp>
        <p:nvGrpSpPr>
          <p:cNvPr name="Group 22" id="22"/>
          <p:cNvGrpSpPr/>
          <p:nvPr/>
        </p:nvGrpSpPr>
        <p:grpSpPr>
          <a:xfrm rot="0">
            <a:off x="13429613" y="4877410"/>
            <a:ext cx="3130472" cy="532180"/>
            <a:chOff x="0" y="0"/>
            <a:chExt cx="1592438" cy="270714"/>
          </a:xfrm>
        </p:grpSpPr>
        <p:sp>
          <p:nvSpPr>
            <p:cNvPr name="Freeform 23" id="23"/>
            <p:cNvSpPr/>
            <p:nvPr/>
          </p:nvSpPr>
          <p:spPr>
            <a:xfrm flipH="false" flipV="false" rot="0">
              <a:off x="0" y="0"/>
              <a:ext cx="1592438" cy="270714"/>
            </a:xfrm>
            <a:custGeom>
              <a:avLst/>
              <a:gdLst/>
              <a:ahLst/>
              <a:cxnLst/>
              <a:rect r="r" b="b" t="t" l="l"/>
              <a:pathLst>
                <a:path h="270714" w="1592438">
                  <a:moveTo>
                    <a:pt x="126127" y="0"/>
                  </a:moveTo>
                  <a:lnTo>
                    <a:pt x="1466310" y="0"/>
                  </a:lnTo>
                  <a:cubicBezTo>
                    <a:pt x="1499761" y="0"/>
                    <a:pt x="1531842" y="13288"/>
                    <a:pt x="1555496" y="36942"/>
                  </a:cubicBezTo>
                  <a:cubicBezTo>
                    <a:pt x="1579149" y="60595"/>
                    <a:pt x="1592438" y="92676"/>
                    <a:pt x="1592438" y="126127"/>
                  </a:cubicBezTo>
                  <a:lnTo>
                    <a:pt x="1592438" y="144587"/>
                  </a:lnTo>
                  <a:cubicBezTo>
                    <a:pt x="1592438" y="214245"/>
                    <a:pt x="1535968" y="270714"/>
                    <a:pt x="1466310" y="270714"/>
                  </a:cubicBezTo>
                  <a:lnTo>
                    <a:pt x="126127" y="270714"/>
                  </a:lnTo>
                  <a:cubicBezTo>
                    <a:pt x="56469" y="270714"/>
                    <a:pt x="0" y="214245"/>
                    <a:pt x="0" y="144587"/>
                  </a:cubicBezTo>
                  <a:lnTo>
                    <a:pt x="0" y="126127"/>
                  </a:lnTo>
                  <a:cubicBezTo>
                    <a:pt x="0" y="56469"/>
                    <a:pt x="56469" y="0"/>
                    <a:pt x="126127" y="0"/>
                  </a:cubicBezTo>
                  <a:close/>
                </a:path>
              </a:pathLst>
            </a:custGeom>
            <a:solidFill>
              <a:srgbClr val="1A9DF1"/>
            </a:solidFill>
          </p:spPr>
        </p:sp>
        <p:sp>
          <p:nvSpPr>
            <p:cNvPr name="TextBox 24" id="24"/>
            <p:cNvSpPr txBox="true"/>
            <p:nvPr/>
          </p:nvSpPr>
          <p:spPr>
            <a:xfrm>
              <a:off x="0" y="9525"/>
              <a:ext cx="1592438" cy="261189"/>
            </a:xfrm>
            <a:prstGeom prst="rect">
              <a:avLst/>
            </a:prstGeom>
          </p:spPr>
          <p:txBody>
            <a:bodyPr anchor="ctr" rtlCol="false" tIns="50800" lIns="50800" bIns="50800" rIns="50800"/>
            <a:lstStyle/>
            <a:p>
              <a:pPr algn="ctr">
                <a:lnSpc>
                  <a:spcPts val="2220"/>
                </a:lnSpc>
              </a:pPr>
            </a:p>
          </p:txBody>
        </p:sp>
      </p:grpSp>
      <p:sp>
        <p:nvSpPr>
          <p:cNvPr name="Freeform 25" id="25"/>
          <p:cNvSpPr/>
          <p:nvPr/>
        </p:nvSpPr>
        <p:spPr>
          <a:xfrm flipH="false" flipV="false" rot="0">
            <a:off x="1461510" y="5511310"/>
            <a:ext cx="3853054" cy="931966"/>
          </a:xfrm>
          <a:custGeom>
            <a:avLst/>
            <a:gdLst/>
            <a:ahLst/>
            <a:cxnLst/>
            <a:rect r="r" b="b" t="t" l="l"/>
            <a:pathLst>
              <a:path h="931966" w="3853054">
                <a:moveTo>
                  <a:pt x="0" y="0"/>
                </a:moveTo>
                <a:lnTo>
                  <a:pt x="3853054" y="0"/>
                </a:lnTo>
                <a:lnTo>
                  <a:pt x="3853054" y="931966"/>
                </a:lnTo>
                <a:lnTo>
                  <a:pt x="0" y="931966"/>
                </a:lnTo>
                <a:lnTo>
                  <a:pt x="0" y="0"/>
                </a:lnTo>
                <a:close/>
              </a:path>
            </a:pathLst>
          </a:custGeom>
          <a:blipFill>
            <a:blip r:embed="rId2"/>
            <a:stretch>
              <a:fillRect l="0" t="0" r="0" b="0"/>
            </a:stretch>
          </a:blipFill>
        </p:spPr>
      </p:sp>
      <p:sp>
        <p:nvSpPr>
          <p:cNvPr name="Freeform 26" id="26"/>
          <p:cNvSpPr/>
          <p:nvPr/>
        </p:nvSpPr>
        <p:spPr>
          <a:xfrm flipH="false" flipV="false" rot="0">
            <a:off x="1461510" y="4077725"/>
            <a:ext cx="16260234" cy="586394"/>
          </a:xfrm>
          <a:custGeom>
            <a:avLst/>
            <a:gdLst/>
            <a:ahLst/>
            <a:cxnLst/>
            <a:rect r="r" b="b" t="t" l="l"/>
            <a:pathLst>
              <a:path h="586394" w="16260234">
                <a:moveTo>
                  <a:pt x="0" y="0"/>
                </a:moveTo>
                <a:lnTo>
                  <a:pt x="16260234" y="0"/>
                </a:lnTo>
                <a:lnTo>
                  <a:pt x="16260234" y="586394"/>
                </a:lnTo>
                <a:lnTo>
                  <a:pt x="0" y="586394"/>
                </a:lnTo>
                <a:lnTo>
                  <a:pt x="0" y="0"/>
                </a:lnTo>
                <a:close/>
              </a:path>
            </a:pathLst>
          </a:custGeom>
          <a:blipFill>
            <a:blip r:embed="rId3"/>
            <a:stretch>
              <a:fillRect l="0" t="-15747" r="0" b="-15747"/>
            </a:stretch>
          </a:blipFill>
        </p:spPr>
      </p:sp>
      <p:sp>
        <p:nvSpPr>
          <p:cNvPr name="Freeform 27" id="27"/>
          <p:cNvSpPr/>
          <p:nvPr/>
        </p:nvSpPr>
        <p:spPr>
          <a:xfrm flipH="false" flipV="false" rot="0">
            <a:off x="1461510" y="7507590"/>
            <a:ext cx="3855024" cy="934152"/>
          </a:xfrm>
          <a:custGeom>
            <a:avLst/>
            <a:gdLst/>
            <a:ahLst/>
            <a:cxnLst/>
            <a:rect r="r" b="b" t="t" l="l"/>
            <a:pathLst>
              <a:path h="934152" w="3855024">
                <a:moveTo>
                  <a:pt x="0" y="0"/>
                </a:moveTo>
                <a:lnTo>
                  <a:pt x="3855024" y="0"/>
                </a:lnTo>
                <a:lnTo>
                  <a:pt x="3855024" y="934153"/>
                </a:lnTo>
                <a:lnTo>
                  <a:pt x="0" y="934153"/>
                </a:lnTo>
                <a:lnTo>
                  <a:pt x="0" y="0"/>
                </a:lnTo>
                <a:close/>
              </a:path>
            </a:pathLst>
          </a:custGeom>
          <a:blipFill>
            <a:blip r:embed="rId4"/>
            <a:stretch>
              <a:fillRect l="0" t="0" r="0" b="0"/>
            </a:stretch>
          </a:blipFill>
        </p:spPr>
      </p:sp>
      <p:sp>
        <p:nvSpPr>
          <p:cNvPr name="Freeform 28" id="28"/>
          <p:cNvSpPr/>
          <p:nvPr/>
        </p:nvSpPr>
        <p:spPr>
          <a:xfrm flipH="false" flipV="false" rot="0">
            <a:off x="7047325" y="5619140"/>
            <a:ext cx="3857546" cy="934764"/>
          </a:xfrm>
          <a:custGeom>
            <a:avLst/>
            <a:gdLst/>
            <a:ahLst/>
            <a:cxnLst/>
            <a:rect r="r" b="b" t="t" l="l"/>
            <a:pathLst>
              <a:path h="934764" w="3857546">
                <a:moveTo>
                  <a:pt x="0" y="0"/>
                </a:moveTo>
                <a:lnTo>
                  <a:pt x="3857547" y="0"/>
                </a:lnTo>
                <a:lnTo>
                  <a:pt x="3857547" y="934764"/>
                </a:lnTo>
                <a:lnTo>
                  <a:pt x="0" y="934764"/>
                </a:lnTo>
                <a:lnTo>
                  <a:pt x="0" y="0"/>
                </a:lnTo>
                <a:close/>
              </a:path>
            </a:pathLst>
          </a:custGeom>
          <a:blipFill>
            <a:blip r:embed="rId4"/>
            <a:stretch>
              <a:fillRect l="0" t="0" r="0" b="0"/>
            </a:stretch>
          </a:blipFill>
        </p:spPr>
      </p:sp>
      <p:sp>
        <p:nvSpPr>
          <p:cNvPr name="Freeform 29" id="29"/>
          <p:cNvSpPr/>
          <p:nvPr/>
        </p:nvSpPr>
        <p:spPr>
          <a:xfrm flipH="false" flipV="false" rot="0">
            <a:off x="7047325" y="7507590"/>
            <a:ext cx="3651661" cy="1029956"/>
          </a:xfrm>
          <a:custGeom>
            <a:avLst/>
            <a:gdLst/>
            <a:ahLst/>
            <a:cxnLst/>
            <a:rect r="r" b="b" t="t" l="l"/>
            <a:pathLst>
              <a:path h="1029956" w="3651661">
                <a:moveTo>
                  <a:pt x="0" y="0"/>
                </a:moveTo>
                <a:lnTo>
                  <a:pt x="3651661" y="0"/>
                </a:lnTo>
                <a:lnTo>
                  <a:pt x="3651661" y="1029956"/>
                </a:lnTo>
                <a:lnTo>
                  <a:pt x="0" y="1029956"/>
                </a:lnTo>
                <a:lnTo>
                  <a:pt x="0" y="0"/>
                </a:lnTo>
                <a:close/>
              </a:path>
            </a:pathLst>
          </a:custGeom>
          <a:blipFill>
            <a:blip r:embed="rId5"/>
            <a:stretch>
              <a:fillRect l="0" t="0" r="0" b="0"/>
            </a:stretch>
          </a:blipFill>
        </p:spPr>
      </p:sp>
      <p:sp>
        <p:nvSpPr>
          <p:cNvPr name="Freeform 30" id="30"/>
          <p:cNvSpPr/>
          <p:nvPr/>
        </p:nvSpPr>
        <p:spPr>
          <a:xfrm flipH="false" flipV="false" rot="0">
            <a:off x="13429613" y="5706228"/>
            <a:ext cx="4292132" cy="847676"/>
          </a:xfrm>
          <a:custGeom>
            <a:avLst/>
            <a:gdLst/>
            <a:ahLst/>
            <a:cxnLst/>
            <a:rect r="r" b="b" t="t" l="l"/>
            <a:pathLst>
              <a:path h="847676" w="4292132">
                <a:moveTo>
                  <a:pt x="0" y="0"/>
                </a:moveTo>
                <a:lnTo>
                  <a:pt x="4292131" y="0"/>
                </a:lnTo>
                <a:lnTo>
                  <a:pt x="4292131" y="847676"/>
                </a:lnTo>
                <a:lnTo>
                  <a:pt x="0" y="847676"/>
                </a:lnTo>
                <a:lnTo>
                  <a:pt x="0" y="0"/>
                </a:lnTo>
                <a:close/>
              </a:path>
            </a:pathLst>
          </a:custGeom>
          <a:blipFill>
            <a:blip r:embed="rId6"/>
            <a:stretch>
              <a:fillRect l="0" t="0" r="-12811" b="0"/>
            </a:stretch>
          </a:blipFill>
        </p:spPr>
      </p:sp>
      <p:sp>
        <p:nvSpPr>
          <p:cNvPr name="TextBox 31" id="31"/>
          <p:cNvSpPr txBox="true"/>
          <p:nvPr/>
        </p:nvSpPr>
        <p:spPr>
          <a:xfrm rot="0">
            <a:off x="1485129" y="1627208"/>
            <a:ext cx="4313824" cy="463947"/>
          </a:xfrm>
          <a:prstGeom prst="rect">
            <a:avLst/>
          </a:prstGeom>
        </p:spPr>
        <p:txBody>
          <a:bodyPr anchor="t" rtlCol="false" tIns="0" lIns="0" bIns="0" rIns="0">
            <a:spAutoFit/>
          </a:bodyPr>
          <a:lstStyle/>
          <a:p>
            <a:pPr>
              <a:lnSpc>
                <a:spcPts val="3432"/>
              </a:lnSpc>
            </a:pPr>
            <a:r>
              <a:rPr lang="en-US" sz="3467" u="sng">
                <a:solidFill>
                  <a:srgbClr val="227C9D"/>
                </a:solidFill>
                <a:latin typeface="Kollektif Bold"/>
              </a:rPr>
              <a:t>ACCURACY</a:t>
            </a:r>
          </a:p>
        </p:txBody>
      </p:sp>
      <p:sp>
        <p:nvSpPr>
          <p:cNvPr name="TextBox 32" id="32"/>
          <p:cNvSpPr txBox="true"/>
          <p:nvPr/>
        </p:nvSpPr>
        <p:spPr>
          <a:xfrm rot="0">
            <a:off x="1675241" y="5015086"/>
            <a:ext cx="2750247" cy="285402"/>
          </a:xfrm>
          <a:prstGeom prst="rect">
            <a:avLst/>
          </a:prstGeom>
        </p:spPr>
        <p:txBody>
          <a:bodyPr anchor="t" rtlCol="false" tIns="0" lIns="0" bIns="0" rIns="0">
            <a:spAutoFit/>
          </a:bodyPr>
          <a:lstStyle/>
          <a:p>
            <a:pPr>
              <a:lnSpc>
                <a:spcPts val="2071"/>
              </a:lnSpc>
            </a:pPr>
            <a:r>
              <a:rPr lang="en-US" sz="2071">
                <a:solidFill>
                  <a:srgbClr val="FFFFFF"/>
                </a:solidFill>
                <a:latin typeface="Kollektif Bold"/>
              </a:rPr>
              <a:t>01 - KNN</a:t>
            </a:r>
          </a:p>
        </p:txBody>
      </p:sp>
      <p:sp>
        <p:nvSpPr>
          <p:cNvPr name="TextBox 33" id="33"/>
          <p:cNvSpPr txBox="true"/>
          <p:nvPr/>
        </p:nvSpPr>
        <p:spPr>
          <a:xfrm rot="0">
            <a:off x="1693268" y="6903536"/>
            <a:ext cx="3028964" cy="285402"/>
          </a:xfrm>
          <a:prstGeom prst="rect">
            <a:avLst/>
          </a:prstGeom>
        </p:spPr>
        <p:txBody>
          <a:bodyPr anchor="t" rtlCol="false" tIns="0" lIns="0" bIns="0" rIns="0">
            <a:spAutoFit/>
          </a:bodyPr>
          <a:lstStyle/>
          <a:p>
            <a:pPr>
              <a:lnSpc>
                <a:spcPts val="2071"/>
              </a:lnSpc>
            </a:pPr>
            <a:r>
              <a:rPr lang="en-US" sz="2071">
                <a:solidFill>
                  <a:srgbClr val="FFFFFF"/>
                </a:solidFill>
                <a:latin typeface="Kollektif Bold"/>
              </a:rPr>
              <a:t>02 - RANDOM FOREST</a:t>
            </a:r>
          </a:p>
        </p:txBody>
      </p:sp>
      <p:sp>
        <p:nvSpPr>
          <p:cNvPr name="TextBox 34" id="34"/>
          <p:cNvSpPr txBox="true"/>
          <p:nvPr/>
        </p:nvSpPr>
        <p:spPr>
          <a:xfrm rot="0">
            <a:off x="7280501" y="5014480"/>
            <a:ext cx="3871221" cy="285402"/>
          </a:xfrm>
          <a:prstGeom prst="rect">
            <a:avLst/>
          </a:prstGeom>
        </p:spPr>
        <p:txBody>
          <a:bodyPr anchor="t" rtlCol="false" tIns="0" lIns="0" bIns="0" rIns="0">
            <a:spAutoFit/>
          </a:bodyPr>
          <a:lstStyle/>
          <a:p>
            <a:pPr>
              <a:lnSpc>
                <a:spcPts val="2071"/>
              </a:lnSpc>
            </a:pPr>
            <a:r>
              <a:rPr lang="en-US" sz="2071">
                <a:solidFill>
                  <a:srgbClr val="FFFFFF"/>
                </a:solidFill>
                <a:latin typeface="Kollektif Bold"/>
              </a:rPr>
              <a:t>03 - GRADIENT BOOSTING</a:t>
            </a:r>
          </a:p>
        </p:txBody>
      </p:sp>
      <p:sp>
        <p:nvSpPr>
          <p:cNvPr name="TextBox 35" id="35"/>
          <p:cNvSpPr txBox="true"/>
          <p:nvPr/>
        </p:nvSpPr>
        <p:spPr>
          <a:xfrm rot="0">
            <a:off x="1485129" y="2247307"/>
            <a:ext cx="7658871" cy="1447800"/>
          </a:xfrm>
          <a:prstGeom prst="rect">
            <a:avLst/>
          </a:prstGeom>
        </p:spPr>
        <p:txBody>
          <a:bodyPr anchor="t" rtlCol="false" tIns="0" lIns="0" bIns="0" rIns="0">
            <a:spAutoFit/>
          </a:bodyPr>
          <a:lstStyle/>
          <a:p>
            <a:pPr>
              <a:lnSpc>
                <a:spcPts val="2879"/>
              </a:lnSpc>
            </a:pPr>
            <a:r>
              <a:rPr lang="en-US" sz="2400">
                <a:solidFill>
                  <a:srgbClr val="545454"/>
                </a:solidFill>
                <a:latin typeface="DM Sans"/>
              </a:rPr>
              <a:t>Accuracy represents the fraction of correct predictions made by the model. Here in this model  </a:t>
            </a:r>
            <a:r>
              <a:rPr lang="en-US" sz="2400">
                <a:solidFill>
                  <a:srgbClr val="545454"/>
                </a:solidFill>
                <a:latin typeface="DM Sans Bold"/>
              </a:rPr>
              <a:t>accuracy_score </a:t>
            </a:r>
            <a:r>
              <a:rPr lang="en-US" sz="2400">
                <a:solidFill>
                  <a:srgbClr val="545454"/>
                </a:solidFill>
                <a:latin typeface="DM Sans"/>
              </a:rPr>
              <a:t>has been used imported from  sklearn.metrics.</a:t>
            </a:r>
          </a:p>
        </p:txBody>
      </p:sp>
      <p:sp>
        <p:nvSpPr>
          <p:cNvPr name="TextBox 36" id="36"/>
          <p:cNvSpPr txBox="true"/>
          <p:nvPr/>
        </p:nvSpPr>
        <p:spPr>
          <a:xfrm rot="0">
            <a:off x="7321354" y="6903536"/>
            <a:ext cx="4236734" cy="285402"/>
          </a:xfrm>
          <a:prstGeom prst="rect">
            <a:avLst/>
          </a:prstGeom>
        </p:spPr>
        <p:txBody>
          <a:bodyPr anchor="t" rtlCol="false" tIns="0" lIns="0" bIns="0" rIns="0">
            <a:spAutoFit/>
          </a:bodyPr>
          <a:lstStyle/>
          <a:p>
            <a:pPr>
              <a:lnSpc>
                <a:spcPts val="2071"/>
              </a:lnSpc>
            </a:pPr>
            <a:r>
              <a:rPr lang="en-US" sz="2071">
                <a:solidFill>
                  <a:srgbClr val="FFFFFF"/>
                </a:solidFill>
                <a:latin typeface="Kollektif Bold"/>
              </a:rPr>
              <a:t>04 - SUPPORT VECTOR MACHINE</a:t>
            </a:r>
          </a:p>
        </p:txBody>
      </p:sp>
      <p:sp>
        <p:nvSpPr>
          <p:cNvPr name="TextBox 37" id="37"/>
          <p:cNvSpPr txBox="true"/>
          <p:nvPr/>
        </p:nvSpPr>
        <p:spPr>
          <a:xfrm rot="0">
            <a:off x="13607497" y="5015086"/>
            <a:ext cx="2750247" cy="285402"/>
          </a:xfrm>
          <a:prstGeom prst="rect">
            <a:avLst/>
          </a:prstGeom>
        </p:spPr>
        <p:txBody>
          <a:bodyPr anchor="t" rtlCol="false" tIns="0" lIns="0" bIns="0" rIns="0">
            <a:spAutoFit/>
          </a:bodyPr>
          <a:lstStyle/>
          <a:p>
            <a:pPr>
              <a:lnSpc>
                <a:spcPts val="2071"/>
              </a:lnSpc>
            </a:pPr>
            <a:r>
              <a:rPr lang="en-US" sz="2071">
                <a:solidFill>
                  <a:srgbClr val="FFFFFF"/>
                </a:solidFill>
                <a:latin typeface="Kollektif Bold"/>
              </a:rPr>
              <a:t>05 - XGBOOST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678105" y="1693817"/>
            <a:ext cx="5480392" cy="739902"/>
          </a:xfrm>
          <a:prstGeom prst="rect">
            <a:avLst/>
          </a:prstGeom>
        </p:spPr>
        <p:txBody>
          <a:bodyPr anchor="t" rtlCol="false" tIns="0" lIns="0" bIns="0" rIns="0">
            <a:spAutoFit/>
          </a:bodyPr>
          <a:lstStyle/>
          <a:p>
            <a:pPr>
              <a:lnSpc>
                <a:spcPts val="5544"/>
              </a:lnSpc>
            </a:pPr>
            <a:r>
              <a:rPr lang="en-US" sz="5600">
                <a:solidFill>
                  <a:srgbClr val="FE6D73"/>
                </a:solidFill>
                <a:latin typeface="Kollektif Bold"/>
              </a:rPr>
              <a:t>CHALLENGES</a:t>
            </a:r>
          </a:p>
        </p:txBody>
      </p:sp>
      <p:sp>
        <p:nvSpPr>
          <p:cNvPr name="Freeform 3" id="3"/>
          <p:cNvSpPr/>
          <p:nvPr/>
        </p:nvSpPr>
        <p:spPr>
          <a:xfrm flipH="false" flipV="false" rot="-10800000">
            <a:off x="9525" y="59136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83809" y="59422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0" y="70260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0"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5400000">
            <a:off x="1083809"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083809"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10800000">
            <a:off x="3321750"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3321750" y="703557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5400000">
            <a:off x="4405559"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237941"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3321750"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5400000">
            <a:off x="0"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6615800" y="1589042"/>
            <a:ext cx="5056399" cy="1455420"/>
          </a:xfrm>
          <a:prstGeom prst="rect">
            <a:avLst/>
          </a:prstGeom>
        </p:spPr>
        <p:txBody>
          <a:bodyPr anchor="t" rtlCol="false" tIns="0" lIns="0" bIns="0" rIns="0">
            <a:spAutoFit/>
          </a:bodyPr>
          <a:lstStyle/>
          <a:p>
            <a:pPr marL="518160" indent="-259080" lvl="1">
              <a:lnSpc>
                <a:spcPts val="2879"/>
              </a:lnSpc>
              <a:buFont typeface="Arial"/>
              <a:buChar char="•"/>
            </a:pPr>
            <a:r>
              <a:rPr lang="en-US" sz="2400">
                <a:solidFill>
                  <a:srgbClr val="545454"/>
                </a:solidFill>
                <a:latin typeface="DM Sans"/>
              </a:rPr>
              <a:t>Make sure the variables, target of the training, and testing data should have the same dimensions.</a:t>
            </a:r>
          </a:p>
        </p:txBody>
      </p:sp>
      <p:sp>
        <p:nvSpPr>
          <p:cNvPr name="TextBox 16" id="16"/>
          <p:cNvSpPr txBox="true"/>
          <p:nvPr/>
        </p:nvSpPr>
        <p:spPr>
          <a:xfrm rot="0">
            <a:off x="12202901" y="1589042"/>
            <a:ext cx="5056399" cy="1817370"/>
          </a:xfrm>
          <a:prstGeom prst="rect">
            <a:avLst/>
          </a:prstGeom>
        </p:spPr>
        <p:txBody>
          <a:bodyPr anchor="t" rtlCol="false" tIns="0" lIns="0" bIns="0" rIns="0">
            <a:spAutoFit/>
          </a:bodyPr>
          <a:lstStyle/>
          <a:p>
            <a:pPr marL="518160" indent="-259080" lvl="1">
              <a:lnSpc>
                <a:spcPts val="2879"/>
              </a:lnSpc>
              <a:buFont typeface="Arial"/>
              <a:buChar char="•"/>
            </a:pPr>
            <a:r>
              <a:rPr lang="en-US" sz="2400">
                <a:solidFill>
                  <a:srgbClr val="545454"/>
                </a:solidFill>
                <a:latin typeface="DM Sans"/>
              </a:rPr>
              <a:t>Hypertuning a model takes plenty of time which can be unexpected. So, choose your parameters and data points wisely.</a:t>
            </a:r>
          </a:p>
        </p:txBody>
      </p:sp>
      <p:sp>
        <p:nvSpPr>
          <p:cNvPr name="TextBox 17" id="17"/>
          <p:cNvSpPr txBox="true"/>
          <p:nvPr/>
        </p:nvSpPr>
        <p:spPr>
          <a:xfrm rot="0">
            <a:off x="6615800" y="4333237"/>
            <a:ext cx="5056399" cy="1817370"/>
          </a:xfrm>
          <a:prstGeom prst="rect">
            <a:avLst/>
          </a:prstGeom>
        </p:spPr>
        <p:txBody>
          <a:bodyPr anchor="t" rtlCol="false" tIns="0" lIns="0" bIns="0" rIns="0">
            <a:spAutoFit/>
          </a:bodyPr>
          <a:lstStyle/>
          <a:p>
            <a:pPr marL="518160" indent="-259080" lvl="1">
              <a:lnSpc>
                <a:spcPts val="2879"/>
              </a:lnSpc>
              <a:buFont typeface="Arial"/>
              <a:buChar char="•"/>
            </a:pPr>
            <a:r>
              <a:rPr lang="en-US" sz="2400">
                <a:solidFill>
                  <a:srgbClr val="545454"/>
                </a:solidFill>
                <a:latin typeface="DM Sans"/>
              </a:rPr>
              <a:t>By default, XGBoost only processes the properly labeled data. Which should be in 0 and 1. Replace all the -1 values from the data with 0. </a:t>
            </a:r>
          </a:p>
        </p:txBody>
      </p:sp>
      <p:grpSp>
        <p:nvGrpSpPr>
          <p:cNvPr name="Group 18" id="18"/>
          <p:cNvGrpSpPr/>
          <p:nvPr/>
        </p:nvGrpSpPr>
        <p:grpSpPr>
          <a:xfrm rot="0">
            <a:off x="13123603" y="5475036"/>
            <a:ext cx="8847511" cy="8855676"/>
            <a:chOff x="0" y="0"/>
            <a:chExt cx="11796681" cy="11807568"/>
          </a:xfrm>
        </p:grpSpPr>
        <p:grpSp>
          <p:nvGrpSpPr>
            <p:cNvPr name="Group 19" id="19"/>
            <p:cNvGrpSpPr/>
            <p:nvPr/>
          </p:nvGrpSpPr>
          <p:grpSpPr>
            <a:xfrm rot="2700000">
              <a:off x="1676828" y="2799524"/>
              <a:ext cx="9887197" cy="4753460"/>
              <a:chOff x="0" y="0"/>
              <a:chExt cx="660400" cy="317500"/>
            </a:xfrm>
          </p:grpSpPr>
          <p:sp>
            <p:nvSpPr>
              <p:cNvPr name="Freeform 20" id="20"/>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1" id="21"/>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2" id="22"/>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3" id="23"/>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4" id="24"/>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5" id="25"/>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6" id="26"/>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7" id="27"/>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28" id="28"/>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29" id="29"/>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30" id="30"/>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
        <p:nvSpPr>
          <p:cNvPr name="TextBox 31" id="31"/>
          <p:cNvSpPr txBox="true"/>
          <p:nvPr/>
        </p:nvSpPr>
        <p:spPr>
          <a:xfrm rot="0">
            <a:off x="12202901" y="4333237"/>
            <a:ext cx="5056399" cy="1093470"/>
          </a:xfrm>
          <a:prstGeom prst="rect">
            <a:avLst/>
          </a:prstGeom>
        </p:spPr>
        <p:txBody>
          <a:bodyPr anchor="t" rtlCol="false" tIns="0" lIns="0" bIns="0" rIns="0">
            <a:spAutoFit/>
          </a:bodyPr>
          <a:lstStyle/>
          <a:p>
            <a:pPr marL="518160" indent="-259080" lvl="1">
              <a:lnSpc>
                <a:spcPts val="2879"/>
              </a:lnSpc>
              <a:buFont typeface="Arial"/>
              <a:buChar char="•"/>
            </a:pPr>
            <a:r>
              <a:rPr lang="en-US" sz="2400">
                <a:solidFill>
                  <a:srgbClr val="545454"/>
                </a:solidFill>
                <a:latin typeface="DM Sans"/>
              </a:rPr>
              <a:t>Reshaping and scaling the data impacts the accuracy of the model.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4189410"/>
            <a:ext cx="10620170" cy="1657984"/>
          </a:xfrm>
          <a:prstGeom prst="rect">
            <a:avLst/>
          </a:prstGeom>
        </p:spPr>
        <p:txBody>
          <a:bodyPr anchor="t" rtlCol="false" tIns="0" lIns="0" bIns="0" rIns="0">
            <a:spAutoFit/>
          </a:bodyPr>
          <a:lstStyle/>
          <a:p>
            <a:pPr algn="ctr">
              <a:lnSpc>
                <a:spcPts val="12399"/>
              </a:lnSpc>
            </a:pPr>
            <a:r>
              <a:rPr lang="en-US" sz="12399">
                <a:solidFill>
                  <a:srgbClr val="227C9D"/>
                </a:solidFill>
                <a:latin typeface="Kollektif Bold"/>
              </a:rPr>
              <a:t>THANK YOU</a:t>
            </a:r>
          </a:p>
        </p:txBody>
      </p:sp>
      <p:sp>
        <p:nvSpPr>
          <p:cNvPr name="TextBox 3" id="3"/>
          <p:cNvSpPr txBox="true"/>
          <p:nvPr/>
        </p:nvSpPr>
        <p:spPr>
          <a:xfrm rot="0">
            <a:off x="5386918" y="5866444"/>
            <a:ext cx="7925691" cy="438156"/>
          </a:xfrm>
          <a:prstGeom prst="rect">
            <a:avLst/>
          </a:prstGeom>
        </p:spPr>
        <p:txBody>
          <a:bodyPr anchor="t" rtlCol="false" tIns="0" lIns="0" bIns="0" rIns="0">
            <a:spAutoFit/>
          </a:bodyPr>
          <a:lstStyle/>
          <a:p>
            <a:pPr algn="ctr">
              <a:lnSpc>
                <a:spcPts val="3300"/>
              </a:lnSpc>
            </a:pPr>
            <a:r>
              <a:rPr lang="en-US" sz="3000" u="sng">
                <a:solidFill>
                  <a:srgbClr val="545454"/>
                </a:solidFill>
                <a:latin typeface="DM Sans"/>
                <a:hlinkClick r:id="rId2" tooltip="https://www.linkedin.com/in/milindchoudry/"/>
              </a:rPr>
              <a:t>Milind Kumar Choudhary</a:t>
            </a:r>
          </a:p>
        </p:txBody>
      </p:sp>
      <p:sp>
        <p:nvSpPr>
          <p:cNvPr name="Freeform 4" id="4"/>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0" id="20"/>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1" id="21"/>
          <p:cNvGrpSpPr/>
          <p:nvPr/>
        </p:nvGrpSpPr>
        <p:grpSpPr>
          <a:xfrm rot="0">
            <a:off x="13123603" y="5475036"/>
            <a:ext cx="8847511" cy="8855676"/>
            <a:chOff x="0" y="0"/>
            <a:chExt cx="11796681" cy="11807568"/>
          </a:xfrm>
        </p:grpSpPr>
        <p:grpSp>
          <p:nvGrpSpPr>
            <p:cNvPr name="Group 22" id="22"/>
            <p:cNvGrpSpPr/>
            <p:nvPr/>
          </p:nvGrpSpPr>
          <p:grpSpPr>
            <a:xfrm rot="2700000">
              <a:off x="1676828" y="2799524"/>
              <a:ext cx="9887197" cy="4753460"/>
              <a:chOff x="0" y="0"/>
              <a:chExt cx="660400" cy="317500"/>
            </a:xfrm>
          </p:grpSpPr>
          <p:sp>
            <p:nvSpPr>
              <p:cNvPr name="Freeform 23" id="2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4" id="2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5" id="25"/>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6" id="26"/>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7" id="27"/>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8" id="28"/>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9" id="29"/>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30" id="30"/>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31" id="31"/>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32" id="32"/>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33" id="33"/>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grpSp>
        <p:nvGrpSpPr>
          <p:cNvPr name="Group 34" id="34"/>
          <p:cNvGrpSpPr/>
          <p:nvPr/>
        </p:nvGrpSpPr>
        <p:grpSpPr>
          <a:xfrm rot="0">
            <a:off x="-2634012" y="-5192964"/>
            <a:ext cx="8847511" cy="8855676"/>
            <a:chOff x="0" y="0"/>
            <a:chExt cx="11796681" cy="11807568"/>
          </a:xfrm>
        </p:grpSpPr>
        <p:grpSp>
          <p:nvGrpSpPr>
            <p:cNvPr name="Group 35" id="35"/>
            <p:cNvGrpSpPr/>
            <p:nvPr/>
          </p:nvGrpSpPr>
          <p:grpSpPr>
            <a:xfrm rot="2700000">
              <a:off x="1676828" y="2799524"/>
              <a:ext cx="9887197" cy="4753460"/>
              <a:chOff x="0" y="0"/>
              <a:chExt cx="660400" cy="317500"/>
            </a:xfrm>
          </p:grpSpPr>
          <p:sp>
            <p:nvSpPr>
              <p:cNvPr name="Freeform 36" id="3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7" id="3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8" id="38"/>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39" id="39"/>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40" id="40"/>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41" id="41"/>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42" id="42"/>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43" id="43"/>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44" id="44"/>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45" id="45"/>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46" id="46"/>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DAF-GcP-2Ac</dc:identifier>
  <dcterms:modified xsi:type="dcterms:W3CDTF">2011-08-01T06:04:30Z</dcterms:modified>
  <cp:revision>1</cp:revision>
  <dc:title>Colorful Modern Business Infographic Presentation</dc:title>
</cp:coreProperties>
</file>