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Open Sans" panose="020B0606030504020204" pitchFamily="34" charset="0"/>
      <p:regular r:id="rId28"/>
    </p:embeddedFont>
    <p:embeddedFont>
      <p:font typeface="Open Sans Bold" panose="020B0604020202020204" charset="0"/>
      <p:regular r:id="rId29"/>
    </p:embeddedFont>
    <p:embeddedFont>
      <p:font typeface="Open Sans Light" panose="020B0604020202020204" charset="0"/>
      <p:regular r:id="rId30"/>
    </p:embeddedFont>
    <p:embeddedFont>
      <p:font typeface="Poppins Light" panose="00000400000000000000" pitchFamily="2" charset="0"/>
      <p:regular r:id="rId31"/>
      <p:italic r:id="rId32"/>
    </p:embeddedFont>
    <p:embeddedFont>
      <p:font typeface="Poppins Light Bold" panose="020B0604020202020204" charset="0"/>
      <p:regular r:id="rId33"/>
    </p:embeddedFont>
    <p:embeddedFont>
      <p:font typeface="Poppins Medium 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0" d="100"/>
          <a:sy n="100" d="100"/>
        </p:scale>
        <p:origin x="48" y="7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5.svg"/><Relationship Id="rId7" Type="http://schemas.openxmlformats.org/officeDocument/2006/relationships/image" Target="../media/image3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41.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7.sv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37.sv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4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37.sv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7.sv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37.sv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4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37.sv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5.svg"/><Relationship Id="rId7" Type="http://schemas.openxmlformats.org/officeDocument/2006/relationships/image" Target="../media/image4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37.sv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53.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37.sv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37.sv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37.sv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57.sv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4.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3043548" y="-1135104"/>
            <a:ext cx="6808222" cy="486478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85800" y="1297288"/>
            <a:ext cx="6848526" cy="8989712"/>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679269" y="8051760"/>
            <a:ext cx="6256396" cy="4470480"/>
          </a:xfrm>
          <a:prstGeom prst="rect">
            <a:avLst/>
          </a:prstGeom>
        </p:spPr>
      </p:pic>
      <p:grpSp>
        <p:nvGrpSpPr>
          <p:cNvPr id="5" name="Group 5"/>
          <p:cNvGrpSpPr/>
          <p:nvPr/>
        </p:nvGrpSpPr>
        <p:grpSpPr>
          <a:xfrm>
            <a:off x="8748634" y="3589862"/>
            <a:ext cx="8765744" cy="3868323"/>
            <a:chOff x="0" y="0"/>
            <a:chExt cx="11687658" cy="5157764"/>
          </a:xfrm>
        </p:grpSpPr>
        <p:sp>
          <p:nvSpPr>
            <p:cNvPr id="6" name="TextBox 6"/>
            <p:cNvSpPr txBox="1"/>
            <p:nvPr/>
          </p:nvSpPr>
          <p:spPr>
            <a:xfrm>
              <a:off x="0" y="1173139"/>
              <a:ext cx="11687658" cy="3984625"/>
            </a:xfrm>
            <a:prstGeom prst="rect">
              <a:avLst/>
            </a:prstGeom>
          </p:spPr>
          <p:txBody>
            <a:bodyPr lIns="0" tIns="0" rIns="0" bIns="0" rtlCol="0" anchor="t">
              <a:spAutoFit/>
            </a:bodyPr>
            <a:lstStyle/>
            <a:p>
              <a:pPr>
                <a:lnSpc>
                  <a:spcPts val="11550"/>
                </a:lnSpc>
              </a:pPr>
              <a:r>
                <a:rPr lang="en-US" sz="10500">
                  <a:solidFill>
                    <a:srgbClr val="2F2535"/>
                  </a:solidFill>
                  <a:latin typeface="Poppins Bold Bold"/>
                </a:rPr>
                <a:t>DIABETES PREDICITON</a:t>
              </a:r>
            </a:p>
          </p:txBody>
        </p:sp>
        <p:sp>
          <p:nvSpPr>
            <p:cNvPr id="7" name="TextBox 7"/>
            <p:cNvSpPr txBox="1"/>
            <p:nvPr/>
          </p:nvSpPr>
          <p:spPr>
            <a:xfrm>
              <a:off x="0" y="19050"/>
              <a:ext cx="9250606" cy="590550"/>
            </a:xfrm>
            <a:prstGeom prst="rect">
              <a:avLst/>
            </a:prstGeom>
          </p:spPr>
          <p:txBody>
            <a:bodyPr lIns="0" tIns="0" rIns="0" bIns="0" rtlCol="0" anchor="t">
              <a:spAutoFit/>
            </a:bodyPr>
            <a:lstStyle/>
            <a:p>
              <a:pPr>
                <a:lnSpc>
                  <a:spcPts val="3300"/>
                </a:lnSpc>
              </a:pPr>
              <a:r>
                <a:rPr lang="en-US" sz="3000" spc="60">
                  <a:solidFill>
                    <a:srgbClr val="407BFF"/>
                  </a:solidFill>
                  <a:latin typeface="Poppins Medium Bold"/>
                </a:rPr>
                <a:t>Project Report </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r="12554"/>
          <a:stretch>
            <a:fillRect/>
          </a:stretch>
        </p:blipFill>
        <p:spPr>
          <a:xfrm>
            <a:off x="1548820" y="2678545"/>
            <a:ext cx="9817053" cy="1839321"/>
          </a:xfrm>
          <a:prstGeom prst="rect">
            <a:avLst/>
          </a:prstGeom>
        </p:spPr>
      </p:pic>
      <p:pic>
        <p:nvPicPr>
          <p:cNvPr id="6" name="Picture 6"/>
          <p:cNvPicPr>
            <a:picLocks noChangeAspect="1"/>
          </p:cNvPicPr>
          <p:nvPr/>
        </p:nvPicPr>
        <p:blipFill>
          <a:blip r:embed="rId7"/>
          <a:srcRect/>
          <a:stretch>
            <a:fillRect/>
          </a:stretch>
        </p:blipFill>
        <p:spPr>
          <a:xfrm>
            <a:off x="1548820" y="4517866"/>
            <a:ext cx="9817053" cy="773534"/>
          </a:xfrm>
          <a:prstGeom prst="rect">
            <a:avLst/>
          </a:prstGeom>
        </p:spPr>
      </p:pic>
      <p:pic>
        <p:nvPicPr>
          <p:cNvPr id="7" name="Picture 7"/>
          <p:cNvPicPr>
            <a:picLocks noChangeAspect="1"/>
          </p:cNvPicPr>
          <p:nvPr/>
        </p:nvPicPr>
        <p:blipFill>
          <a:blip r:embed="rId8"/>
          <a:srcRect r="9186" b="33521"/>
          <a:stretch>
            <a:fillRect/>
          </a:stretch>
        </p:blipFill>
        <p:spPr>
          <a:xfrm>
            <a:off x="1548820" y="5103227"/>
            <a:ext cx="9817053" cy="4548767"/>
          </a:xfrm>
          <a:prstGeom prst="rect">
            <a:avLst/>
          </a:prstGeom>
        </p:spPr>
      </p:pic>
      <p:sp>
        <p:nvSpPr>
          <p:cNvPr id="8" name="TextBox 8"/>
          <p:cNvSpPr txBox="1"/>
          <p:nvPr/>
        </p:nvSpPr>
        <p:spPr>
          <a:xfrm>
            <a:off x="11760348" y="3273085"/>
            <a:ext cx="5482928" cy="5835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Importing the dependencies</a:t>
            </a:r>
          </a:p>
        </p:txBody>
      </p:sp>
      <p:sp>
        <p:nvSpPr>
          <p:cNvPr id="9" name="TextBox 9"/>
          <p:cNvSpPr txBox="1"/>
          <p:nvPr/>
        </p:nvSpPr>
        <p:spPr>
          <a:xfrm>
            <a:off x="13054161" y="4818380"/>
            <a:ext cx="2927350" cy="5835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 Collection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t="65369" r="9186"/>
          <a:stretch>
            <a:fillRect/>
          </a:stretch>
        </p:blipFill>
        <p:spPr>
          <a:xfrm>
            <a:off x="1548820" y="2842788"/>
            <a:ext cx="10104408" cy="2438921"/>
          </a:xfrm>
          <a:prstGeom prst="rect">
            <a:avLst/>
          </a:prstGeom>
        </p:spPr>
      </p:pic>
      <p:pic>
        <p:nvPicPr>
          <p:cNvPr id="6" name="Picture 6"/>
          <p:cNvPicPr>
            <a:picLocks noChangeAspect="1"/>
          </p:cNvPicPr>
          <p:nvPr/>
        </p:nvPicPr>
        <p:blipFill>
          <a:blip r:embed="rId7"/>
          <a:srcRect r="10091"/>
          <a:stretch>
            <a:fillRect/>
          </a:stretch>
        </p:blipFill>
        <p:spPr>
          <a:xfrm>
            <a:off x="1548820" y="5812527"/>
            <a:ext cx="10104408" cy="3235097"/>
          </a:xfrm>
          <a:prstGeom prst="rect">
            <a:avLst/>
          </a:prstGeom>
        </p:spPr>
      </p:pic>
      <p:sp>
        <p:nvSpPr>
          <p:cNvPr id="7" name="TextBox 7"/>
          <p:cNvSpPr txBox="1"/>
          <p:nvPr/>
        </p:nvSpPr>
        <p:spPr>
          <a:xfrm>
            <a:off x="12543879" y="5215034"/>
            <a:ext cx="3915867" cy="5835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 Pre-processing</a:t>
            </a:r>
          </a:p>
        </p:txBody>
      </p:sp>
      <p:sp>
        <p:nvSpPr>
          <p:cNvPr id="8" name="TextBox 8"/>
          <p:cNvSpPr txBox="1"/>
          <p:nvPr/>
        </p:nvSpPr>
        <p:spPr>
          <a:xfrm>
            <a:off x="12221567" y="7104956"/>
            <a:ext cx="4560491" cy="5835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Checking for null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t="820" r="5318"/>
          <a:stretch>
            <a:fillRect/>
          </a:stretch>
        </p:blipFill>
        <p:spPr>
          <a:xfrm>
            <a:off x="1548820" y="2458319"/>
            <a:ext cx="11993336" cy="6290691"/>
          </a:xfrm>
          <a:prstGeom prst="rect">
            <a:avLst/>
          </a:prstGeom>
        </p:spPr>
      </p:pic>
      <p:sp>
        <p:nvSpPr>
          <p:cNvPr id="6" name="TextBox 6"/>
          <p:cNvSpPr txBox="1"/>
          <p:nvPr/>
        </p:nvSpPr>
        <p:spPr>
          <a:xfrm>
            <a:off x="13897013" y="5278545"/>
            <a:ext cx="4102398" cy="5835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Checking for 0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r="4656"/>
          <a:stretch>
            <a:fillRect/>
          </a:stretch>
        </p:blipFill>
        <p:spPr>
          <a:xfrm>
            <a:off x="1548820" y="2607642"/>
            <a:ext cx="10424188" cy="1664476"/>
          </a:xfrm>
          <a:prstGeom prst="rect">
            <a:avLst/>
          </a:prstGeom>
        </p:spPr>
      </p:pic>
      <p:pic>
        <p:nvPicPr>
          <p:cNvPr id="6" name="Picture 6"/>
          <p:cNvPicPr>
            <a:picLocks noChangeAspect="1"/>
          </p:cNvPicPr>
          <p:nvPr/>
        </p:nvPicPr>
        <p:blipFill>
          <a:blip r:embed="rId7"/>
          <a:srcRect r="4842"/>
          <a:stretch>
            <a:fillRect/>
          </a:stretch>
        </p:blipFill>
        <p:spPr>
          <a:xfrm>
            <a:off x="1548820" y="4588941"/>
            <a:ext cx="10424188" cy="4841777"/>
          </a:xfrm>
          <a:prstGeom prst="rect">
            <a:avLst/>
          </a:prstGeom>
        </p:spPr>
      </p:pic>
      <p:sp>
        <p:nvSpPr>
          <p:cNvPr id="7" name="TextBox 7"/>
          <p:cNvSpPr txBox="1"/>
          <p:nvPr/>
        </p:nvSpPr>
        <p:spPr>
          <a:xfrm>
            <a:off x="12858979" y="6383084"/>
            <a:ext cx="4273451" cy="11868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Filling in 0 values with </a:t>
            </a:r>
          </a:p>
          <a:p>
            <a:pPr algn="ctr">
              <a:lnSpc>
                <a:spcPts val="4759"/>
              </a:lnSpc>
            </a:pPr>
            <a:r>
              <a:rPr lang="en-US" sz="3399">
                <a:solidFill>
                  <a:srgbClr val="000000"/>
                </a:solidFill>
                <a:latin typeface="Open Sans Light"/>
              </a:rPr>
              <a:t>mean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r="4927"/>
          <a:stretch>
            <a:fillRect/>
          </a:stretch>
        </p:blipFill>
        <p:spPr>
          <a:xfrm>
            <a:off x="1548820" y="2637216"/>
            <a:ext cx="10706686" cy="6621084"/>
          </a:xfrm>
          <a:prstGeom prst="rect">
            <a:avLst/>
          </a:prstGeom>
        </p:spPr>
      </p:pic>
      <p:sp>
        <p:nvSpPr>
          <p:cNvPr id="6" name="TextBox 6"/>
          <p:cNvSpPr txBox="1"/>
          <p:nvPr/>
        </p:nvSpPr>
        <p:spPr>
          <a:xfrm>
            <a:off x="13188950" y="5622638"/>
            <a:ext cx="4070350" cy="5835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Data Standardisation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r="2738" b="39529"/>
          <a:stretch>
            <a:fillRect/>
          </a:stretch>
        </p:blipFill>
        <p:spPr>
          <a:xfrm>
            <a:off x="1231317" y="2706595"/>
            <a:ext cx="11924013" cy="7267524"/>
          </a:xfrm>
          <a:prstGeom prst="rect">
            <a:avLst/>
          </a:prstGeom>
        </p:spPr>
      </p:pic>
      <p:sp>
        <p:nvSpPr>
          <p:cNvPr id="6" name="TextBox 6"/>
          <p:cNvSpPr txBox="1"/>
          <p:nvPr/>
        </p:nvSpPr>
        <p:spPr>
          <a:xfrm>
            <a:off x="13515171" y="5373785"/>
            <a:ext cx="4580930" cy="1151255"/>
          </a:xfrm>
          <a:prstGeom prst="rect">
            <a:avLst/>
          </a:prstGeom>
        </p:spPr>
        <p:txBody>
          <a:bodyPr lIns="0" tIns="0" rIns="0" bIns="0" rtlCol="0" anchor="t">
            <a:spAutoFit/>
          </a:bodyPr>
          <a:lstStyle/>
          <a:p>
            <a:pPr algn="ctr">
              <a:lnSpc>
                <a:spcPts val="4620"/>
              </a:lnSpc>
            </a:pPr>
            <a:r>
              <a:rPr lang="en-US" sz="3300">
                <a:solidFill>
                  <a:srgbClr val="000000"/>
                </a:solidFill>
                <a:latin typeface="Open Sans Light"/>
              </a:rPr>
              <a:t>Splitting the dataset into</a:t>
            </a:r>
          </a:p>
          <a:p>
            <a:pPr algn="ctr">
              <a:lnSpc>
                <a:spcPts val="4620"/>
              </a:lnSpc>
            </a:pPr>
            <a:r>
              <a:rPr lang="en-US" sz="3300">
                <a:solidFill>
                  <a:srgbClr val="000000"/>
                </a:solidFill>
                <a:latin typeface="Open Sans Light"/>
              </a:rPr>
              <a:t>train and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t="60284" r="2738"/>
          <a:stretch>
            <a:fillRect/>
          </a:stretch>
        </p:blipFill>
        <p:spPr>
          <a:xfrm>
            <a:off x="1548820" y="2772044"/>
            <a:ext cx="10126710" cy="4053695"/>
          </a:xfrm>
          <a:prstGeom prst="rect">
            <a:avLst/>
          </a:prstGeom>
        </p:spPr>
      </p:pic>
      <p:pic>
        <p:nvPicPr>
          <p:cNvPr id="6" name="Picture 6"/>
          <p:cNvPicPr>
            <a:picLocks noChangeAspect="1"/>
          </p:cNvPicPr>
          <p:nvPr/>
        </p:nvPicPr>
        <p:blipFill>
          <a:blip r:embed="rId7"/>
          <a:srcRect r="2494"/>
          <a:stretch>
            <a:fillRect/>
          </a:stretch>
        </p:blipFill>
        <p:spPr>
          <a:xfrm>
            <a:off x="1548820" y="7290340"/>
            <a:ext cx="10126710" cy="2554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r="1244"/>
          <a:stretch>
            <a:fillRect/>
          </a:stretch>
        </p:blipFill>
        <p:spPr>
          <a:xfrm>
            <a:off x="1548820" y="2460508"/>
            <a:ext cx="9961601" cy="2824104"/>
          </a:xfrm>
          <a:prstGeom prst="rect">
            <a:avLst/>
          </a:prstGeom>
        </p:spPr>
      </p:pic>
      <p:pic>
        <p:nvPicPr>
          <p:cNvPr id="6" name="Picture 6"/>
          <p:cNvPicPr>
            <a:picLocks noChangeAspect="1"/>
          </p:cNvPicPr>
          <p:nvPr/>
        </p:nvPicPr>
        <p:blipFill>
          <a:blip r:embed="rId7"/>
          <a:srcRect/>
          <a:stretch>
            <a:fillRect/>
          </a:stretch>
        </p:blipFill>
        <p:spPr>
          <a:xfrm>
            <a:off x="1548820" y="5284612"/>
            <a:ext cx="9961601" cy="2379339"/>
          </a:xfrm>
          <a:prstGeom prst="rect">
            <a:avLst/>
          </a:prstGeom>
        </p:spPr>
      </p:pic>
      <p:pic>
        <p:nvPicPr>
          <p:cNvPr id="7" name="Picture 7"/>
          <p:cNvPicPr>
            <a:picLocks noChangeAspect="1"/>
          </p:cNvPicPr>
          <p:nvPr/>
        </p:nvPicPr>
        <p:blipFill>
          <a:blip r:embed="rId8"/>
          <a:srcRect/>
          <a:stretch>
            <a:fillRect/>
          </a:stretch>
        </p:blipFill>
        <p:spPr>
          <a:xfrm>
            <a:off x="1548820" y="7663951"/>
            <a:ext cx="9961601" cy="2321527"/>
          </a:xfrm>
          <a:prstGeom prst="rect">
            <a:avLst/>
          </a:prstGeom>
        </p:spPr>
      </p:pic>
      <p:sp>
        <p:nvSpPr>
          <p:cNvPr id="8" name="TextBox 8"/>
          <p:cNvSpPr txBox="1"/>
          <p:nvPr/>
        </p:nvSpPr>
        <p:spPr>
          <a:xfrm>
            <a:off x="11943453" y="5217937"/>
            <a:ext cx="5681167" cy="11868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Importing and</a:t>
            </a:r>
          </a:p>
          <a:p>
            <a:pPr algn="ctr">
              <a:lnSpc>
                <a:spcPts val="4759"/>
              </a:lnSpc>
            </a:pPr>
            <a:r>
              <a:rPr lang="en-US" sz="3399">
                <a:solidFill>
                  <a:srgbClr val="000000"/>
                </a:solidFill>
                <a:latin typeface="Open Sans Light"/>
              </a:rPr>
              <a:t>Training the models on xtrain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a:stretch>
            <a:fillRect/>
          </a:stretch>
        </p:blipFill>
        <p:spPr>
          <a:xfrm>
            <a:off x="1548820" y="2622952"/>
            <a:ext cx="10403477" cy="5041096"/>
          </a:xfrm>
          <a:prstGeom prst="rect">
            <a:avLst/>
          </a:prstGeom>
        </p:spPr>
      </p:pic>
      <p:sp>
        <p:nvSpPr>
          <p:cNvPr id="6" name="TextBox 6"/>
          <p:cNvSpPr txBox="1"/>
          <p:nvPr/>
        </p:nvSpPr>
        <p:spPr>
          <a:xfrm>
            <a:off x="12471880" y="4215130"/>
            <a:ext cx="5312234" cy="179006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Accuracy for Support Vector Machine</a:t>
            </a:r>
          </a:p>
          <a:p>
            <a:pPr algn="ctr">
              <a:lnSpc>
                <a:spcPts val="4759"/>
              </a:lnSpc>
            </a:pPr>
            <a:r>
              <a:rPr lang="en-US" sz="3399">
                <a:solidFill>
                  <a:srgbClr val="000000"/>
                </a:solidFill>
                <a:latin typeface="Open Sans Light"/>
              </a:rPr>
              <a:t>Classifier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a:stretch>
            <a:fillRect/>
          </a:stretch>
        </p:blipFill>
        <p:spPr>
          <a:xfrm>
            <a:off x="1548820" y="2582611"/>
            <a:ext cx="10804716" cy="2938273"/>
          </a:xfrm>
          <a:prstGeom prst="rect">
            <a:avLst/>
          </a:prstGeom>
        </p:spPr>
      </p:pic>
      <p:pic>
        <p:nvPicPr>
          <p:cNvPr id="6" name="Picture 6"/>
          <p:cNvPicPr>
            <a:picLocks noChangeAspect="1"/>
          </p:cNvPicPr>
          <p:nvPr/>
        </p:nvPicPr>
        <p:blipFill>
          <a:blip r:embed="rId7"/>
          <a:srcRect/>
          <a:stretch>
            <a:fillRect/>
          </a:stretch>
        </p:blipFill>
        <p:spPr>
          <a:xfrm>
            <a:off x="1548820" y="5678586"/>
            <a:ext cx="10804716" cy="3195878"/>
          </a:xfrm>
          <a:prstGeom prst="rect">
            <a:avLst/>
          </a:prstGeom>
        </p:spPr>
      </p:pic>
      <p:sp>
        <p:nvSpPr>
          <p:cNvPr id="7" name="TextBox 7"/>
          <p:cNvSpPr txBox="1"/>
          <p:nvPr/>
        </p:nvSpPr>
        <p:spPr>
          <a:xfrm>
            <a:off x="12783866" y="3123377"/>
            <a:ext cx="5312234" cy="11868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Accuracy for Random Forest Classifier</a:t>
            </a:r>
          </a:p>
        </p:txBody>
      </p:sp>
      <p:sp>
        <p:nvSpPr>
          <p:cNvPr id="8" name="TextBox 8"/>
          <p:cNvSpPr txBox="1"/>
          <p:nvPr/>
        </p:nvSpPr>
        <p:spPr>
          <a:xfrm>
            <a:off x="12783866" y="6348155"/>
            <a:ext cx="5312234" cy="11868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Accuracy for Decision Tree</a:t>
            </a:r>
          </a:p>
          <a:p>
            <a:pPr algn="ctr">
              <a:lnSpc>
                <a:spcPts val="4759"/>
              </a:lnSpc>
            </a:pPr>
            <a:r>
              <a:rPr lang="en-US" sz="3399">
                <a:solidFill>
                  <a:srgbClr val="000000"/>
                </a:solidFill>
                <a:latin typeface="Open Sans Light"/>
              </a:rPr>
              <a:t>Classifier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069444" y="-1539583"/>
            <a:ext cx="7188578" cy="5136566"/>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110297" y="1028700"/>
            <a:ext cx="4796251" cy="14494165"/>
          </a:xfrm>
          <a:prstGeom prst="rect">
            <a:avLst/>
          </a:prstGeom>
        </p:spPr>
      </p:pic>
      <p:sp>
        <p:nvSpPr>
          <p:cNvPr id="4" name="TextBox 4"/>
          <p:cNvSpPr txBox="1"/>
          <p:nvPr/>
        </p:nvSpPr>
        <p:spPr>
          <a:xfrm>
            <a:off x="1028700" y="3983169"/>
            <a:ext cx="9470287" cy="4455161"/>
          </a:xfrm>
          <a:prstGeom prst="rect">
            <a:avLst/>
          </a:prstGeom>
        </p:spPr>
        <p:txBody>
          <a:bodyPr lIns="0" tIns="0" rIns="0" bIns="0" rtlCol="0" anchor="t">
            <a:spAutoFit/>
          </a:bodyPr>
          <a:lstStyle/>
          <a:p>
            <a:pPr marL="734053" lvl="1" indent="-367026">
              <a:lnSpc>
                <a:spcPts val="5099"/>
              </a:lnSpc>
              <a:buFont typeface="Arial"/>
              <a:buChar char="•"/>
            </a:pPr>
            <a:r>
              <a:rPr lang="en-US" sz="3399" spc="33">
                <a:solidFill>
                  <a:srgbClr val="2F2535"/>
                </a:solidFill>
                <a:latin typeface="Poppins Light"/>
              </a:rPr>
              <a:t>Abstract</a:t>
            </a:r>
          </a:p>
          <a:p>
            <a:pPr marL="734053" lvl="1" indent="-367026">
              <a:lnSpc>
                <a:spcPts val="5099"/>
              </a:lnSpc>
              <a:buFont typeface="Arial"/>
              <a:buChar char="•"/>
            </a:pPr>
            <a:r>
              <a:rPr lang="en-US" sz="3399" spc="33">
                <a:solidFill>
                  <a:srgbClr val="2F2535"/>
                </a:solidFill>
                <a:latin typeface="Poppins Light"/>
              </a:rPr>
              <a:t>introduction</a:t>
            </a:r>
          </a:p>
          <a:p>
            <a:pPr marL="734053" lvl="1" indent="-367026">
              <a:lnSpc>
                <a:spcPts val="5099"/>
              </a:lnSpc>
              <a:buFont typeface="Arial"/>
              <a:buChar char="•"/>
            </a:pPr>
            <a:r>
              <a:rPr lang="en-US" sz="3399" spc="33">
                <a:solidFill>
                  <a:srgbClr val="2F2535"/>
                </a:solidFill>
                <a:latin typeface="Poppins Light"/>
              </a:rPr>
              <a:t>Existing Method</a:t>
            </a:r>
          </a:p>
          <a:p>
            <a:pPr marL="734053" lvl="1" indent="-367026">
              <a:lnSpc>
                <a:spcPts val="5099"/>
              </a:lnSpc>
              <a:buFont typeface="Arial"/>
              <a:buChar char="•"/>
            </a:pPr>
            <a:r>
              <a:rPr lang="en-US" sz="3399" spc="33">
                <a:solidFill>
                  <a:srgbClr val="2F2535"/>
                </a:solidFill>
                <a:latin typeface="Poppins Light"/>
              </a:rPr>
              <a:t>Proposed Method &amp; Architecture</a:t>
            </a:r>
          </a:p>
          <a:p>
            <a:pPr marL="734053" lvl="1" indent="-367026">
              <a:lnSpc>
                <a:spcPts val="5099"/>
              </a:lnSpc>
              <a:buFont typeface="Arial"/>
              <a:buChar char="•"/>
            </a:pPr>
            <a:r>
              <a:rPr lang="en-US" sz="3399" spc="33">
                <a:solidFill>
                  <a:srgbClr val="2F2535"/>
                </a:solidFill>
                <a:latin typeface="Poppins Light"/>
              </a:rPr>
              <a:t>Methodology</a:t>
            </a:r>
          </a:p>
          <a:p>
            <a:pPr marL="734053" lvl="1" indent="-367026">
              <a:lnSpc>
                <a:spcPts val="5099"/>
              </a:lnSpc>
              <a:buFont typeface="Arial"/>
              <a:buChar char="•"/>
            </a:pPr>
            <a:r>
              <a:rPr lang="en-US" sz="3399" spc="33">
                <a:solidFill>
                  <a:srgbClr val="2F2535"/>
                </a:solidFill>
                <a:latin typeface="Poppins Light"/>
              </a:rPr>
              <a:t>Implementation </a:t>
            </a:r>
          </a:p>
          <a:p>
            <a:pPr marL="734053" lvl="1" indent="-367026">
              <a:lnSpc>
                <a:spcPts val="5099"/>
              </a:lnSpc>
              <a:buFont typeface="Arial"/>
              <a:buChar char="•"/>
            </a:pPr>
            <a:r>
              <a:rPr lang="en-US" sz="3399" spc="33">
                <a:solidFill>
                  <a:srgbClr val="2F2535"/>
                </a:solidFill>
                <a:latin typeface="Poppins Light"/>
              </a:rPr>
              <a:t>Conclusion</a:t>
            </a:r>
          </a:p>
        </p:txBody>
      </p:sp>
      <p:sp>
        <p:nvSpPr>
          <p:cNvPr id="5" name="TextBox 5"/>
          <p:cNvSpPr txBox="1"/>
          <p:nvPr/>
        </p:nvSpPr>
        <p:spPr>
          <a:xfrm>
            <a:off x="1536381" y="1832986"/>
            <a:ext cx="6112823" cy="2124075"/>
          </a:xfrm>
          <a:prstGeom prst="rect">
            <a:avLst/>
          </a:prstGeom>
        </p:spPr>
        <p:txBody>
          <a:bodyPr lIns="0" tIns="0" rIns="0" bIns="0" rtlCol="0" anchor="t">
            <a:spAutoFit/>
          </a:bodyPr>
          <a:lstStyle/>
          <a:p>
            <a:pPr>
              <a:lnSpc>
                <a:spcPts val="8250"/>
              </a:lnSpc>
            </a:pPr>
            <a:r>
              <a:rPr lang="en-US" sz="7500">
                <a:solidFill>
                  <a:srgbClr val="2F2535"/>
                </a:solidFill>
                <a:latin typeface="Poppins Bold Bold"/>
              </a:rPr>
              <a:t>TABLE OF CONTENTS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a:stretch>
            <a:fillRect/>
          </a:stretch>
        </p:blipFill>
        <p:spPr>
          <a:xfrm>
            <a:off x="1548820" y="2486831"/>
            <a:ext cx="10785971" cy="7248807"/>
          </a:xfrm>
          <a:prstGeom prst="rect">
            <a:avLst/>
          </a:prstGeom>
        </p:spPr>
      </p:pic>
      <p:sp>
        <p:nvSpPr>
          <p:cNvPr id="6" name="TextBox 6"/>
          <p:cNvSpPr txBox="1"/>
          <p:nvPr/>
        </p:nvSpPr>
        <p:spPr>
          <a:xfrm>
            <a:off x="12471880" y="4215130"/>
            <a:ext cx="5312234" cy="11868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Prediction :</a:t>
            </a:r>
          </a:p>
          <a:p>
            <a:pPr algn="ctr">
              <a:lnSpc>
                <a:spcPts val="4759"/>
              </a:lnSpc>
            </a:pPr>
            <a:r>
              <a:rPr lang="en-US" sz="3399">
                <a:solidFill>
                  <a:srgbClr val="000000"/>
                </a:solidFill>
                <a:latin typeface="Open Sans Light"/>
              </a:rPr>
              <a:t>CASE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3339589" y="914400"/>
            <a:ext cx="6352275" cy="979171"/>
          </a:xfrm>
          <a:prstGeom prst="rect">
            <a:avLst/>
          </a:prstGeom>
        </p:spPr>
        <p:txBody>
          <a:bodyPr lIns="0" tIns="0" rIns="0" bIns="0" rtlCol="0" anchor="t">
            <a:spAutoFit/>
          </a:bodyPr>
          <a:lstStyle/>
          <a:p>
            <a:pPr>
              <a:lnSpc>
                <a:spcPts val="7979"/>
              </a:lnSpc>
            </a:pPr>
            <a:r>
              <a:rPr lang="en-US" sz="5699">
                <a:solidFill>
                  <a:srgbClr val="2F2535"/>
                </a:solidFill>
                <a:latin typeface="Poppins Medium Bold"/>
              </a:rPr>
              <a:t>IMPLEMENTATION</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501812" y="-1341900"/>
            <a:ext cx="7188578" cy="5136566"/>
          </a:xfrm>
          <a:prstGeom prst="rect">
            <a:avLst/>
          </a:prstGeom>
        </p:spPr>
      </p:pic>
      <p:pic>
        <p:nvPicPr>
          <p:cNvPr id="4" name="Picture 4"/>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89164" y="411944"/>
            <a:ext cx="1919312" cy="1919312"/>
          </a:xfrm>
          <a:prstGeom prst="rect">
            <a:avLst/>
          </a:prstGeom>
        </p:spPr>
      </p:pic>
      <p:pic>
        <p:nvPicPr>
          <p:cNvPr id="5" name="Picture 5"/>
          <p:cNvPicPr>
            <a:picLocks noChangeAspect="1"/>
          </p:cNvPicPr>
          <p:nvPr/>
        </p:nvPicPr>
        <p:blipFill>
          <a:blip r:embed="rId6"/>
          <a:srcRect/>
          <a:stretch>
            <a:fillRect/>
          </a:stretch>
        </p:blipFill>
        <p:spPr>
          <a:xfrm>
            <a:off x="1548820" y="2541112"/>
            <a:ext cx="10799377" cy="7252367"/>
          </a:xfrm>
          <a:prstGeom prst="rect">
            <a:avLst/>
          </a:prstGeom>
        </p:spPr>
      </p:pic>
      <p:sp>
        <p:nvSpPr>
          <p:cNvPr id="6" name="TextBox 6"/>
          <p:cNvSpPr txBox="1"/>
          <p:nvPr/>
        </p:nvSpPr>
        <p:spPr>
          <a:xfrm>
            <a:off x="12471880" y="4215130"/>
            <a:ext cx="5312234" cy="1186815"/>
          </a:xfrm>
          <a:prstGeom prst="rect">
            <a:avLst/>
          </a:prstGeom>
        </p:spPr>
        <p:txBody>
          <a:bodyPr lIns="0" tIns="0" rIns="0" bIns="0" rtlCol="0" anchor="t">
            <a:spAutoFit/>
          </a:bodyPr>
          <a:lstStyle/>
          <a:p>
            <a:pPr algn="ctr">
              <a:lnSpc>
                <a:spcPts val="4759"/>
              </a:lnSpc>
            </a:pPr>
            <a:r>
              <a:rPr lang="en-US" sz="3399">
                <a:solidFill>
                  <a:srgbClr val="000000"/>
                </a:solidFill>
                <a:latin typeface="Open Sans Light"/>
              </a:rPr>
              <a:t>Prediction :</a:t>
            </a:r>
          </a:p>
          <a:p>
            <a:pPr algn="ctr">
              <a:lnSpc>
                <a:spcPts val="4759"/>
              </a:lnSpc>
            </a:pPr>
            <a:r>
              <a:rPr lang="en-US" sz="3399">
                <a:solidFill>
                  <a:srgbClr val="000000"/>
                </a:solidFill>
                <a:latin typeface="Open Sans Light"/>
              </a:rPr>
              <a:t>CASE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3801953" y="-1403692"/>
            <a:ext cx="6808222" cy="4864784"/>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800805" y="8279098"/>
            <a:ext cx="6256396" cy="4470480"/>
          </a:xfrm>
          <a:prstGeom prst="rect">
            <a:avLst/>
          </a:prstGeom>
        </p:spPr>
      </p:pic>
      <p:sp>
        <p:nvSpPr>
          <p:cNvPr id="4" name="AutoShape 4"/>
          <p:cNvSpPr/>
          <p:nvPr/>
        </p:nvSpPr>
        <p:spPr>
          <a:xfrm>
            <a:off x="9428173" y="4756486"/>
            <a:ext cx="6616181" cy="774027"/>
          </a:xfrm>
          <a:prstGeom prst="rect">
            <a:avLst/>
          </a:prstGeom>
          <a:solidFill>
            <a:srgbClr val="407BFF"/>
          </a:solidFill>
        </p:spPr>
      </p:sp>
      <p:sp>
        <p:nvSpPr>
          <p:cNvPr id="5" name="TextBox 5"/>
          <p:cNvSpPr txBox="1"/>
          <p:nvPr/>
        </p:nvSpPr>
        <p:spPr>
          <a:xfrm>
            <a:off x="9428173" y="687300"/>
            <a:ext cx="7203471" cy="1076325"/>
          </a:xfrm>
          <a:prstGeom prst="rect">
            <a:avLst/>
          </a:prstGeom>
        </p:spPr>
        <p:txBody>
          <a:bodyPr lIns="0" tIns="0" rIns="0" bIns="0" rtlCol="0" anchor="t">
            <a:spAutoFit/>
          </a:bodyPr>
          <a:lstStyle/>
          <a:p>
            <a:pPr algn="r">
              <a:lnSpc>
                <a:spcPts val="8250"/>
              </a:lnSpc>
            </a:pPr>
            <a:r>
              <a:rPr lang="en-US" sz="7500">
                <a:solidFill>
                  <a:srgbClr val="2F2535"/>
                </a:solidFill>
                <a:latin typeface="Poppins Bold Bold"/>
              </a:rPr>
              <a:t>CONCLUSION</a:t>
            </a:r>
          </a:p>
        </p:txBody>
      </p:sp>
      <p:grpSp>
        <p:nvGrpSpPr>
          <p:cNvPr id="6" name="Group 6"/>
          <p:cNvGrpSpPr/>
          <p:nvPr/>
        </p:nvGrpSpPr>
        <p:grpSpPr>
          <a:xfrm>
            <a:off x="9428173" y="5639920"/>
            <a:ext cx="6861751" cy="3154350"/>
            <a:chOff x="0" y="0"/>
            <a:chExt cx="9149001" cy="4205800"/>
          </a:xfrm>
        </p:grpSpPr>
        <p:sp>
          <p:nvSpPr>
            <p:cNvPr id="7" name="TextBox 7"/>
            <p:cNvSpPr txBox="1"/>
            <p:nvPr/>
          </p:nvSpPr>
          <p:spPr>
            <a:xfrm>
              <a:off x="0" y="-19050"/>
              <a:ext cx="9149001" cy="464397"/>
            </a:xfrm>
            <a:prstGeom prst="rect">
              <a:avLst/>
            </a:prstGeom>
          </p:spPr>
          <p:txBody>
            <a:bodyPr lIns="0" tIns="0" rIns="0" bIns="0" rtlCol="0" anchor="t">
              <a:spAutoFit/>
            </a:bodyPr>
            <a:lstStyle/>
            <a:p>
              <a:pPr>
                <a:lnSpc>
                  <a:spcPts val="2860"/>
                </a:lnSpc>
              </a:pPr>
              <a:r>
                <a:rPr lang="en-US" sz="2200" spc="21">
                  <a:solidFill>
                    <a:srgbClr val="407BFF"/>
                  </a:solidFill>
                  <a:latin typeface="Poppins Light Bold"/>
                </a:rPr>
                <a:t>Phone Number</a:t>
              </a:r>
            </a:p>
          </p:txBody>
        </p:sp>
        <p:sp>
          <p:nvSpPr>
            <p:cNvPr id="8" name="TextBox 8"/>
            <p:cNvSpPr txBox="1"/>
            <p:nvPr/>
          </p:nvSpPr>
          <p:spPr>
            <a:xfrm>
              <a:off x="0" y="624165"/>
              <a:ext cx="9149001"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9953653656</a:t>
              </a:r>
            </a:p>
          </p:txBody>
        </p:sp>
        <p:sp>
          <p:nvSpPr>
            <p:cNvPr id="9" name="TextBox 9"/>
            <p:cNvSpPr txBox="1"/>
            <p:nvPr/>
          </p:nvSpPr>
          <p:spPr>
            <a:xfrm>
              <a:off x="0" y="1565075"/>
              <a:ext cx="9149001" cy="464397"/>
            </a:xfrm>
            <a:prstGeom prst="rect">
              <a:avLst/>
            </a:prstGeom>
          </p:spPr>
          <p:txBody>
            <a:bodyPr lIns="0" tIns="0" rIns="0" bIns="0" rtlCol="0" anchor="t">
              <a:spAutoFit/>
            </a:bodyPr>
            <a:lstStyle/>
            <a:p>
              <a:pPr>
                <a:lnSpc>
                  <a:spcPts val="2860"/>
                </a:lnSpc>
              </a:pPr>
              <a:r>
                <a:rPr lang="en-US" sz="2200" spc="21">
                  <a:solidFill>
                    <a:srgbClr val="407BFF"/>
                  </a:solidFill>
                  <a:latin typeface="Poppins Light Bold"/>
                </a:rPr>
                <a:t>Email Address</a:t>
              </a:r>
            </a:p>
          </p:txBody>
        </p:sp>
        <p:sp>
          <p:nvSpPr>
            <p:cNvPr id="10" name="TextBox 10"/>
            <p:cNvSpPr txBox="1"/>
            <p:nvPr/>
          </p:nvSpPr>
          <p:spPr>
            <a:xfrm>
              <a:off x="0" y="2208290"/>
              <a:ext cx="9149001"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milinddalakoti@gmail.com</a:t>
              </a:r>
            </a:p>
          </p:txBody>
        </p:sp>
        <p:sp>
          <p:nvSpPr>
            <p:cNvPr id="11" name="TextBox 11"/>
            <p:cNvSpPr txBox="1"/>
            <p:nvPr/>
          </p:nvSpPr>
          <p:spPr>
            <a:xfrm>
              <a:off x="0" y="3149201"/>
              <a:ext cx="9149001"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LinkedIn</a:t>
              </a:r>
            </a:p>
          </p:txBody>
        </p:sp>
        <p:sp>
          <p:nvSpPr>
            <p:cNvPr id="12" name="TextBox 12"/>
            <p:cNvSpPr txBox="1"/>
            <p:nvPr/>
          </p:nvSpPr>
          <p:spPr>
            <a:xfrm>
              <a:off x="0" y="3792415"/>
              <a:ext cx="9149001"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https://www.linkedin.com/in/milind-dalakoti/</a:t>
              </a:r>
            </a:p>
          </p:txBody>
        </p:sp>
      </p:gr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416892" y="1763625"/>
            <a:ext cx="8713487" cy="8523375"/>
          </a:xfrm>
          <a:prstGeom prst="rect">
            <a:avLst/>
          </a:prstGeom>
        </p:spPr>
      </p:pic>
      <p:sp>
        <p:nvSpPr>
          <p:cNvPr id="14" name="TextBox 14"/>
          <p:cNvSpPr txBox="1"/>
          <p:nvPr/>
        </p:nvSpPr>
        <p:spPr>
          <a:xfrm>
            <a:off x="5817539" y="1706475"/>
            <a:ext cx="11441761" cy="1408658"/>
          </a:xfrm>
          <a:prstGeom prst="rect">
            <a:avLst/>
          </a:prstGeom>
        </p:spPr>
        <p:txBody>
          <a:bodyPr lIns="0" tIns="0" rIns="0" bIns="0" rtlCol="0" anchor="t">
            <a:spAutoFit/>
          </a:bodyPr>
          <a:lstStyle/>
          <a:p>
            <a:pPr algn="r">
              <a:lnSpc>
                <a:spcPts val="3744"/>
              </a:lnSpc>
            </a:pPr>
            <a:r>
              <a:rPr lang="en-US" sz="2674">
                <a:solidFill>
                  <a:srgbClr val="000000"/>
                </a:solidFill>
                <a:latin typeface="Open Sans Light"/>
              </a:rPr>
              <a:t>Here we applied different Machine Learning techniques </a:t>
            </a:r>
          </a:p>
          <a:p>
            <a:pPr algn="r">
              <a:lnSpc>
                <a:spcPts val="3744"/>
              </a:lnSpc>
            </a:pPr>
            <a:r>
              <a:rPr lang="en-US" sz="2674">
                <a:solidFill>
                  <a:srgbClr val="000000"/>
                </a:solidFill>
                <a:latin typeface="Open Sans Light"/>
              </a:rPr>
              <a:t>to construct a diabetes classifier.Accomplished an accuracy score of 78 % through the use of Support Vector Machine Classifier.</a:t>
            </a:r>
          </a:p>
        </p:txBody>
      </p:sp>
      <p:sp>
        <p:nvSpPr>
          <p:cNvPr id="15" name="TextBox 15"/>
          <p:cNvSpPr txBox="1"/>
          <p:nvPr/>
        </p:nvSpPr>
        <p:spPr>
          <a:xfrm>
            <a:off x="9553272" y="4682242"/>
            <a:ext cx="5915327" cy="798691"/>
          </a:xfrm>
          <a:prstGeom prst="rect">
            <a:avLst/>
          </a:prstGeom>
        </p:spPr>
        <p:txBody>
          <a:bodyPr wrap="square" lIns="0" tIns="0" rIns="0" bIns="0" rtlCol="0" anchor="t">
            <a:spAutoFit/>
          </a:bodyPr>
          <a:lstStyle/>
          <a:p>
            <a:pPr algn="ctr">
              <a:lnSpc>
                <a:spcPts val="6680"/>
              </a:lnSpc>
              <a:spcBef>
                <a:spcPct val="0"/>
              </a:spcBef>
            </a:pPr>
            <a:r>
              <a:rPr lang="en-US" sz="4453" spc="44" dirty="0">
                <a:solidFill>
                  <a:srgbClr val="E0ECFF"/>
                </a:solidFill>
                <a:latin typeface="Poppins Light"/>
              </a:rPr>
              <a:t>MILIND DALAKOTI</a:t>
            </a:r>
          </a:p>
        </p:txBody>
      </p:sp>
      <p:sp>
        <p:nvSpPr>
          <p:cNvPr id="16" name="TextBox 16"/>
          <p:cNvSpPr txBox="1"/>
          <p:nvPr/>
        </p:nvSpPr>
        <p:spPr>
          <a:xfrm>
            <a:off x="9428173" y="4142219"/>
            <a:ext cx="4014188" cy="461873"/>
          </a:xfrm>
          <a:prstGeom prst="rect">
            <a:avLst/>
          </a:prstGeom>
        </p:spPr>
        <p:txBody>
          <a:bodyPr lIns="0" tIns="0" rIns="0" bIns="0" rtlCol="0" anchor="t">
            <a:spAutoFit/>
          </a:bodyPr>
          <a:lstStyle/>
          <a:p>
            <a:pPr>
              <a:lnSpc>
                <a:spcPts val="3555"/>
              </a:lnSpc>
            </a:pPr>
            <a:r>
              <a:rPr lang="en-US" sz="3232">
                <a:solidFill>
                  <a:srgbClr val="2F2535"/>
                </a:solidFill>
                <a:latin typeface="Open Sans Light"/>
              </a:rPr>
              <a:t>PRESENTED BY: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sp>
        <p:nvSpPr>
          <p:cNvPr id="2" name="TextBox 2"/>
          <p:cNvSpPr txBox="1"/>
          <p:nvPr/>
        </p:nvSpPr>
        <p:spPr>
          <a:xfrm>
            <a:off x="8953235" y="2315078"/>
            <a:ext cx="8330081" cy="2449830"/>
          </a:xfrm>
          <a:prstGeom prst="rect">
            <a:avLst/>
          </a:prstGeom>
        </p:spPr>
        <p:txBody>
          <a:bodyPr lIns="0" tIns="0" rIns="0" bIns="0" rtlCol="0" anchor="t">
            <a:spAutoFit/>
          </a:bodyPr>
          <a:lstStyle/>
          <a:p>
            <a:pPr>
              <a:lnSpc>
                <a:spcPts val="3299"/>
              </a:lnSpc>
            </a:pPr>
            <a:r>
              <a:rPr lang="en-US" sz="2199" spc="21">
                <a:solidFill>
                  <a:srgbClr val="407BFF"/>
                </a:solidFill>
                <a:latin typeface="Poppins Light Bold"/>
              </a:rPr>
              <a:t>Diabetes</a:t>
            </a:r>
            <a:r>
              <a:rPr lang="en-US" sz="2199" spc="21">
                <a:solidFill>
                  <a:srgbClr val="2F2535"/>
                </a:solidFill>
                <a:latin typeface="Poppins Light"/>
              </a:rPr>
              <a:t> has become a common disease to mankind from young to old people nowadays. There are various reasons due to which the population of diabetic patients is increasing day by day are obesity, bad diet, autoimmune reaction, change in lifestyle, eating habits, environmental pollution, etc.</a:t>
            </a:r>
          </a:p>
        </p:txBody>
      </p:sp>
      <p:sp>
        <p:nvSpPr>
          <p:cNvPr id="3" name="TextBox 3"/>
          <p:cNvSpPr txBox="1"/>
          <p:nvPr/>
        </p:nvSpPr>
        <p:spPr>
          <a:xfrm>
            <a:off x="9144000" y="1095375"/>
            <a:ext cx="7948551" cy="1076325"/>
          </a:xfrm>
          <a:prstGeom prst="rect">
            <a:avLst/>
          </a:prstGeom>
        </p:spPr>
        <p:txBody>
          <a:bodyPr lIns="0" tIns="0" rIns="0" bIns="0" rtlCol="0" anchor="t">
            <a:spAutoFit/>
          </a:bodyPr>
          <a:lstStyle/>
          <a:p>
            <a:pPr>
              <a:lnSpc>
                <a:spcPts val="8250"/>
              </a:lnSpc>
            </a:pPr>
            <a:r>
              <a:rPr lang="en-US" sz="7500">
                <a:solidFill>
                  <a:srgbClr val="2F2535"/>
                </a:solidFill>
                <a:latin typeface="Poppins Bold Bold"/>
              </a:rPr>
              <a:t>ABSTRACT</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78167" y="1787038"/>
            <a:ext cx="5143525" cy="6176722"/>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2192574">
            <a:off x="1270630" y="4180463"/>
            <a:ext cx="3363589" cy="2794837"/>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624602">
            <a:off x="-1493869" y="7692679"/>
            <a:ext cx="6808222" cy="4864784"/>
          </a:xfrm>
          <a:prstGeom prst="rect">
            <a:avLst/>
          </a:prstGeom>
        </p:spPr>
      </p:pic>
      <p:sp>
        <p:nvSpPr>
          <p:cNvPr id="7" name="TextBox 7"/>
          <p:cNvSpPr txBox="1"/>
          <p:nvPr/>
        </p:nvSpPr>
        <p:spPr>
          <a:xfrm>
            <a:off x="8953235" y="5076825"/>
            <a:ext cx="8330081" cy="1706246"/>
          </a:xfrm>
          <a:prstGeom prst="rect">
            <a:avLst/>
          </a:prstGeom>
        </p:spPr>
        <p:txBody>
          <a:bodyPr lIns="0" tIns="0" rIns="0" bIns="0" rtlCol="0" anchor="t">
            <a:spAutoFit/>
          </a:bodyPr>
          <a:lstStyle/>
          <a:p>
            <a:pPr>
              <a:lnSpc>
                <a:spcPts val="3449"/>
              </a:lnSpc>
            </a:pPr>
            <a:r>
              <a:rPr lang="en-US" sz="2299" spc="22">
                <a:solidFill>
                  <a:srgbClr val="407BFF"/>
                </a:solidFill>
                <a:latin typeface="Poppins Light Bold"/>
              </a:rPr>
              <a:t>Data analytics</a:t>
            </a:r>
            <a:r>
              <a:rPr lang="en-US" sz="2299" spc="22">
                <a:solidFill>
                  <a:srgbClr val="2F2535"/>
                </a:solidFill>
                <a:latin typeface="Poppins Light"/>
              </a:rPr>
              <a:t> is one of the branches of computer science, which is a process of examining large datasets and find some useful hidden patterns and draw conclusions based upon those patterns.</a:t>
            </a:r>
          </a:p>
        </p:txBody>
      </p:sp>
      <p:sp>
        <p:nvSpPr>
          <p:cNvPr id="8" name="TextBox 8"/>
          <p:cNvSpPr txBox="1"/>
          <p:nvPr/>
        </p:nvSpPr>
        <p:spPr>
          <a:xfrm>
            <a:off x="8929219" y="7293199"/>
            <a:ext cx="8330081" cy="1274445"/>
          </a:xfrm>
          <a:prstGeom prst="rect">
            <a:avLst/>
          </a:prstGeom>
        </p:spPr>
        <p:txBody>
          <a:bodyPr lIns="0" tIns="0" rIns="0" bIns="0" rtlCol="0" anchor="t">
            <a:spAutoFit/>
          </a:bodyPr>
          <a:lstStyle/>
          <a:p>
            <a:pPr>
              <a:lnSpc>
                <a:spcPts val="3449"/>
              </a:lnSpc>
            </a:pPr>
            <a:r>
              <a:rPr lang="en-US" sz="2299" spc="22">
                <a:solidFill>
                  <a:srgbClr val="2F2535"/>
                </a:solidFill>
                <a:latin typeface="Poppins Light Bold"/>
              </a:rPr>
              <a:t>This project presents a </a:t>
            </a:r>
            <a:r>
              <a:rPr lang="en-US" sz="2299" spc="22">
                <a:solidFill>
                  <a:srgbClr val="407BFF"/>
                </a:solidFill>
                <a:latin typeface="Poppins Light Bold"/>
              </a:rPr>
              <a:t>diabetes prediction system</a:t>
            </a:r>
            <a:r>
              <a:rPr lang="en-US" sz="2299" spc="22">
                <a:solidFill>
                  <a:srgbClr val="2F2535"/>
                </a:solidFill>
                <a:latin typeface="Poppins Light Bold"/>
              </a:rPr>
              <a:t> for the diagnosis of diabetes. Early detection of diabetes is possible with the help of this 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3574615" y="-1073395"/>
            <a:ext cx="6808222" cy="4864784"/>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295400" y="1409700"/>
            <a:ext cx="5772181" cy="12957957"/>
          </a:xfrm>
          <a:prstGeom prst="rect">
            <a:avLst/>
          </a:prstGeom>
        </p:spPr>
      </p:pic>
      <p:sp>
        <p:nvSpPr>
          <p:cNvPr id="4" name="TextBox 4"/>
          <p:cNvSpPr txBox="1"/>
          <p:nvPr/>
        </p:nvSpPr>
        <p:spPr>
          <a:xfrm>
            <a:off x="9144000" y="1095375"/>
            <a:ext cx="7948551" cy="1076325"/>
          </a:xfrm>
          <a:prstGeom prst="rect">
            <a:avLst/>
          </a:prstGeom>
        </p:spPr>
        <p:txBody>
          <a:bodyPr lIns="0" tIns="0" rIns="0" bIns="0" rtlCol="0" anchor="t">
            <a:spAutoFit/>
          </a:bodyPr>
          <a:lstStyle/>
          <a:p>
            <a:pPr algn="r">
              <a:lnSpc>
                <a:spcPts val="8250"/>
              </a:lnSpc>
            </a:pPr>
            <a:r>
              <a:rPr lang="en-US" sz="7500">
                <a:solidFill>
                  <a:srgbClr val="2F2535"/>
                </a:solidFill>
                <a:latin typeface="Poppins Bold Bold"/>
              </a:rPr>
              <a:t>INTRODUCTION</a:t>
            </a:r>
          </a:p>
        </p:txBody>
      </p:sp>
      <p:sp>
        <p:nvSpPr>
          <p:cNvPr id="5" name="TextBox 5"/>
          <p:cNvSpPr txBox="1"/>
          <p:nvPr/>
        </p:nvSpPr>
        <p:spPr>
          <a:xfrm>
            <a:off x="7492134" y="2301094"/>
            <a:ext cx="9767166" cy="1362708"/>
          </a:xfrm>
          <a:prstGeom prst="rect">
            <a:avLst/>
          </a:prstGeom>
        </p:spPr>
        <p:txBody>
          <a:bodyPr lIns="0" tIns="0" rIns="0" bIns="0" rtlCol="0" anchor="t">
            <a:spAutoFit/>
          </a:bodyPr>
          <a:lstStyle/>
          <a:p>
            <a:pPr algn="r">
              <a:lnSpc>
                <a:spcPts val="3640"/>
              </a:lnSpc>
            </a:pPr>
            <a:r>
              <a:rPr lang="en-US" sz="2600">
                <a:solidFill>
                  <a:srgbClr val="2F2535"/>
                </a:solidFill>
                <a:latin typeface="Open Sans"/>
              </a:rPr>
              <a:t>Diabetes is brought about by the expansion level of the sugar (glucose) in the blood. Diabetes can be of two sorts, for example, type 1 diabetes and type 2 diabetes.</a:t>
            </a:r>
          </a:p>
        </p:txBody>
      </p:sp>
      <p:sp>
        <p:nvSpPr>
          <p:cNvPr id="6" name="TextBox 6"/>
          <p:cNvSpPr txBox="1"/>
          <p:nvPr/>
        </p:nvSpPr>
        <p:spPr>
          <a:xfrm>
            <a:off x="7492134" y="3992279"/>
            <a:ext cx="9767166" cy="448308"/>
          </a:xfrm>
          <a:prstGeom prst="rect">
            <a:avLst/>
          </a:prstGeom>
        </p:spPr>
        <p:txBody>
          <a:bodyPr lIns="0" tIns="0" rIns="0" bIns="0" rtlCol="0" anchor="t">
            <a:spAutoFit/>
          </a:bodyPr>
          <a:lstStyle/>
          <a:p>
            <a:pPr algn="r">
              <a:lnSpc>
                <a:spcPts val="3640"/>
              </a:lnSpc>
            </a:pPr>
            <a:r>
              <a:rPr lang="en-US" sz="2600">
                <a:solidFill>
                  <a:srgbClr val="2F2535"/>
                </a:solidFill>
                <a:latin typeface="Open Sans Bold"/>
              </a:rPr>
              <a:t>Type 1</a:t>
            </a:r>
            <a:r>
              <a:rPr lang="en-US" sz="2600">
                <a:solidFill>
                  <a:srgbClr val="2F2535"/>
                </a:solidFill>
                <a:latin typeface="Open Sans"/>
              </a:rPr>
              <a:t> diabetes can be found in kids and grown-ups at times.</a:t>
            </a:r>
          </a:p>
        </p:txBody>
      </p:sp>
      <p:sp>
        <p:nvSpPr>
          <p:cNvPr id="7" name="TextBox 7"/>
          <p:cNvSpPr txBox="1"/>
          <p:nvPr/>
        </p:nvSpPr>
        <p:spPr>
          <a:xfrm>
            <a:off x="7492134" y="4890771"/>
            <a:ext cx="9767166" cy="448308"/>
          </a:xfrm>
          <a:prstGeom prst="rect">
            <a:avLst/>
          </a:prstGeom>
        </p:spPr>
        <p:txBody>
          <a:bodyPr lIns="0" tIns="0" rIns="0" bIns="0" rtlCol="0" anchor="t">
            <a:spAutoFit/>
          </a:bodyPr>
          <a:lstStyle/>
          <a:p>
            <a:pPr algn="r">
              <a:lnSpc>
                <a:spcPts val="3640"/>
              </a:lnSpc>
            </a:pPr>
            <a:r>
              <a:rPr lang="en-US" sz="2600">
                <a:solidFill>
                  <a:srgbClr val="2F2535"/>
                </a:solidFill>
                <a:latin typeface="Open Sans Bold"/>
              </a:rPr>
              <a:t>Type 2</a:t>
            </a:r>
            <a:r>
              <a:rPr lang="en-US" sz="2600">
                <a:solidFill>
                  <a:srgbClr val="2F2535"/>
                </a:solidFill>
                <a:latin typeface="Open Sans"/>
              </a:rPr>
              <a:t> diabetes can be found in moderately aged individuals..</a:t>
            </a:r>
          </a:p>
        </p:txBody>
      </p:sp>
      <p:sp>
        <p:nvSpPr>
          <p:cNvPr id="8" name="TextBox 8"/>
          <p:cNvSpPr txBox="1"/>
          <p:nvPr/>
        </p:nvSpPr>
        <p:spPr>
          <a:xfrm>
            <a:off x="7492134" y="5946072"/>
            <a:ext cx="9767166" cy="905508"/>
          </a:xfrm>
          <a:prstGeom prst="rect">
            <a:avLst/>
          </a:prstGeom>
        </p:spPr>
        <p:txBody>
          <a:bodyPr lIns="0" tIns="0" rIns="0" bIns="0" rtlCol="0" anchor="t">
            <a:spAutoFit/>
          </a:bodyPr>
          <a:lstStyle/>
          <a:p>
            <a:pPr algn="r">
              <a:lnSpc>
                <a:spcPts val="3640"/>
              </a:lnSpc>
            </a:pPr>
            <a:r>
              <a:rPr lang="en-US" sz="2600">
                <a:solidFill>
                  <a:srgbClr val="2F2535"/>
                </a:solidFill>
                <a:latin typeface="Open Sans Bold"/>
              </a:rPr>
              <a:t>The serious issue which is executing a great many individuals all through the world is diabetes.</a:t>
            </a:r>
          </a:p>
        </p:txBody>
      </p:sp>
      <p:sp>
        <p:nvSpPr>
          <p:cNvPr id="9" name="TextBox 9"/>
          <p:cNvSpPr txBox="1"/>
          <p:nvPr/>
        </p:nvSpPr>
        <p:spPr>
          <a:xfrm>
            <a:off x="9144000" y="7430228"/>
            <a:ext cx="8115300" cy="1461734"/>
          </a:xfrm>
          <a:prstGeom prst="rect">
            <a:avLst/>
          </a:prstGeom>
        </p:spPr>
        <p:txBody>
          <a:bodyPr lIns="0" tIns="0" rIns="0" bIns="0" rtlCol="0" anchor="t">
            <a:spAutoFit/>
          </a:bodyPr>
          <a:lstStyle/>
          <a:p>
            <a:pPr algn="r">
              <a:lnSpc>
                <a:spcPts val="2856"/>
              </a:lnSpc>
              <a:spcBef>
                <a:spcPct val="0"/>
              </a:spcBef>
            </a:pPr>
            <a:r>
              <a:rPr lang="en-US" sz="2597">
                <a:solidFill>
                  <a:srgbClr val="407BFF"/>
                </a:solidFill>
                <a:latin typeface="Poppins Bold Bold"/>
              </a:rPr>
              <a:t>THE WORLD HEALTH ORGANIZATION (WHO)</a:t>
            </a:r>
          </a:p>
          <a:p>
            <a:pPr algn="r">
              <a:lnSpc>
                <a:spcPts val="2856"/>
              </a:lnSpc>
              <a:spcBef>
                <a:spcPct val="0"/>
              </a:spcBef>
            </a:pPr>
            <a:r>
              <a:rPr lang="en-US" sz="2597">
                <a:solidFill>
                  <a:srgbClr val="2F2535"/>
                </a:solidFill>
                <a:latin typeface="Poppins Bold Bold"/>
              </a:rPr>
              <a:t>THE SURVEY HAS FOUND THAT 1.2 MILLION PEOPLE</a:t>
            </a:r>
          </a:p>
          <a:p>
            <a:pPr algn="r">
              <a:lnSpc>
                <a:spcPts val="2856"/>
              </a:lnSpc>
              <a:spcBef>
                <a:spcPct val="0"/>
              </a:spcBef>
            </a:pPr>
            <a:r>
              <a:rPr lang="en-US" sz="2597">
                <a:solidFill>
                  <a:srgbClr val="2F2535"/>
                </a:solidFill>
                <a:latin typeface="Poppins Bold Bold"/>
              </a:rPr>
              <a:t>DIED DUE TO THIS CHRONIC DISEASE.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4296257" y="-1539583"/>
            <a:ext cx="7188578" cy="5136566"/>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3419818">
            <a:off x="-1785971" y="8113982"/>
            <a:ext cx="5629341" cy="4022420"/>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flipH="1">
            <a:off x="12515819" y="1282691"/>
            <a:ext cx="5772181" cy="12957957"/>
          </a:xfrm>
          <a:prstGeom prst="rect">
            <a:avLst/>
          </a:prstGeom>
        </p:spPr>
      </p:pic>
      <p:sp>
        <p:nvSpPr>
          <p:cNvPr id="5" name="TextBox 5"/>
          <p:cNvSpPr txBox="1"/>
          <p:nvPr/>
        </p:nvSpPr>
        <p:spPr>
          <a:xfrm>
            <a:off x="802644" y="1843258"/>
            <a:ext cx="9767166" cy="1362708"/>
          </a:xfrm>
          <a:prstGeom prst="rect">
            <a:avLst/>
          </a:prstGeom>
        </p:spPr>
        <p:txBody>
          <a:bodyPr lIns="0" tIns="0" rIns="0" bIns="0" rtlCol="0" anchor="t">
            <a:spAutoFit/>
          </a:bodyPr>
          <a:lstStyle/>
          <a:p>
            <a:pPr>
              <a:lnSpc>
                <a:spcPts val="3640"/>
              </a:lnSpc>
            </a:pPr>
            <a:r>
              <a:rPr lang="en-US" sz="2600">
                <a:solidFill>
                  <a:srgbClr val="2F2535"/>
                </a:solidFill>
                <a:latin typeface="Open Sans"/>
              </a:rPr>
              <a:t>Different AI and deep learning calculations are utilized for some sort of forecast offices. Often these calculations are utilized by business giants for benefit in deals. </a:t>
            </a:r>
          </a:p>
        </p:txBody>
      </p:sp>
      <p:sp>
        <p:nvSpPr>
          <p:cNvPr id="6" name="TextBox 6"/>
          <p:cNvSpPr txBox="1"/>
          <p:nvPr/>
        </p:nvSpPr>
        <p:spPr>
          <a:xfrm>
            <a:off x="802644" y="3625558"/>
            <a:ext cx="11156442" cy="728645"/>
          </a:xfrm>
          <a:prstGeom prst="rect">
            <a:avLst/>
          </a:prstGeom>
        </p:spPr>
        <p:txBody>
          <a:bodyPr lIns="0" tIns="0" rIns="0" bIns="0" rtlCol="0" anchor="t">
            <a:spAutoFit/>
          </a:bodyPr>
          <a:lstStyle/>
          <a:p>
            <a:pPr>
              <a:lnSpc>
                <a:spcPts val="2886"/>
              </a:lnSpc>
              <a:spcBef>
                <a:spcPct val="0"/>
              </a:spcBef>
            </a:pPr>
            <a:r>
              <a:rPr lang="en-US" sz="2623">
                <a:solidFill>
                  <a:srgbClr val="2F2535"/>
                </a:solidFill>
                <a:latin typeface="Poppins Bold Bold"/>
              </a:rPr>
              <a:t>GIVEN THE SUBJECT HOW MIGHT WE UTILIZE INNOVATIONS FOR </a:t>
            </a:r>
            <a:r>
              <a:rPr lang="en-US" sz="2623">
                <a:solidFill>
                  <a:srgbClr val="407BFF"/>
                </a:solidFill>
                <a:latin typeface="Poppins Bold Bold"/>
              </a:rPr>
              <a:t>HUMAN ADVANCEMENT?</a:t>
            </a:r>
          </a:p>
        </p:txBody>
      </p:sp>
      <p:sp>
        <p:nvSpPr>
          <p:cNvPr id="7" name="TextBox 7"/>
          <p:cNvSpPr txBox="1"/>
          <p:nvPr/>
        </p:nvSpPr>
        <p:spPr>
          <a:xfrm>
            <a:off x="802644" y="4874110"/>
            <a:ext cx="9767166" cy="3191508"/>
          </a:xfrm>
          <a:prstGeom prst="rect">
            <a:avLst/>
          </a:prstGeom>
        </p:spPr>
        <p:txBody>
          <a:bodyPr lIns="0" tIns="0" rIns="0" bIns="0" rtlCol="0" anchor="t">
            <a:spAutoFit/>
          </a:bodyPr>
          <a:lstStyle/>
          <a:p>
            <a:pPr>
              <a:lnSpc>
                <a:spcPts val="3640"/>
              </a:lnSpc>
            </a:pPr>
            <a:r>
              <a:rPr lang="en-US" sz="2600" dirty="0">
                <a:solidFill>
                  <a:srgbClr val="2F2535"/>
                </a:solidFill>
                <a:latin typeface="Open Sans"/>
              </a:rPr>
              <a:t>To learn the different complexities of different highlights of the biomechanics of the human body and foresee the entangled issues of individuals. </a:t>
            </a:r>
          </a:p>
          <a:p>
            <a:pPr>
              <a:lnSpc>
                <a:spcPts val="3640"/>
              </a:lnSpc>
            </a:pPr>
            <a:endParaRPr lang="en-US" sz="2600" dirty="0">
              <a:solidFill>
                <a:srgbClr val="2F2535"/>
              </a:solidFill>
              <a:latin typeface="Open Sans"/>
            </a:endParaRPr>
          </a:p>
          <a:p>
            <a:pPr>
              <a:lnSpc>
                <a:spcPts val="3640"/>
              </a:lnSpc>
            </a:pPr>
            <a:r>
              <a:rPr lang="en-US" sz="2600" dirty="0">
                <a:solidFill>
                  <a:srgbClr val="2F2535"/>
                </a:solidFill>
                <a:latin typeface="Open Sans"/>
              </a:rPr>
              <a:t>The machine must be prepared with the attitude of a specialist with different highlights and outer components gave from a valid dataset.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46456" y="786376"/>
            <a:ext cx="11694136" cy="1076325"/>
          </a:xfrm>
          <a:prstGeom prst="rect">
            <a:avLst/>
          </a:prstGeom>
        </p:spPr>
        <p:txBody>
          <a:bodyPr lIns="0" tIns="0" rIns="0" bIns="0" rtlCol="0" anchor="t">
            <a:spAutoFit/>
          </a:bodyPr>
          <a:lstStyle/>
          <a:p>
            <a:pPr algn="ctr">
              <a:lnSpc>
                <a:spcPts val="8250"/>
              </a:lnSpc>
            </a:pPr>
            <a:r>
              <a:rPr lang="en-US" sz="7500">
                <a:solidFill>
                  <a:srgbClr val="2F2535"/>
                </a:solidFill>
                <a:latin typeface="Poppins Bold Bold"/>
              </a:rPr>
              <a:t>EXISTING METHODS</a:t>
            </a:r>
          </a:p>
        </p:txBody>
      </p:sp>
      <p:grpSp>
        <p:nvGrpSpPr>
          <p:cNvPr id="3" name="Group 3"/>
          <p:cNvGrpSpPr/>
          <p:nvPr/>
        </p:nvGrpSpPr>
        <p:grpSpPr>
          <a:xfrm>
            <a:off x="3114964" y="2765036"/>
            <a:ext cx="5323313" cy="836154"/>
            <a:chOff x="0" y="0"/>
            <a:chExt cx="7097751" cy="1114873"/>
          </a:xfrm>
        </p:grpSpPr>
        <p:sp>
          <p:nvSpPr>
            <p:cNvPr id="4" name="TextBox 4"/>
            <p:cNvSpPr txBox="1"/>
            <p:nvPr/>
          </p:nvSpPr>
          <p:spPr>
            <a:xfrm>
              <a:off x="0" y="-19050"/>
              <a:ext cx="7097751"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A1c blood test</a:t>
              </a:r>
            </a:p>
          </p:txBody>
        </p:sp>
        <p:sp>
          <p:nvSpPr>
            <p:cNvPr id="5" name="TextBox 5"/>
            <p:cNvSpPr txBox="1"/>
            <p:nvPr/>
          </p:nvSpPr>
          <p:spPr>
            <a:xfrm>
              <a:off x="0" y="701488"/>
              <a:ext cx="7097751"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Also known as a glycated hemoglobin test.</a:t>
              </a: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992690" y="4401870"/>
            <a:ext cx="337285" cy="1315653"/>
          </a:xfrm>
          <a:prstGeom prst="rect">
            <a:avLst/>
          </a:prstGeom>
        </p:spPr>
      </p:pic>
      <p:pic>
        <p:nvPicPr>
          <p:cNvPr id="7" name="Picture 7"/>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665165" y="2765036"/>
            <a:ext cx="1018889" cy="1026353"/>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3693258" y="-870007"/>
            <a:ext cx="6808222" cy="4864784"/>
          </a:xfrm>
          <a:prstGeom prst="rect">
            <a:avLst/>
          </a:prstGeom>
        </p:spPr>
      </p:pic>
      <p:pic>
        <p:nvPicPr>
          <p:cNvPr id="9" name="Picture 9"/>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925553" y="8051760"/>
            <a:ext cx="6256396" cy="4470480"/>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01271" y="7942647"/>
            <a:ext cx="337285" cy="1315653"/>
          </a:xfrm>
          <a:prstGeom prst="rect">
            <a:avLst/>
          </a:prstGeom>
        </p:spPr>
      </p:pic>
      <p:pic>
        <p:nvPicPr>
          <p:cNvPr id="11" name="Picture 11"/>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673746" y="6305813"/>
            <a:ext cx="1018889" cy="1026353"/>
          </a:xfrm>
          <a:prstGeom prst="rect">
            <a:avLst/>
          </a:prstGeom>
        </p:spPr>
      </p:pic>
      <p:pic>
        <p:nvPicPr>
          <p:cNvPr id="12" name="Picture 12"/>
          <p:cNvPicPr>
            <a:picLocks noChangeAspect="1"/>
          </p:cNvPicPr>
          <p:nvPr/>
        </p:nvPicPr>
        <p:blipFill>
          <a:blip r:embed="rId6">
            <a:alphaModFix amt="7999"/>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10800000">
            <a:off x="-4625032" y="-1263594"/>
            <a:ext cx="6808222" cy="4864784"/>
          </a:xfrm>
          <a:prstGeom prst="rect">
            <a:avLst/>
          </a:prstGeom>
        </p:spPr>
      </p:pic>
      <p:grpSp>
        <p:nvGrpSpPr>
          <p:cNvPr id="13" name="Group 13"/>
          <p:cNvGrpSpPr/>
          <p:nvPr/>
        </p:nvGrpSpPr>
        <p:grpSpPr>
          <a:xfrm>
            <a:off x="3114964" y="4401870"/>
            <a:ext cx="6009688" cy="836154"/>
            <a:chOff x="0" y="0"/>
            <a:chExt cx="8012917" cy="1114873"/>
          </a:xfrm>
        </p:grpSpPr>
        <p:sp>
          <p:nvSpPr>
            <p:cNvPr id="14" name="TextBox 14"/>
            <p:cNvSpPr txBox="1"/>
            <p:nvPr/>
          </p:nvSpPr>
          <p:spPr>
            <a:xfrm>
              <a:off x="0" y="-19050"/>
              <a:ext cx="8012917"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Random blood sugar test</a:t>
              </a:r>
            </a:p>
          </p:txBody>
        </p:sp>
        <p:sp>
          <p:nvSpPr>
            <p:cNvPr id="15" name="TextBox 15"/>
            <p:cNvSpPr txBox="1"/>
            <p:nvPr/>
          </p:nvSpPr>
          <p:spPr>
            <a:xfrm>
              <a:off x="0" y="701488"/>
              <a:ext cx="8012917"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Examines your blood sugar at an unspecified time.</a:t>
              </a:r>
            </a:p>
          </p:txBody>
        </p:sp>
      </p:grpSp>
      <p:grpSp>
        <p:nvGrpSpPr>
          <p:cNvPr id="16" name="Group 16"/>
          <p:cNvGrpSpPr/>
          <p:nvPr/>
        </p:nvGrpSpPr>
        <p:grpSpPr>
          <a:xfrm>
            <a:off x="3114964" y="6305813"/>
            <a:ext cx="4187728" cy="836154"/>
            <a:chOff x="0" y="0"/>
            <a:chExt cx="5583638" cy="1114873"/>
          </a:xfrm>
        </p:grpSpPr>
        <p:sp>
          <p:nvSpPr>
            <p:cNvPr id="17" name="TextBox 17"/>
            <p:cNvSpPr txBox="1"/>
            <p:nvPr/>
          </p:nvSpPr>
          <p:spPr>
            <a:xfrm>
              <a:off x="0" y="-19050"/>
              <a:ext cx="5583638"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Fasting blood sugar test</a:t>
              </a:r>
            </a:p>
          </p:txBody>
        </p:sp>
        <p:sp>
          <p:nvSpPr>
            <p:cNvPr id="18" name="TextBox 18"/>
            <p:cNvSpPr txBox="1"/>
            <p:nvPr/>
          </p:nvSpPr>
          <p:spPr>
            <a:xfrm>
              <a:off x="0" y="701488"/>
              <a:ext cx="5583638"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Conducted after an overnight fast</a:t>
              </a:r>
            </a:p>
          </p:txBody>
        </p:sp>
      </p:grpSp>
      <p:grpSp>
        <p:nvGrpSpPr>
          <p:cNvPr id="19" name="Group 19"/>
          <p:cNvGrpSpPr/>
          <p:nvPr/>
        </p:nvGrpSpPr>
        <p:grpSpPr>
          <a:xfrm>
            <a:off x="3114964" y="8182396"/>
            <a:ext cx="9018201" cy="836154"/>
            <a:chOff x="0" y="0"/>
            <a:chExt cx="12024268" cy="1114873"/>
          </a:xfrm>
        </p:grpSpPr>
        <p:sp>
          <p:nvSpPr>
            <p:cNvPr id="20" name="TextBox 20"/>
            <p:cNvSpPr txBox="1"/>
            <p:nvPr/>
          </p:nvSpPr>
          <p:spPr>
            <a:xfrm>
              <a:off x="0" y="-19050"/>
              <a:ext cx="12024268"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Oral glucose tolerance test </a:t>
              </a:r>
            </a:p>
          </p:txBody>
        </p:sp>
        <p:sp>
          <p:nvSpPr>
            <p:cNvPr id="21" name="TextBox 21"/>
            <p:cNvSpPr txBox="1"/>
            <p:nvPr/>
          </p:nvSpPr>
          <p:spPr>
            <a:xfrm>
              <a:off x="0" y="701488"/>
              <a:ext cx="12024268" cy="4133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Requires overnight fasting and then drinking a sugary liquid the next morning.</a:t>
              </a:r>
            </a:p>
          </p:txBody>
        </p:sp>
      </p:grpSp>
      <p:pic>
        <p:nvPicPr>
          <p:cNvPr id="22" name="Picture 2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0508250" y="2669936"/>
            <a:ext cx="1018889" cy="1026353"/>
          </a:xfrm>
          <a:prstGeom prst="rect">
            <a:avLst/>
          </a:prstGeom>
        </p:spPr>
      </p:pic>
      <p:grpSp>
        <p:nvGrpSpPr>
          <p:cNvPr id="23" name="Group 23"/>
          <p:cNvGrpSpPr/>
          <p:nvPr/>
        </p:nvGrpSpPr>
        <p:grpSpPr>
          <a:xfrm>
            <a:off x="11949468" y="2498486"/>
            <a:ext cx="4187728" cy="1179054"/>
            <a:chOff x="0" y="0"/>
            <a:chExt cx="5583638" cy="1572073"/>
          </a:xfrm>
        </p:grpSpPr>
        <p:sp>
          <p:nvSpPr>
            <p:cNvPr id="24" name="TextBox 24"/>
            <p:cNvSpPr txBox="1"/>
            <p:nvPr/>
          </p:nvSpPr>
          <p:spPr>
            <a:xfrm>
              <a:off x="0" y="-19050"/>
              <a:ext cx="5583638"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Initial glucose challenge test</a:t>
              </a:r>
            </a:p>
          </p:txBody>
        </p:sp>
        <p:sp>
          <p:nvSpPr>
            <p:cNvPr id="25" name="TextBox 25"/>
            <p:cNvSpPr txBox="1"/>
            <p:nvPr/>
          </p:nvSpPr>
          <p:spPr>
            <a:xfrm>
              <a:off x="0" y="701488"/>
              <a:ext cx="5583638" cy="870585"/>
            </a:xfrm>
            <a:prstGeom prst="rect">
              <a:avLst/>
            </a:prstGeom>
          </p:spPr>
          <p:txBody>
            <a:bodyPr lIns="0" tIns="0" rIns="0" bIns="0" rtlCol="0" anchor="t">
              <a:spAutoFit/>
            </a:bodyPr>
            <a:lstStyle/>
            <a:p>
              <a:pPr>
                <a:lnSpc>
                  <a:spcPts val="2700"/>
                </a:lnSpc>
              </a:pPr>
              <a:r>
                <a:rPr lang="en-US" sz="1800" spc="18">
                  <a:solidFill>
                    <a:srgbClr val="2F2535"/>
                  </a:solidFill>
                  <a:latin typeface="Poppins Light"/>
                </a:rPr>
                <a:t>This usually occurs at 24–28 weeks of gestation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13974194" y="-1539583"/>
            <a:ext cx="7188578" cy="5136566"/>
          </a:xfrm>
          <a:prstGeom prst="rect">
            <a:avLst/>
          </a:prstGeom>
        </p:spPr>
      </p:pic>
      <p:pic>
        <p:nvPicPr>
          <p:cNvPr id="3" name="Picture 3"/>
          <p:cNvPicPr>
            <a:picLocks noChangeAspect="1"/>
          </p:cNvPicPr>
          <p:nvPr/>
        </p:nvPicPr>
        <p:blipFill>
          <a:blip r:embed="rId4"/>
          <a:srcRect l="2802" t="1876"/>
          <a:stretch>
            <a:fillRect/>
          </a:stretch>
        </p:blipFill>
        <p:spPr>
          <a:xfrm>
            <a:off x="1641318" y="4257503"/>
            <a:ext cx="3136770" cy="3131492"/>
          </a:xfrm>
          <a:prstGeom prst="rect">
            <a:avLst/>
          </a:prstGeom>
        </p:spPr>
      </p:pic>
      <p:pic>
        <p:nvPicPr>
          <p:cNvPr id="4" name="Picture 4"/>
          <p:cNvPicPr>
            <a:picLocks noChangeAspect="1"/>
          </p:cNvPicPr>
          <p:nvPr/>
        </p:nvPicPr>
        <p:blipFill>
          <a:blip r:embed="rId5"/>
          <a:srcRect/>
          <a:stretch>
            <a:fillRect/>
          </a:stretch>
        </p:blipFill>
        <p:spPr>
          <a:xfrm>
            <a:off x="6284349" y="4396845"/>
            <a:ext cx="5269515" cy="2852806"/>
          </a:xfrm>
          <a:prstGeom prst="rect">
            <a:avLst/>
          </a:prstGeom>
        </p:spPr>
      </p:pic>
      <p:pic>
        <p:nvPicPr>
          <p:cNvPr id="5" name="Picture 5"/>
          <p:cNvPicPr>
            <a:picLocks noChangeAspect="1"/>
          </p:cNvPicPr>
          <p:nvPr/>
        </p:nvPicPr>
        <p:blipFill>
          <a:blip r:embed="rId6"/>
          <a:srcRect/>
          <a:stretch>
            <a:fillRect/>
          </a:stretch>
        </p:blipFill>
        <p:spPr>
          <a:xfrm>
            <a:off x="12431928" y="4077876"/>
            <a:ext cx="4827372" cy="3171775"/>
          </a:xfrm>
          <a:prstGeom prst="rect">
            <a:avLst/>
          </a:prstGeom>
        </p:spPr>
      </p:pic>
      <p:sp>
        <p:nvSpPr>
          <p:cNvPr id="6" name="TextBox 6"/>
          <p:cNvSpPr txBox="1"/>
          <p:nvPr/>
        </p:nvSpPr>
        <p:spPr>
          <a:xfrm>
            <a:off x="1193797" y="1425672"/>
            <a:ext cx="12122537" cy="1076325"/>
          </a:xfrm>
          <a:prstGeom prst="rect">
            <a:avLst/>
          </a:prstGeom>
        </p:spPr>
        <p:txBody>
          <a:bodyPr lIns="0" tIns="0" rIns="0" bIns="0" rtlCol="0" anchor="t">
            <a:spAutoFit/>
          </a:bodyPr>
          <a:lstStyle/>
          <a:p>
            <a:pPr>
              <a:lnSpc>
                <a:spcPts val="8250"/>
              </a:lnSpc>
            </a:pPr>
            <a:r>
              <a:rPr lang="en-US" sz="7500">
                <a:solidFill>
                  <a:srgbClr val="2F2535"/>
                </a:solidFill>
                <a:latin typeface="Poppins Bold Bold"/>
              </a:rPr>
              <a:t>PROPOSED METHODS</a:t>
            </a:r>
          </a:p>
        </p:txBody>
      </p:sp>
      <p:grpSp>
        <p:nvGrpSpPr>
          <p:cNvPr id="7" name="Group 7"/>
          <p:cNvGrpSpPr/>
          <p:nvPr/>
        </p:nvGrpSpPr>
        <p:grpSpPr>
          <a:xfrm>
            <a:off x="1417557" y="7683225"/>
            <a:ext cx="3584291" cy="1216312"/>
            <a:chOff x="0" y="0"/>
            <a:chExt cx="4779055" cy="1621750"/>
          </a:xfrm>
        </p:grpSpPr>
        <p:sp>
          <p:nvSpPr>
            <p:cNvPr id="8" name="TextBox 8"/>
            <p:cNvSpPr txBox="1"/>
            <p:nvPr/>
          </p:nvSpPr>
          <p:spPr>
            <a:xfrm>
              <a:off x="0" y="-19050"/>
              <a:ext cx="4779055" cy="464397"/>
            </a:xfrm>
            <a:prstGeom prst="rect">
              <a:avLst/>
            </a:prstGeom>
          </p:spPr>
          <p:txBody>
            <a:bodyPr lIns="0" tIns="0" rIns="0" bIns="0" rtlCol="0" anchor="t">
              <a:spAutoFit/>
            </a:bodyPr>
            <a:lstStyle/>
            <a:p>
              <a:pPr algn="ctr">
                <a:lnSpc>
                  <a:spcPts val="2860"/>
                </a:lnSpc>
              </a:pPr>
              <a:r>
                <a:rPr lang="en-US" sz="2199" spc="21">
                  <a:solidFill>
                    <a:srgbClr val="407BFF"/>
                  </a:solidFill>
                  <a:latin typeface="Poppins Light Bold"/>
                </a:rPr>
                <a:t>Support Vector Machine</a:t>
              </a:r>
            </a:p>
          </p:txBody>
        </p:sp>
        <p:sp>
          <p:nvSpPr>
            <p:cNvPr id="9" name="TextBox 9"/>
            <p:cNvSpPr txBox="1"/>
            <p:nvPr/>
          </p:nvSpPr>
          <p:spPr>
            <a:xfrm>
              <a:off x="0" y="751165"/>
              <a:ext cx="4779055" cy="87058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Effective in high dimensional spaces</a:t>
              </a:r>
            </a:p>
          </p:txBody>
        </p:sp>
      </p:grpSp>
      <p:grpSp>
        <p:nvGrpSpPr>
          <p:cNvPr id="10" name="Group 10"/>
          <p:cNvGrpSpPr/>
          <p:nvPr/>
        </p:nvGrpSpPr>
        <p:grpSpPr>
          <a:xfrm>
            <a:off x="7126961" y="7683225"/>
            <a:ext cx="3584291" cy="1559212"/>
            <a:chOff x="0" y="0"/>
            <a:chExt cx="4779055" cy="2078950"/>
          </a:xfrm>
        </p:grpSpPr>
        <p:sp>
          <p:nvSpPr>
            <p:cNvPr id="11" name="TextBox 11"/>
            <p:cNvSpPr txBox="1"/>
            <p:nvPr/>
          </p:nvSpPr>
          <p:spPr>
            <a:xfrm>
              <a:off x="0" y="-19050"/>
              <a:ext cx="4779055" cy="464397"/>
            </a:xfrm>
            <a:prstGeom prst="rect">
              <a:avLst/>
            </a:prstGeom>
          </p:spPr>
          <p:txBody>
            <a:bodyPr lIns="0" tIns="0" rIns="0" bIns="0" rtlCol="0" anchor="t">
              <a:spAutoFit/>
            </a:bodyPr>
            <a:lstStyle/>
            <a:p>
              <a:pPr algn="ctr">
                <a:lnSpc>
                  <a:spcPts val="2860"/>
                </a:lnSpc>
              </a:pPr>
              <a:r>
                <a:rPr lang="en-US" sz="2199" spc="21">
                  <a:solidFill>
                    <a:srgbClr val="407BFF"/>
                  </a:solidFill>
                  <a:latin typeface="Poppins Light Bold"/>
                </a:rPr>
                <a:t>Random Forest Classifier</a:t>
              </a:r>
            </a:p>
          </p:txBody>
        </p:sp>
        <p:sp>
          <p:nvSpPr>
            <p:cNvPr id="12" name="TextBox 12"/>
            <p:cNvSpPr txBox="1"/>
            <p:nvPr/>
          </p:nvSpPr>
          <p:spPr>
            <a:xfrm>
              <a:off x="0" y="751165"/>
              <a:ext cx="4779055" cy="132778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It is usually robust to outliers and can handle them automatically.</a:t>
              </a:r>
            </a:p>
          </p:txBody>
        </p:sp>
      </p:grpSp>
      <p:grpSp>
        <p:nvGrpSpPr>
          <p:cNvPr id="13" name="Group 13"/>
          <p:cNvGrpSpPr/>
          <p:nvPr/>
        </p:nvGrpSpPr>
        <p:grpSpPr>
          <a:xfrm>
            <a:off x="13316334" y="7699088"/>
            <a:ext cx="3584291" cy="1559212"/>
            <a:chOff x="0" y="0"/>
            <a:chExt cx="4779055" cy="2078950"/>
          </a:xfrm>
        </p:grpSpPr>
        <p:sp>
          <p:nvSpPr>
            <p:cNvPr id="14" name="TextBox 14"/>
            <p:cNvSpPr txBox="1"/>
            <p:nvPr/>
          </p:nvSpPr>
          <p:spPr>
            <a:xfrm>
              <a:off x="0" y="-19050"/>
              <a:ext cx="4779055" cy="464397"/>
            </a:xfrm>
            <a:prstGeom prst="rect">
              <a:avLst/>
            </a:prstGeom>
          </p:spPr>
          <p:txBody>
            <a:bodyPr lIns="0" tIns="0" rIns="0" bIns="0" rtlCol="0" anchor="t">
              <a:spAutoFit/>
            </a:bodyPr>
            <a:lstStyle/>
            <a:p>
              <a:pPr algn="ctr">
                <a:lnSpc>
                  <a:spcPts val="2860"/>
                </a:lnSpc>
              </a:pPr>
              <a:r>
                <a:rPr lang="en-US" sz="2199" spc="21">
                  <a:solidFill>
                    <a:srgbClr val="407BFF"/>
                  </a:solidFill>
                  <a:latin typeface="Poppins Light Bold"/>
                </a:rPr>
                <a:t>Decision Tree Classifier</a:t>
              </a:r>
            </a:p>
          </p:txBody>
        </p:sp>
        <p:sp>
          <p:nvSpPr>
            <p:cNvPr id="15" name="TextBox 15"/>
            <p:cNvSpPr txBox="1"/>
            <p:nvPr/>
          </p:nvSpPr>
          <p:spPr>
            <a:xfrm>
              <a:off x="0" y="751165"/>
              <a:ext cx="4779055" cy="132778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Requires less effort for data preparation during pre?processing.</a:t>
              </a:r>
            </a:p>
          </p:txBody>
        </p:sp>
      </p:grpSp>
      <p:sp>
        <p:nvSpPr>
          <p:cNvPr id="16" name="TextBox 16"/>
          <p:cNvSpPr txBox="1"/>
          <p:nvPr/>
        </p:nvSpPr>
        <p:spPr>
          <a:xfrm>
            <a:off x="1193797" y="2620354"/>
            <a:ext cx="16230600" cy="976629"/>
          </a:xfrm>
          <a:prstGeom prst="rect">
            <a:avLst/>
          </a:prstGeom>
        </p:spPr>
        <p:txBody>
          <a:bodyPr lIns="0" tIns="0" rIns="0" bIns="0" rtlCol="0" anchor="t">
            <a:spAutoFit/>
          </a:bodyPr>
          <a:lstStyle/>
          <a:p>
            <a:pPr>
              <a:lnSpc>
                <a:spcPts val="3920"/>
              </a:lnSpc>
            </a:pPr>
            <a:r>
              <a:rPr lang="en-US" sz="2800">
                <a:solidFill>
                  <a:srgbClr val="000000"/>
                </a:solidFill>
                <a:latin typeface="Open Sans"/>
              </a:rPr>
              <a:t>This project uses the data provided by the user and runs classification machine learning models to detect the various correlations between the data and the probability of diabetes.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EC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2375411" y="-1200836"/>
            <a:ext cx="6808222" cy="4864784"/>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429642">
            <a:off x="14001332" y="8051760"/>
            <a:ext cx="6256396" cy="4470480"/>
          </a:xfrm>
          <a:prstGeom prst="rect">
            <a:avLst/>
          </a:prstGeom>
        </p:spPr>
      </p:pic>
      <p:pic>
        <p:nvPicPr>
          <p:cNvPr id="4" name="Picture 4"/>
          <p:cNvPicPr>
            <a:picLocks noChangeAspect="1"/>
          </p:cNvPicPr>
          <p:nvPr/>
        </p:nvPicPr>
        <p:blipFill>
          <a:blip r:embed="rId4"/>
          <a:srcRect/>
          <a:stretch>
            <a:fillRect/>
          </a:stretch>
        </p:blipFill>
        <p:spPr>
          <a:xfrm>
            <a:off x="924720" y="4387912"/>
            <a:ext cx="1921773" cy="1937922"/>
          </a:xfrm>
          <a:prstGeom prst="rect">
            <a:avLst/>
          </a:prstGeom>
        </p:spPr>
      </p:pic>
      <p:pic>
        <p:nvPicPr>
          <p:cNvPr id="5" name="Picture 5"/>
          <p:cNvPicPr>
            <a:picLocks noChangeAspect="1"/>
          </p:cNvPicPr>
          <p:nvPr/>
        </p:nvPicPr>
        <p:blipFill>
          <a:blip r:embed="rId5"/>
          <a:srcRect l="4205" r="4205"/>
          <a:stretch>
            <a:fillRect/>
          </a:stretch>
        </p:blipFill>
        <p:spPr>
          <a:xfrm>
            <a:off x="3609099" y="4387912"/>
            <a:ext cx="2082114" cy="1937922"/>
          </a:xfrm>
          <a:prstGeom prst="rect">
            <a:avLst/>
          </a:prstGeom>
        </p:spPr>
      </p:pic>
      <p:pic>
        <p:nvPicPr>
          <p:cNvPr id="6" name="Picture 6"/>
          <p:cNvPicPr>
            <a:picLocks noChangeAspect="1"/>
          </p:cNvPicPr>
          <p:nvPr/>
        </p:nvPicPr>
        <p:blipFill>
          <a:blip r:embed="rId6"/>
          <a:srcRect/>
          <a:stretch>
            <a:fillRect/>
          </a:stretch>
        </p:blipFill>
        <p:spPr>
          <a:xfrm>
            <a:off x="6356857" y="4387912"/>
            <a:ext cx="2510071" cy="1937922"/>
          </a:xfrm>
          <a:prstGeom prst="rect">
            <a:avLst/>
          </a:prstGeom>
        </p:spPr>
      </p:pic>
      <p:pic>
        <p:nvPicPr>
          <p:cNvPr id="7" name="Picture 7"/>
          <p:cNvPicPr>
            <a:picLocks noChangeAspect="1"/>
          </p:cNvPicPr>
          <p:nvPr/>
        </p:nvPicPr>
        <p:blipFill>
          <a:blip r:embed="rId7"/>
          <a:srcRect/>
          <a:stretch>
            <a:fillRect/>
          </a:stretch>
        </p:blipFill>
        <p:spPr>
          <a:xfrm>
            <a:off x="9539906" y="4387912"/>
            <a:ext cx="1967736" cy="1937922"/>
          </a:xfrm>
          <a:prstGeom prst="rect">
            <a:avLst/>
          </a:prstGeom>
        </p:spPr>
      </p:pic>
      <p:pic>
        <p:nvPicPr>
          <p:cNvPr id="8" name="Picture 8"/>
          <p:cNvPicPr>
            <a:picLocks noChangeAspect="1"/>
          </p:cNvPicPr>
          <p:nvPr/>
        </p:nvPicPr>
        <p:blipFill>
          <a:blip r:embed="rId8"/>
          <a:srcRect/>
          <a:stretch>
            <a:fillRect/>
          </a:stretch>
        </p:blipFill>
        <p:spPr>
          <a:xfrm>
            <a:off x="12181473" y="4387912"/>
            <a:ext cx="2128254" cy="1937922"/>
          </a:xfrm>
          <a:prstGeom prst="rect">
            <a:avLst/>
          </a:prstGeom>
        </p:spPr>
      </p:pic>
      <p:pic>
        <p:nvPicPr>
          <p:cNvPr id="9" name="Picture 9"/>
          <p:cNvPicPr>
            <a:picLocks noChangeAspect="1"/>
          </p:cNvPicPr>
          <p:nvPr/>
        </p:nvPicPr>
        <p:blipFill>
          <a:blip r:embed="rId9"/>
          <a:srcRect l="2598" r="2598"/>
          <a:stretch>
            <a:fillRect/>
          </a:stretch>
        </p:blipFill>
        <p:spPr>
          <a:xfrm>
            <a:off x="14916725" y="4387912"/>
            <a:ext cx="2627619" cy="1937922"/>
          </a:xfrm>
          <a:prstGeom prst="rect">
            <a:avLst/>
          </a:prstGeom>
        </p:spPr>
      </p:pic>
      <p:pic>
        <p:nvPicPr>
          <p:cNvPr id="10" name="Picture 10"/>
          <p:cNvPicPr>
            <a:picLocks noChangeAspect="1"/>
          </p:cNvPicPr>
          <p:nvPr/>
        </p:nvPicPr>
        <p:blipFill>
          <a:blip r:embed="rId10">
            <a:alphaModFix amt="48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3027557" y="5356874"/>
            <a:ext cx="311918" cy="311918"/>
          </a:xfrm>
          <a:prstGeom prst="rect">
            <a:avLst/>
          </a:prstGeom>
        </p:spPr>
      </p:pic>
      <p:sp>
        <p:nvSpPr>
          <p:cNvPr id="11" name="TextBox 11"/>
          <p:cNvSpPr txBox="1"/>
          <p:nvPr/>
        </p:nvSpPr>
        <p:spPr>
          <a:xfrm>
            <a:off x="12325570" y="6747845"/>
            <a:ext cx="2283901" cy="66484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Calculating the Accuracy</a:t>
            </a:r>
          </a:p>
        </p:txBody>
      </p:sp>
      <p:sp>
        <p:nvSpPr>
          <p:cNvPr id="12" name="TextBox 12"/>
          <p:cNvSpPr txBox="1"/>
          <p:nvPr/>
        </p:nvSpPr>
        <p:spPr>
          <a:xfrm>
            <a:off x="9381823" y="6816425"/>
            <a:ext cx="2283901" cy="32194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Training the Model</a:t>
            </a:r>
          </a:p>
        </p:txBody>
      </p:sp>
      <p:sp>
        <p:nvSpPr>
          <p:cNvPr id="13" name="TextBox 13"/>
          <p:cNvSpPr txBox="1"/>
          <p:nvPr/>
        </p:nvSpPr>
        <p:spPr>
          <a:xfrm>
            <a:off x="6356857" y="6782135"/>
            <a:ext cx="2283901" cy="66484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Splitting the Data into Train and Test</a:t>
            </a:r>
          </a:p>
        </p:txBody>
      </p:sp>
      <p:sp>
        <p:nvSpPr>
          <p:cNvPr id="14" name="TextBox 14"/>
          <p:cNvSpPr txBox="1"/>
          <p:nvPr/>
        </p:nvSpPr>
        <p:spPr>
          <a:xfrm>
            <a:off x="3609099" y="6747845"/>
            <a:ext cx="2283901" cy="66484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Data Pre-processing</a:t>
            </a:r>
          </a:p>
        </p:txBody>
      </p:sp>
      <p:sp>
        <p:nvSpPr>
          <p:cNvPr id="15" name="TextBox 15"/>
          <p:cNvSpPr txBox="1"/>
          <p:nvPr/>
        </p:nvSpPr>
        <p:spPr>
          <a:xfrm>
            <a:off x="4956179" y="964018"/>
            <a:ext cx="8375643" cy="1076325"/>
          </a:xfrm>
          <a:prstGeom prst="rect">
            <a:avLst/>
          </a:prstGeom>
        </p:spPr>
        <p:txBody>
          <a:bodyPr lIns="0" tIns="0" rIns="0" bIns="0" rtlCol="0" anchor="t">
            <a:spAutoFit/>
          </a:bodyPr>
          <a:lstStyle/>
          <a:p>
            <a:pPr algn="ctr">
              <a:lnSpc>
                <a:spcPts val="8250"/>
              </a:lnSpc>
            </a:pPr>
            <a:r>
              <a:rPr lang="en-US" sz="7500">
                <a:solidFill>
                  <a:srgbClr val="2F2535"/>
                </a:solidFill>
                <a:latin typeface="Poppins Bold Bold"/>
              </a:rPr>
              <a:t>ARCHITECTURE</a:t>
            </a:r>
          </a:p>
        </p:txBody>
      </p:sp>
      <p:sp>
        <p:nvSpPr>
          <p:cNvPr id="16" name="TextBox 16"/>
          <p:cNvSpPr txBox="1"/>
          <p:nvPr/>
        </p:nvSpPr>
        <p:spPr>
          <a:xfrm>
            <a:off x="743656" y="6713555"/>
            <a:ext cx="2283901" cy="135064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Fetching diagnosis data for diabetes patients and reports</a:t>
            </a:r>
          </a:p>
        </p:txBody>
      </p:sp>
      <p:sp>
        <p:nvSpPr>
          <p:cNvPr id="17" name="TextBox 17"/>
          <p:cNvSpPr txBox="1"/>
          <p:nvPr/>
        </p:nvSpPr>
        <p:spPr>
          <a:xfrm>
            <a:off x="15088584" y="6747845"/>
            <a:ext cx="2283901" cy="321945"/>
          </a:xfrm>
          <a:prstGeom prst="rect">
            <a:avLst/>
          </a:prstGeom>
        </p:spPr>
        <p:txBody>
          <a:bodyPr lIns="0" tIns="0" rIns="0" bIns="0" rtlCol="0" anchor="t">
            <a:spAutoFit/>
          </a:bodyPr>
          <a:lstStyle/>
          <a:p>
            <a:pPr algn="ctr">
              <a:lnSpc>
                <a:spcPts val="2700"/>
              </a:lnSpc>
            </a:pPr>
            <a:r>
              <a:rPr lang="en-US" sz="1800" spc="18">
                <a:solidFill>
                  <a:srgbClr val="2F2535"/>
                </a:solidFill>
                <a:latin typeface="Poppins Light"/>
              </a:rPr>
              <a:t>Prediction</a:t>
            </a:r>
          </a:p>
        </p:txBody>
      </p:sp>
      <p:pic>
        <p:nvPicPr>
          <p:cNvPr id="18" name="Picture 18"/>
          <p:cNvPicPr>
            <a:picLocks noChangeAspect="1"/>
          </p:cNvPicPr>
          <p:nvPr/>
        </p:nvPicPr>
        <p:blipFill>
          <a:blip r:embed="rId10">
            <a:alphaModFix amt="48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5893000" y="5356874"/>
            <a:ext cx="311918" cy="311918"/>
          </a:xfrm>
          <a:prstGeom prst="rect">
            <a:avLst/>
          </a:prstGeom>
        </p:spPr>
      </p:pic>
      <p:pic>
        <p:nvPicPr>
          <p:cNvPr id="19" name="Picture 19"/>
          <p:cNvPicPr>
            <a:picLocks noChangeAspect="1"/>
          </p:cNvPicPr>
          <p:nvPr/>
        </p:nvPicPr>
        <p:blipFill>
          <a:blip r:embed="rId10">
            <a:alphaModFix amt="48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9069905" y="5356874"/>
            <a:ext cx="311918" cy="311918"/>
          </a:xfrm>
          <a:prstGeom prst="rect">
            <a:avLst/>
          </a:prstGeom>
        </p:spPr>
      </p:pic>
      <p:pic>
        <p:nvPicPr>
          <p:cNvPr id="20" name="Picture 20"/>
          <p:cNvPicPr>
            <a:picLocks noChangeAspect="1"/>
          </p:cNvPicPr>
          <p:nvPr/>
        </p:nvPicPr>
        <p:blipFill>
          <a:blip r:embed="rId10">
            <a:alphaModFix amt="48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1665724" y="5356874"/>
            <a:ext cx="311918" cy="311918"/>
          </a:xfrm>
          <a:prstGeom prst="rect">
            <a:avLst/>
          </a:prstGeom>
        </p:spPr>
      </p:pic>
      <p:pic>
        <p:nvPicPr>
          <p:cNvPr id="21" name="Picture 21"/>
          <p:cNvPicPr>
            <a:picLocks noChangeAspect="1"/>
          </p:cNvPicPr>
          <p:nvPr/>
        </p:nvPicPr>
        <p:blipFill>
          <a:blip r:embed="rId10">
            <a:alphaModFix amt="48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4453512" y="5356874"/>
            <a:ext cx="311918" cy="3119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par>
                                <p:cTn id="59" presetID="10"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par>
                                <p:cTn id="62" presetID="10" presetClass="entr" presetSubtype="0" fill="hold"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671957"/>
            <a:ext cx="11229822" cy="261156"/>
            <a:chOff x="0" y="0"/>
            <a:chExt cx="14973096" cy="348208"/>
          </a:xfrm>
        </p:grpSpPr>
        <p:sp>
          <p:nvSpPr>
            <p:cNvPr id="3" name="AutoShape 3"/>
            <p:cNvSpPr/>
            <p:nvPr/>
          </p:nvSpPr>
          <p:spPr>
            <a:xfrm>
              <a:off x="174104" y="155123"/>
              <a:ext cx="14624888" cy="37963"/>
            </a:xfrm>
            <a:prstGeom prst="rect">
              <a:avLst/>
            </a:prstGeom>
            <a:solidFill>
              <a:srgbClr val="2F2535"/>
            </a:solidFill>
          </p:spPr>
        </p:sp>
        <p:grpSp>
          <p:nvGrpSpPr>
            <p:cNvPr id="4" name="Group 4"/>
            <p:cNvGrpSpPr/>
            <p:nvPr/>
          </p:nvGrpSpPr>
          <p:grpSpPr>
            <a:xfrm>
              <a:off x="0" y="0"/>
              <a:ext cx="348208" cy="348208"/>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nvGrpSpPr>
            <p:cNvPr id="6" name="Group 6"/>
            <p:cNvGrpSpPr/>
            <p:nvPr/>
          </p:nvGrpSpPr>
          <p:grpSpPr>
            <a:xfrm>
              <a:off x="4874963" y="0"/>
              <a:ext cx="348208" cy="34820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nvGrpSpPr>
            <p:cNvPr id="8" name="Group 8"/>
            <p:cNvGrpSpPr/>
            <p:nvPr/>
          </p:nvGrpSpPr>
          <p:grpSpPr>
            <a:xfrm>
              <a:off x="9749925" y="0"/>
              <a:ext cx="348208" cy="348208"/>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nvGrpSpPr>
            <p:cNvPr id="10" name="Group 10"/>
            <p:cNvGrpSpPr/>
            <p:nvPr/>
          </p:nvGrpSpPr>
          <p:grpSpPr>
            <a:xfrm>
              <a:off x="14624888" y="0"/>
              <a:ext cx="348208" cy="348208"/>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sp>
        <p:nvSpPr>
          <p:cNvPr id="12" name="TextBox 12"/>
          <p:cNvSpPr txBox="1"/>
          <p:nvPr/>
        </p:nvSpPr>
        <p:spPr>
          <a:xfrm>
            <a:off x="1028700" y="1095375"/>
            <a:ext cx="9363184" cy="1076325"/>
          </a:xfrm>
          <a:prstGeom prst="rect">
            <a:avLst/>
          </a:prstGeom>
        </p:spPr>
        <p:txBody>
          <a:bodyPr lIns="0" tIns="0" rIns="0" bIns="0" rtlCol="0" anchor="t">
            <a:spAutoFit/>
          </a:bodyPr>
          <a:lstStyle/>
          <a:p>
            <a:pPr>
              <a:lnSpc>
                <a:spcPts val="8250"/>
              </a:lnSpc>
            </a:pPr>
            <a:r>
              <a:rPr lang="en-US" sz="7500">
                <a:solidFill>
                  <a:srgbClr val="2F2535"/>
                </a:solidFill>
                <a:latin typeface="Poppins Bold Bold"/>
              </a:rPr>
              <a:t>METHODOLOGY</a:t>
            </a:r>
          </a:p>
        </p:txBody>
      </p:sp>
      <p:grpSp>
        <p:nvGrpSpPr>
          <p:cNvPr id="13" name="Group 13"/>
          <p:cNvGrpSpPr/>
          <p:nvPr/>
        </p:nvGrpSpPr>
        <p:grpSpPr>
          <a:xfrm>
            <a:off x="1028700" y="3588281"/>
            <a:ext cx="2377486" cy="1738282"/>
            <a:chOff x="0" y="0"/>
            <a:chExt cx="3169981" cy="2317710"/>
          </a:xfrm>
        </p:grpSpPr>
        <p:sp>
          <p:nvSpPr>
            <p:cNvPr id="14" name="TextBox 14"/>
            <p:cNvSpPr txBox="1"/>
            <p:nvPr/>
          </p:nvSpPr>
          <p:spPr>
            <a:xfrm>
              <a:off x="0" y="-19050"/>
              <a:ext cx="3169981" cy="9469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IMPORTING THE DEPENDENCIES</a:t>
              </a:r>
            </a:p>
          </p:txBody>
        </p:sp>
        <p:sp>
          <p:nvSpPr>
            <p:cNvPr id="15" name="TextBox 15"/>
            <p:cNvSpPr txBox="1"/>
            <p:nvPr/>
          </p:nvSpPr>
          <p:spPr>
            <a:xfrm>
              <a:off x="0" y="1122640"/>
              <a:ext cx="3169981" cy="1195070"/>
            </a:xfrm>
            <a:prstGeom prst="rect">
              <a:avLst/>
            </a:prstGeom>
          </p:spPr>
          <p:txBody>
            <a:bodyPr lIns="0" tIns="0" rIns="0" bIns="0" rtlCol="0" anchor="t">
              <a:spAutoFit/>
            </a:bodyPr>
            <a:lstStyle/>
            <a:p>
              <a:pPr>
                <a:lnSpc>
                  <a:spcPts val="2400"/>
                </a:lnSpc>
              </a:pPr>
              <a:r>
                <a:rPr lang="en-US" sz="1599" spc="15">
                  <a:solidFill>
                    <a:srgbClr val="2F2535"/>
                  </a:solidFill>
                  <a:latin typeface="Poppins Light"/>
                </a:rPr>
                <a:t>importing the libraries such as pandas and numpy and our models</a:t>
              </a:r>
            </a:p>
          </p:txBody>
        </p:sp>
      </p:grpSp>
      <p:grpSp>
        <p:nvGrpSpPr>
          <p:cNvPr id="16" name="Group 16"/>
          <p:cNvGrpSpPr/>
          <p:nvPr/>
        </p:nvGrpSpPr>
        <p:grpSpPr>
          <a:xfrm>
            <a:off x="4684922" y="3588281"/>
            <a:ext cx="2377486" cy="1128682"/>
            <a:chOff x="0" y="0"/>
            <a:chExt cx="3169981" cy="1504910"/>
          </a:xfrm>
        </p:grpSpPr>
        <p:sp>
          <p:nvSpPr>
            <p:cNvPr id="17" name="TextBox 17"/>
            <p:cNvSpPr txBox="1"/>
            <p:nvPr/>
          </p:nvSpPr>
          <p:spPr>
            <a:xfrm>
              <a:off x="0" y="-19050"/>
              <a:ext cx="3169981" cy="9469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DATA COLLECTION</a:t>
              </a:r>
            </a:p>
          </p:txBody>
        </p:sp>
        <p:sp>
          <p:nvSpPr>
            <p:cNvPr id="18" name="TextBox 18"/>
            <p:cNvSpPr txBox="1"/>
            <p:nvPr/>
          </p:nvSpPr>
          <p:spPr>
            <a:xfrm>
              <a:off x="0" y="1122640"/>
              <a:ext cx="3169981" cy="382270"/>
            </a:xfrm>
            <a:prstGeom prst="rect">
              <a:avLst/>
            </a:prstGeom>
          </p:spPr>
          <p:txBody>
            <a:bodyPr lIns="0" tIns="0" rIns="0" bIns="0" rtlCol="0" anchor="t">
              <a:spAutoFit/>
            </a:bodyPr>
            <a:lstStyle/>
            <a:p>
              <a:pPr>
                <a:lnSpc>
                  <a:spcPts val="2400"/>
                </a:lnSpc>
              </a:pPr>
              <a:r>
                <a:rPr lang="en-US" sz="1599" spc="15">
                  <a:solidFill>
                    <a:srgbClr val="2F2535"/>
                  </a:solidFill>
                  <a:latin typeface="Poppins Light"/>
                </a:rPr>
                <a:t>Importing the Dataset</a:t>
              </a:r>
            </a:p>
          </p:txBody>
        </p:sp>
      </p:grpSp>
      <p:grpSp>
        <p:nvGrpSpPr>
          <p:cNvPr id="19" name="Group 19"/>
          <p:cNvGrpSpPr/>
          <p:nvPr/>
        </p:nvGrpSpPr>
        <p:grpSpPr>
          <a:xfrm>
            <a:off x="8341144" y="3588281"/>
            <a:ext cx="2377486" cy="2627282"/>
            <a:chOff x="0" y="0"/>
            <a:chExt cx="3169981" cy="3503043"/>
          </a:xfrm>
        </p:grpSpPr>
        <p:sp>
          <p:nvSpPr>
            <p:cNvPr id="20" name="TextBox 20"/>
            <p:cNvSpPr txBox="1"/>
            <p:nvPr/>
          </p:nvSpPr>
          <p:spPr>
            <a:xfrm>
              <a:off x="0" y="-19050"/>
              <a:ext cx="3169981" cy="9469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DATA PREPROCESSING</a:t>
              </a:r>
            </a:p>
          </p:txBody>
        </p:sp>
        <p:sp>
          <p:nvSpPr>
            <p:cNvPr id="21" name="TextBox 21"/>
            <p:cNvSpPr txBox="1"/>
            <p:nvPr/>
          </p:nvSpPr>
          <p:spPr>
            <a:xfrm>
              <a:off x="0" y="1132165"/>
              <a:ext cx="3169981" cy="2370879"/>
            </a:xfrm>
            <a:prstGeom prst="rect">
              <a:avLst/>
            </a:prstGeom>
          </p:spPr>
          <p:txBody>
            <a:bodyPr lIns="0" tIns="0" rIns="0" bIns="0" rtlCol="0" anchor="t">
              <a:spAutoFit/>
            </a:bodyPr>
            <a:lstStyle/>
            <a:p>
              <a:pPr marL="345439" lvl="1" indent="-172720">
                <a:lnSpc>
                  <a:spcPts val="2399"/>
                </a:lnSpc>
                <a:buFont typeface="Arial"/>
                <a:buChar char="•"/>
              </a:pPr>
              <a:r>
                <a:rPr lang="en-US" sz="1599" spc="15">
                  <a:solidFill>
                    <a:srgbClr val="2F2535"/>
                  </a:solidFill>
                  <a:latin typeface="Poppins Light"/>
                </a:rPr>
                <a:t>FIlling inthe missing values</a:t>
              </a:r>
            </a:p>
            <a:p>
              <a:pPr marL="345439" lvl="1" indent="-172720">
                <a:lnSpc>
                  <a:spcPts val="2399"/>
                </a:lnSpc>
                <a:buFont typeface="Arial"/>
                <a:buChar char="•"/>
              </a:pPr>
              <a:r>
                <a:rPr lang="en-US" sz="1599" spc="15">
                  <a:solidFill>
                    <a:srgbClr val="2F2535"/>
                  </a:solidFill>
                  <a:latin typeface="Poppins Light"/>
                </a:rPr>
                <a:t>FIlling 0 values with mean</a:t>
              </a:r>
            </a:p>
            <a:p>
              <a:pPr marL="345440" lvl="1" indent="-172720">
                <a:lnSpc>
                  <a:spcPts val="2400"/>
                </a:lnSpc>
                <a:buFont typeface="Arial"/>
                <a:buChar char="•"/>
              </a:pPr>
              <a:r>
                <a:rPr lang="en-US" sz="1599" spc="15">
                  <a:solidFill>
                    <a:srgbClr val="2F2535"/>
                  </a:solidFill>
                  <a:latin typeface="Poppins Light"/>
                </a:rPr>
                <a:t>Standardisation of data</a:t>
              </a:r>
            </a:p>
          </p:txBody>
        </p:sp>
      </p:grpSp>
      <p:grpSp>
        <p:nvGrpSpPr>
          <p:cNvPr id="22" name="Group 22"/>
          <p:cNvGrpSpPr/>
          <p:nvPr/>
        </p:nvGrpSpPr>
        <p:grpSpPr>
          <a:xfrm>
            <a:off x="11997366" y="3588281"/>
            <a:ext cx="2377486" cy="1795432"/>
            <a:chOff x="0" y="0"/>
            <a:chExt cx="3169981" cy="2393910"/>
          </a:xfrm>
        </p:grpSpPr>
        <p:sp>
          <p:nvSpPr>
            <p:cNvPr id="23" name="TextBox 23"/>
            <p:cNvSpPr txBox="1"/>
            <p:nvPr/>
          </p:nvSpPr>
          <p:spPr>
            <a:xfrm>
              <a:off x="0" y="-19050"/>
              <a:ext cx="3169981" cy="14295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SPLITTING THE DATASET INTO TRAIN AND TEST</a:t>
              </a:r>
            </a:p>
          </p:txBody>
        </p:sp>
        <p:sp>
          <p:nvSpPr>
            <p:cNvPr id="24" name="TextBox 24"/>
            <p:cNvSpPr txBox="1"/>
            <p:nvPr/>
          </p:nvSpPr>
          <p:spPr>
            <a:xfrm>
              <a:off x="0" y="1605240"/>
              <a:ext cx="3169981" cy="788670"/>
            </a:xfrm>
            <a:prstGeom prst="rect">
              <a:avLst/>
            </a:prstGeom>
          </p:spPr>
          <p:txBody>
            <a:bodyPr lIns="0" tIns="0" rIns="0" bIns="0" rtlCol="0" anchor="t">
              <a:spAutoFit/>
            </a:bodyPr>
            <a:lstStyle/>
            <a:p>
              <a:pPr>
                <a:lnSpc>
                  <a:spcPts val="2400"/>
                </a:lnSpc>
              </a:pPr>
              <a:r>
                <a:rPr lang="en-US" sz="1599" spc="15">
                  <a:solidFill>
                    <a:srgbClr val="2F2535"/>
                  </a:solidFill>
                  <a:latin typeface="Poppins Light"/>
                </a:rPr>
                <a:t>Creating xtrain, xtest, ytrain, ytest</a:t>
              </a:r>
            </a:p>
          </p:txBody>
        </p:sp>
      </p:grpSp>
      <p:sp>
        <p:nvSpPr>
          <p:cNvPr id="25" name="AutoShape 25"/>
          <p:cNvSpPr/>
          <p:nvPr/>
        </p:nvSpPr>
        <p:spPr>
          <a:xfrm>
            <a:off x="1159278" y="6912302"/>
            <a:ext cx="7312444" cy="42251"/>
          </a:xfrm>
          <a:prstGeom prst="rect">
            <a:avLst/>
          </a:prstGeom>
          <a:solidFill>
            <a:srgbClr val="2F2535"/>
          </a:solidFill>
        </p:spPr>
      </p:sp>
      <p:grpSp>
        <p:nvGrpSpPr>
          <p:cNvPr id="26" name="Group 26"/>
          <p:cNvGrpSpPr/>
          <p:nvPr/>
        </p:nvGrpSpPr>
        <p:grpSpPr>
          <a:xfrm>
            <a:off x="1028700" y="6795960"/>
            <a:ext cx="261156" cy="261156"/>
            <a:chOff x="0" y="0"/>
            <a:chExt cx="6350000" cy="6350000"/>
          </a:xfrm>
        </p:grpSpPr>
        <p:sp>
          <p:nvSpPr>
            <p:cNvPr id="27" name="Freeform 2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nvGrpSpPr>
          <p:cNvPr id="28" name="Group 28"/>
          <p:cNvGrpSpPr/>
          <p:nvPr/>
        </p:nvGrpSpPr>
        <p:grpSpPr>
          <a:xfrm>
            <a:off x="4684922" y="6795960"/>
            <a:ext cx="261156" cy="261156"/>
            <a:chOff x="0" y="0"/>
            <a:chExt cx="6350000" cy="6350000"/>
          </a:xfrm>
        </p:grpSpPr>
        <p:sp>
          <p:nvSpPr>
            <p:cNvPr id="29" name="Freeform 2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nvGrpSpPr>
          <p:cNvPr id="30" name="Group 30"/>
          <p:cNvGrpSpPr/>
          <p:nvPr/>
        </p:nvGrpSpPr>
        <p:grpSpPr>
          <a:xfrm>
            <a:off x="8341144" y="6795960"/>
            <a:ext cx="261156" cy="261156"/>
            <a:chOff x="0" y="0"/>
            <a:chExt cx="6350000" cy="6350000"/>
          </a:xfrm>
        </p:grpSpPr>
        <p:sp>
          <p:nvSpPr>
            <p:cNvPr id="31" name="Freeform 3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407BFF"/>
            </a:solidFill>
          </p:spPr>
        </p:sp>
      </p:grpSp>
      <p:grpSp>
        <p:nvGrpSpPr>
          <p:cNvPr id="32" name="Group 32"/>
          <p:cNvGrpSpPr/>
          <p:nvPr/>
        </p:nvGrpSpPr>
        <p:grpSpPr>
          <a:xfrm>
            <a:off x="1028700" y="7520018"/>
            <a:ext cx="2377486" cy="1738282"/>
            <a:chOff x="0" y="0"/>
            <a:chExt cx="3169981" cy="2317710"/>
          </a:xfrm>
        </p:grpSpPr>
        <p:sp>
          <p:nvSpPr>
            <p:cNvPr id="33" name="TextBox 33"/>
            <p:cNvSpPr txBox="1"/>
            <p:nvPr/>
          </p:nvSpPr>
          <p:spPr>
            <a:xfrm>
              <a:off x="0" y="-19050"/>
              <a:ext cx="3169981" cy="9469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TRAINIING THE MODELS</a:t>
              </a:r>
            </a:p>
          </p:txBody>
        </p:sp>
        <p:sp>
          <p:nvSpPr>
            <p:cNvPr id="34" name="TextBox 34"/>
            <p:cNvSpPr txBox="1"/>
            <p:nvPr/>
          </p:nvSpPr>
          <p:spPr>
            <a:xfrm>
              <a:off x="0" y="1122640"/>
              <a:ext cx="3169981" cy="1195070"/>
            </a:xfrm>
            <a:prstGeom prst="rect">
              <a:avLst/>
            </a:prstGeom>
          </p:spPr>
          <p:txBody>
            <a:bodyPr lIns="0" tIns="0" rIns="0" bIns="0" rtlCol="0" anchor="t">
              <a:spAutoFit/>
            </a:bodyPr>
            <a:lstStyle/>
            <a:p>
              <a:pPr>
                <a:lnSpc>
                  <a:spcPts val="2400"/>
                </a:lnSpc>
              </a:pPr>
              <a:r>
                <a:rPr lang="en-US" sz="1599" spc="15">
                  <a:solidFill>
                    <a:srgbClr val="2F2535"/>
                  </a:solidFill>
                  <a:latin typeface="Poppins Light"/>
                </a:rPr>
                <a:t>Importing the models and training them on the xtrain</a:t>
              </a:r>
            </a:p>
          </p:txBody>
        </p:sp>
      </p:grpSp>
      <p:grpSp>
        <p:nvGrpSpPr>
          <p:cNvPr id="35" name="Group 35"/>
          <p:cNvGrpSpPr/>
          <p:nvPr/>
        </p:nvGrpSpPr>
        <p:grpSpPr>
          <a:xfrm>
            <a:off x="4684922" y="7520018"/>
            <a:ext cx="2377486" cy="2100232"/>
            <a:chOff x="0" y="0"/>
            <a:chExt cx="3169981" cy="2800310"/>
          </a:xfrm>
        </p:grpSpPr>
        <p:sp>
          <p:nvSpPr>
            <p:cNvPr id="36" name="TextBox 36"/>
            <p:cNvSpPr txBox="1"/>
            <p:nvPr/>
          </p:nvSpPr>
          <p:spPr>
            <a:xfrm>
              <a:off x="0" y="-19050"/>
              <a:ext cx="3169981" cy="14295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FINDING THE ACCURACY SCORE</a:t>
              </a:r>
            </a:p>
          </p:txBody>
        </p:sp>
        <p:sp>
          <p:nvSpPr>
            <p:cNvPr id="37" name="TextBox 37"/>
            <p:cNvSpPr txBox="1"/>
            <p:nvPr/>
          </p:nvSpPr>
          <p:spPr>
            <a:xfrm>
              <a:off x="0" y="1605240"/>
              <a:ext cx="3169981" cy="1195070"/>
            </a:xfrm>
            <a:prstGeom prst="rect">
              <a:avLst/>
            </a:prstGeom>
          </p:spPr>
          <p:txBody>
            <a:bodyPr lIns="0" tIns="0" rIns="0" bIns="0" rtlCol="0" anchor="t">
              <a:spAutoFit/>
            </a:bodyPr>
            <a:lstStyle/>
            <a:p>
              <a:pPr>
                <a:lnSpc>
                  <a:spcPts val="2400"/>
                </a:lnSpc>
              </a:pPr>
              <a:r>
                <a:rPr lang="en-US" sz="1599" spc="15">
                  <a:solidFill>
                    <a:srgbClr val="2F2535"/>
                  </a:solidFill>
                  <a:latin typeface="Poppins Light"/>
                </a:rPr>
                <a:t>Using the xtest to check the accuracy of the model</a:t>
              </a:r>
            </a:p>
          </p:txBody>
        </p:sp>
      </p:grpSp>
      <p:grpSp>
        <p:nvGrpSpPr>
          <p:cNvPr id="38" name="Group 38"/>
          <p:cNvGrpSpPr/>
          <p:nvPr/>
        </p:nvGrpSpPr>
        <p:grpSpPr>
          <a:xfrm>
            <a:off x="8341144" y="7520018"/>
            <a:ext cx="2377486" cy="1376332"/>
            <a:chOff x="0" y="0"/>
            <a:chExt cx="3169981" cy="1835110"/>
          </a:xfrm>
        </p:grpSpPr>
        <p:sp>
          <p:nvSpPr>
            <p:cNvPr id="39" name="TextBox 39"/>
            <p:cNvSpPr txBox="1"/>
            <p:nvPr/>
          </p:nvSpPr>
          <p:spPr>
            <a:xfrm>
              <a:off x="0" y="-19050"/>
              <a:ext cx="3169981" cy="464397"/>
            </a:xfrm>
            <a:prstGeom prst="rect">
              <a:avLst/>
            </a:prstGeom>
          </p:spPr>
          <p:txBody>
            <a:bodyPr lIns="0" tIns="0" rIns="0" bIns="0" rtlCol="0" anchor="t">
              <a:spAutoFit/>
            </a:bodyPr>
            <a:lstStyle/>
            <a:p>
              <a:pPr>
                <a:lnSpc>
                  <a:spcPts val="2860"/>
                </a:lnSpc>
              </a:pPr>
              <a:r>
                <a:rPr lang="en-US" sz="2199" spc="21">
                  <a:solidFill>
                    <a:srgbClr val="407BFF"/>
                  </a:solidFill>
                  <a:latin typeface="Poppins Light Bold"/>
                </a:rPr>
                <a:t>PREDICITION</a:t>
              </a:r>
            </a:p>
          </p:txBody>
        </p:sp>
        <p:sp>
          <p:nvSpPr>
            <p:cNvPr id="40" name="TextBox 40"/>
            <p:cNvSpPr txBox="1"/>
            <p:nvPr/>
          </p:nvSpPr>
          <p:spPr>
            <a:xfrm>
              <a:off x="0" y="640040"/>
              <a:ext cx="3169981" cy="1195070"/>
            </a:xfrm>
            <a:prstGeom prst="rect">
              <a:avLst/>
            </a:prstGeom>
          </p:spPr>
          <p:txBody>
            <a:bodyPr lIns="0" tIns="0" rIns="0" bIns="0" rtlCol="0" anchor="t">
              <a:spAutoFit/>
            </a:bodyPr>
            <a:lstStyle/>
            <a:p>
              <a:pPr>
                <a:lnSpc>
                  <a:spcPts val="2400"/>
                </a:lnSpc>
              </a:pPr>
              <a:r>
                <a:rPr lang="en-US" sz="1599" spc="15">
                  <a:solidFill>
                    <a:srgbClr val="2F2535"/>
                  </a:solidFill>
                  <a:latin typeface="Poppins Light"/>
                </a:rPr>
                <a:t>Using our trained model to predict on a new set of values</a:t>
              </a:r>
            </a:p>
          </p:txBody>
        </p:sp>
      </p:grpSp>
      <p:pic>
        <p:nvPicPr>
          <p:cNvPr id="41" name="Picture 4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6244818" flipH="1">
            <a:off x="13252095" y="6723784"/>
            <a:ext cx="6080974" cy="4345132"/>
          </a:xfrm>
          <a:prstGeom prst="rect">
            <a:avLst/>
          </a:prstGeom>
        </p:spPr>
      </p:pic>
      <p:pic>
        <p:nvPicPr>
          <p:cNvPr id="42" name="Picture 4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flipH="1">
            <a:off x="14069444" y="-1539583"/>
            <a:ext cx="7188578" cy="51365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694</Words>
  <Application>Microsoft Office PowerPoint</Application>
  <PresentationFormat>Custom</PresentationFormat>
  <Paragraphs>114</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Open Sans</vt:lpstr>
      <vt:lpstr>Poppins Light Bold</vt:lpstr>
      <vt:lpstr>Open Sans Light</vt:lpstr>
      <vt:lpstr>Calibri</vt:lpstr>
      <vt:lpstr>Poppins Medium Bold</vt:lpstr>
      <vt:lpstr>Open Sans Bold</vt:lpstr>
      <vt:lpstr>Poppins Light</vt:lpstr>
      <vt:lpstr>Poppins Bold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Project- Diabetes Prediction Model PPT</dc:title>
  <cp:lastModifiedBy>Milind Dalakoti</cp:lastModifiedBy>
  <cp:revision>2</cp:revision>
  <dcterms:created xsi:type="dcterms:W3CDTF">2006-08-16T00:00:00Z</dcterms:created>
  <dcterms:modified xsi:type="dcterms:W3CDTF">2021-09-16T22:29:22Z</dcterms:modified>
  <dc:identifier>DAEqMAUF-WI</dc:identifier>
</cp:coreProperties>
</file>