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85" r:id="rId5"/>
    <p:sldId id="270" r:id="rId6"/>
    <p:sldId id="271" r:id="rId7"/>
    <p:sldId id="287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86" r:id="rId16"/>
    <p:sldId id="260" r:id="rId17"/>
    <p:sldId id="262" r:id="rId18"/>
    <p:sldId id="263" r:id="rId19"/>
    <p:sldId id="264" r:id="rId20"/>
    <p:sldId id="278" r:id="rId21"/>
    <p:sldId id="279" r:id="rId22"/>
    <p:sldId id="280" r:id="rId23"/>
    <p:sldId id="281" r:id="rId24"/>
    <p:sldId id="282" r:id="rId25"/>
    <p:sldId id="266" r:id="rId26"/>
    <p:sldId id="283" r:id="rId27"/>
    <p:sldId id="284" r:id="rId28"/>
    <p:sldId id="267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233DD-A088-4C1B-8E6C-181D0BE8917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5AE96-444B-4CD7-9AC1-83B026F0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zonwireless.com/support/high-risk-android-app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Games Analysis – Why Does my playtime reduce my talk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– Hunger-Games</a:t>
            </a:r>
          </a:p>
          <a:p>
            <a:r>
              <a:rPr lang="en-US" dirty="0" smtClean="0"/>
              <a:t>Milind Gokhale</a:t>
            </a:r>
          </a:p>
          <a:p>
            <a:r>
              <a:rPr lang="en-US" dirty="0" smtClean="0"/>
              <a:t>Renuka Deshmukh</a:t>
            </a:r>
            <a:endParaRPr lang="en-US" dirty="0"/>
          </a:p>
        </p:txBody>
      </p:sp>
      <p:pic>
        <p:nvPicPr>
          <p:cNvPr id="7172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268937"/>
            <a:ext cx="10018713" cy="1752599"/>
          </a:xfrm>
        </p:spPr>
        <p:txBody>
          <a:bodyPr/>
          <a:lstStyle/>
          <a:p>
            <a:r>
              <a:rPr lang="en-US" dirty="0" smtClean="0"/>
              <a:t>Game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84" y="1223791"/>
            <a:ext cx="1957825" cy="195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2" descr="http://evanamccullough.com/wp-content/uploads/2015/03/no-internet-cone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89" y="4350863"/>
            <a:ext cx="1109529" cy="110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tab-bar-ios-and-wp8-vector-icons/48/Wi-Fi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03" y="3868460"/>
            <a:ext cx="2093260" cy="2093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4.iconfinder.com/data/icons/communication-pack/512/22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09" y="4392347"/>
            <a:ext cx="1045485" cy="1045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ndiedevstories.com/wp-content/uploads/2011/04/game-cen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02" y="1401213"/>
            <a:ext cx="1621070" cy="1621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18882" y="1055217"/>
            <a:ext cx="2969978" cy="198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Foreground</a:t>
            </a:r>
          </a:p>
          <a:p>
            <a:r>
              <a:rPr lang="en-US" sz="3200" dirty="0" smtClean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6254959" y="3167390"/>
            <a:ext cx="1188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Idle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81356" y="3167390"/>
            <a:ext cx="1745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Playing</a:t>
            </a:r>
          </a:p>
        </p:txBody>
      </p:sp>
      <p:pic>
        <p:nvPicPr>
          <p:cNvPr id="11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182" y="-295831"/>
            <a:ext cx="10018713" cy="1752599"/>
          </a:xfrm>
        </p:spPr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pic>
        <p:nvPicPr>
          <p:cNvPr id="4102" name="Picture 6" descr="http://ssl-product-images.www8-hp.com/digmedialib/prodimg/lowres/c030874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25" y="883585"/>
            <a:ext cx="4886325" cy="3667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vignette3.wikia.nocookie.net/telefono/images/3/37/AT%26T_Mobility_LLC.png/revision/latest?cb=20131231033826&amp;path-prefix=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09" y="2790425"/>
            <a:ext cx="880674" cy="880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dn2.iconfinder.com/data/icons/windows-8-metro-style/512/wif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820000">
            <a:off x="2656725" y="3513005"/>
            <a:ext cx="678143" cy="678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h5.ggpht.com/yU_BbUzKHNk0QeKKfPfbEjxXWliIlllAEih9bLuoq7zSwE_rRZ16qctEt7gHpyTE4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32" y="3648876"/>
            <a:ext cx="785719" cy="785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013153" y="3842376"/>
            <a:ext cx="3103377" cy="2722346"/>
          </a:xfrm>
          <a:custGeom>
            <a:avLst/>
            <a:gdLst>
              <a:gd name="connsiteX0" fmla="*/ 1913206 w 1913206"/>
              <a:gd name="connsiteY0" fmla="*/ 28135 h 534573"/>
              <a:gd name="connsiteX1" fmla="*/ 1561514 w 1913206"/>
              <a:gd name="connsiteY1" fmla="*/ 464234 h 534573"/>
              <a:gd name="connsiteX2" fmla="*/ 323557 w 1913206"/>
              <a:gd name="connsiteY2" fmla="*/ 450166 h 534573"/>
              <a:gd name="connsiteX3" fmla="*/ 0 w 1913206"/>
              <a:gd name="connsiteY3" fmla="*/ 0 h 534573"/>
              <a:gd name="connsiteX0" fmla="*/ 1985777 w 1985777"/>
              <a:gd name="connsiteY0" fmla="*/ 0 h 2539452"/>
              <a:gd name="connsiteX1" fmla="*/ 1561514 w 1985777"/>
              <a:gd name="connsiteY1" fmla="*/ 2351985 h 2539452"/>
              <a:gd name="connsiteX2" fmla="*/ 323557 w 1985777"/>
              <a:gd name="connsiteY2" fmla="*/ 2337917 h 2539452"/>
              <a:gd name="connsiteX3" fmla="*/ 0 w 1985777"/>
              <a:gd name="connsiteY3" fmla="*/ 1887751 h 2539452"/>
              <a:gd name="connsiteX0" fmla="*/ 3103377 w 3103377"/>
              <a:gd name="connsiteY0" fmla="*/ 0 h 2539452"/>
              <a:gd name="connsiteX1" fmla="*/ 2679114 w 3103377"/>
              <a:gd name="connsiteY1" fmla="*/ 2351985 h 2539452"/>
              <a:gd name="connsiteX2" fmla="*/ 1441157 w 3103377"/>
              <a:gd name="connsiteY2" fmla="*/ 2337917 h 2539452"/>
              <a:gd name="connsiteX3" fmla="*/ 0 w 3103377"/>
              <a:gd name="connsiteY3" fmla="*/ 2352208 h 2539452"/>
              <a:gd name="connsiteX0" fmla="*/ 3103377 w 3103377"/>
              <a:gd name="connsiteY0" fmla="*/ 0 h 2722346"/>
              <a:gd name="connsiteX1" fmla="*/ 2679114 w 3103377"/>
              <a:gd name="connsiteY1" fmla="*/ 2351985 h 2722346"/>
              <a:gd name="connsiteX2" fmla="*/ 671900 w 3103377"/>
              <a:gd name="connsiteY2" fmla="*/ 2671746 h 2722346"/>
              <a:gd name="connsiteX3" fmla="*/ 0 w 3103377"/>
              <a:gd name="connsiteY3" fmla="*/ 2352208 h 272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377" h="2722346">
                <a:moveTo>
                  <a:pt x="3103377" y="0"/>
                </a:moveTo>
                <a:cubicBezTo>
                  <a:pt x="3060002" y="182880"/>
                  <a:pt x="3084360" y="1906694"/>
                  <a:pt x="2679114" y="2351985"/>
                </a:cubicBezTo>
                <a:cubicBezTo>
                  <a:pt x="2273868" y="2797276"/>
                  <a:pt x="932152" y="2749118"/>
                  <a:pt x="671900" y="2671746"/>
                </a:cubicBezTo>
                <a:cubicBezTo>
                  <a:pt x="411648" y="2594374"/>
                  <a:pt x="84406" y="2403789"/>
                  <a:pt x="0" y="235220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10" name="Picture 14" descr="http://www.gregframe.com/sites/default/files/styles/medium/public/field/image/icon_home_aro.png?itok=CHsy8Sp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47" y="1237661"/>
            <a:ext cx="12668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84229" y="4397830"/>
            <a:ext cx="882293" cy="36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dirty="0" smtClean="0"/>
              <a:t>Rooted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7189949" y="3759202"/>
            <a:ext cx="1983081" cy="2727083"/>
          </a:xfrm>
          <a:custGeom>
            <a:avLst/>
            <a:gdLst>
              <a:gd name="connsiteX0" fmla="*/ 1913206 w 1913206"/>
              <a:gd name="connsiteY0" fmla="*/ 28135 h 534573"/>
              <a:gd name="connsiteX1" fmla="*/ 1561514 w 1913206"/>
              <a:gd name="connsiteY1" fmla="*/ 464234 h 534573"/>
              <a:gd name="connsiteX2" fmla="*/ 323557 w 1913206"/>
              <a:gd name="connsiteY2" fmla="*/ 450166 h 534573"/>
              <a:gd name="connsiteX3" fmla="*/ 0 w 1913206"/>
              <a:gd name="connsiteY3" fmla="*/ 0 h 534573"/>
              <a:gd name="connsiteX0" fmla="*/ 3612146 w 3612146"/>
              <a:gd name="connsiteY0" fmla="*/ 1321192 h 1345728"/>
              <a:gd name="connsiteX1" fmla="*/ 1561514 w 3612146"/>
              <a:gd name="connsiteY1" fmla="*/ 464234 h 1345728"/>
              <a:gd name="connsiteX2" fmla="*/ 323557 w 3612146"/>
              <a:gd name="connsiteY2" fmla="*/ 450166 h 1345728"/>
              <a:gd name="connsiteX3" fmla="*/ 0 w 3612146"/>
              <a:gd name="connsiteY3" fmla="*/ 0 h 1345728"/>
              <a:gd name="connsiteX0" fmla="*/ 3612146 w 3612146"/>
              <a:gd name="connsiteY0" fmla="*/ 1321192 h 1831101"/>
              <a:gd name="connsiteX1" fmla="*/ 2865011 w 3612146"/>
              <a:gd name="connsiteY1" fmla="*/ 1802399 h 1831101"/>
              <a:gd name="connsiteX2" fmla="*/ 323557 w 3612146"/>
              <a:gd name="connsiteY2" fmla="*/ 450166 h 1831101"/>
              <a:gd name="connsiteX3" fmla="*/ 0 w 3612146"/>
              <a:gd name="connsiteY3" fmla="*/ 0 h 1831101"/>
              <a:gd name="connsiteX0" fmla="*/ 3612146 w 3612146"/>
              <a:gd name="connsiteY0" fmla="*/ 1321192 h 1850751"/>
              <a:gd name="connsiteX1" fmla="*/ 2865011 w 3612146"/>
              <a:gd name="connsiteY1" fmla="*/ 1802399 h 1850751"/>
              <a:gd name="connsiteX2" fmla="*/ 1685639 w 3612146"/>
              <a:gd name="connsiteY2" fmla="*/ 89312 h 1850751"/>
              <a:gd name="connsiteX3" fmla="*/ 0 w 3612146"/>
              <a:gd name="connsiteY3" fmla="*/ 0 h 1850751"/>
              <a:gd name="connsiteX0" fmla="*/ 2031971 w 2031971"/>
              <a:gd name="connsiteY0" fmla="*/ 2403751 h 2933310"/>
              <a:gd name="connsiteX1" fmla="*/ 1284836 w 2031971"/>
              <a:gd name="connsiteY1" fmla="*/ 2884958 h 2933310"/>
              <a:gd name="connsiteX2" fmla="*/ 105464 w 2031971"/>
              <a:gd name="connsiteY2" fmla="*/ 1171871 h 2933310"/>
              <a:gd name="connsiteX3" fmla="*/ 74827 w 2031971"/>
              <a:gd name="connsiteY3" fmla="*/ 0 h 2933310"/>
              <a:gd name="connsiteX0" fmla="*/ 1957144 w 1957144"/>
              <a:gd name="connsiteY0" fmla="*/ 2403751 h 2941198"/>
              <a:gd name="connsiteX1" fmla="*/ 1210009 w 1957144"/>
              <a:gd name="connsiteY1" fmla="*/ 2884958 h 2941198"/>
              <a:gd name="connsiteX2" fmla="*/ 264974 w 1957144"/>
              <a:gd name="connsiteY2" fmla="*/ 1036551 h 2941198"/>
              <a:gd name="connsiteX3" fmla="*/ 0 w 1957144"/>
              <a:gd name="connsiteY3" fmla="*/ 0 h 2941198"/>
              <a:gd name="connsiteX0" fmla="*/ 1957144 w 1957144"/>
              <a:gd name="connsiteY0" fmla="*/ 2403751 h 2939425"/>
              <a:gd name="connsiteX1" fmla="*/ 1210009 w 1957144"/>
              <a:gd name="connsiteY1" fmla="*/ 2884958 h 2939425"/>
              <a:gd name="connsiteX2" fmla="*/ 616479 w 1957144"/>
              <a:gd name="connsiteY2" fmla="*/ 1066621 h 2939425"/>
              <a:gd name="connsiteX3" fmla="*/ 0 w 1957144"/>
              <a:gd name="connsiteY3" fmla="*/ 0 h 2939425"/>
              <a:gd name="connsiteX0" fmla="*/ 1957144 w 1957144"/>
              <a:gd name="connsiteY0" fmla="*/ 2403751 h 2939425"/>
              <a:gd name="connsiteX1" fmla="*/ 1210009 w 1957144"/>
              <a:gd name="connsiteY1" fmla="*/ 2884958 h 2939425"/>
              <a:gd name="connsiteX2" fmla="*/ 616479 w 1957144"/>
              <a:gd name="connsiteY2" fmla="*/ 1066621 h 2939425"/>
              <a:gd name="connsiteX3" fmla="*/ 0 w 1957144"/>
              <a:gd name="connsiteY3" fmla="*/ 0 h 2939425"/>
              <a:gd name="connsiteX0" fmla="*/ 1957144 w 1957144"/>
              <a:gd name="connsiteY0" fmla="*/ 2403751 h 2913267"/>
              <a:gd name="connsiteX1" fmla="*/ 1210009 w 1957144"/>
              <a:gd name="connsiteY1" fmla="*/ 2884958 h 2913267"/>
              <a:gd name="connsiteX2" fmla="*/ 982630 w 1957144"/>
              <a:gd name="connsiteY2" fmla="*/ 2570177 h 2913267"/>
              <a:gd name="connsiteX3" fmla="*/ 0 w 1957144"/>
              <a:gd name="connsiteY3" fmla="*/ 0 h 2913267"/>
              <a:gd name="connsiteX0" fmla="*/ 1957144 w 1957144"/>
              <a:gd name="connsiteY0" fmla="*/ 2403751 h 2898531"/>
              <a:gd name="connsiteX1" fmla="*/ 1210009 w 1957144"/>
              <a:gd name="connsiteY1" fmla="*/ 2884958 h 2898531"/>
              <a:gd name="connsiteX2" fmla="*/ 982630 w 1957144"/>
              <a:gd name="connsiteY2" fmla="*/ 2570177 h 2898531"/>
              <a:gd name="connsiteX3" fmla="*/ 0 w 1957144"/>
              <a:gd name="connsiteY3" fmla="*/ 0 h 2898531"/>
              <a:gd name="connsiteX0" fmla="*/ 1957144 w 1957144"/>
              <a:gd name="connsiteY0" fmla="*/ 2403751 h 2924668"/>
              <a:gd name="connsiteX1" fmla="*/ 1620098 w 1957144"/>
              <a:gd name="connsiteY1" fmla="*/ 2915029 h 2924668"/>
              <a:gd name="connsiteX2" fmla="*/ 982630 w 1957144"/>
              <a:gd name="connsiteY2" fmla="*/ 2570177 h 2924668"/>
              <a:gd name="connsiteX3" fmla="*/ 0 w 1957144"/>
              <a:gd name="connsiteY3" fmla="*/ 0 h 2924668"/>
              <a:gd name="connsiteX0" fmla="*/ 1957144 w 1957144"/>
              <a:gd name="connsiteY0" fmla="*/ 2403751 h 2922356"/>
              <a:gd name="connsiteX1" fmla="*/ 1620098 w 1957144"/>
              <a:gd name="connsiteY1" fmla="*/ 2915029 h 2922356"/>
              <a:gd name="connsiteX2" fmla="*/ 982631 w 1957144"/>
              <a:gd name="connsiteY2" fmla="*/ 2555142 h 2922356"/>
              <a:gd name="connsiteX3" fmla="*/ 0 w 1957144"/>
              <a:gd name="connsiteY3" fmla="*/ 0 h 2922356"/>
              <a:gd name="connsiteX0" fmla="*/ 1957144 w 1957144"/>
              <a:gd name="connsiteY0" fmla="*/ 2403751 h 2922356"/>
              <a:gd name="connsiteX1" fmla="*/ 1620098 w 1957144"/>
              <a:gd name="connsiteY1" fmla="*/ 2915029 h 2922356"/>
              <a:gd name="connsiteX2" fmla="*/ 982631 w 1957144"/>
              <a:gd name="connsiteY2" fmla="*/ 2555142 h 2922356"/>
              <a:gd name="connsiteX3" fmla="*/ 0 w 1957144"/>
              <a:gd name="connsiteY3" fmla="*/ 0 h 2922356"/>
              <a:gd name="connsiteX0" fmla="*/ 2001082 w 2001082"/>
              <a:gd name="connsiteY0" fmla="*/ 2328572 h 2926966"/>
              <a:gd name="connsiteX1" fmla="*/ 1620098 w 2001082"/>
              <a:gd name="connsiteY1" fmla="*/ 2915029 h 2926966"/>
              <a:gd name="connsiteX2" fmla="*/ 982631 w 2001082"/>
              <a:gd name="connsiteY2" fmla="*/ 2555142 h 2926966"/>
              <a:gd name="connsiteX3" fmla="*/ 0 w 2001082"/>
              <a:gd name="connsiteY3" fmla="*/ 0 h 2926966"/>
              <a:gd name="connsiteX0" fmla="*/ 2001082 w 2001082"/>
              <a:gd name="connsiteY0" fmla="*/ 2328572 h 2773342"/>
              <a:gd name="connsiteX1" fmla="*/ 1634744 w 2001082"/>
              <a:gd name="connsiteY1" fmla="*/ 2689495 h 2773342"/>
              <a:gd name="connsiteX2" fmla="*/ 982631 w 2001082"/>
              <a:gd name="connsiteY2" fmla="*/ 2555142 h 2773342"/>
              <a:gd name="connsiteX3" fmla="*/ 0 w 2001082"/>
              <a:gd name="connsiteY3" fmla="*/ 0 h 2773342"/>
              <a:gd name="connsiteX0" fmla="*/ 2001082 w 2001082"/>
              <a:gd name="connsiteY0" fmla="*/ 2328572 h 2784049"/>
              <a:gd name="connsiteX1" fmla="*/ 1634744 w 2001082"/>
              <a:gd name="connsiteY1" fmla="*/ 2689495 h 2784049"/>
              <a:gd name="connsiteX2" fmla="*/ 982631 w 2001082"/>
              <a:gd name="connsiteY2" fmla="*/ 2555142 h 2784049"/>
              <a:gd name="connsiteX3" fmla="*/ 0 w 2001082"/>
              <a:gd name="connsiteY3" fmla="*/ 0 h 2784049"/>
              <a:gd name="connsiteX0" fmla="*/ 2001082 w 2001082"/>
              <a:gd name="connsiteY0" fmla="*/ 2328572 h 2825022"/>
              <a:gd name="connsiteX1" fmla="*/ 1722621 w 2001082"/>
              <a:gd name="connsiteY1" fmla="*/ 2764673 h 2825022"/>
              <a:gd name="connsiteX2" fmla="*/ 982631 w 2001082"/>
              <a:gd name="connsiteY2" fmla="*/ 2555142 h 2825022"/>
              <a:gd name="connsiteX3" fmla="*/ 0 w 2001082"/>
              <a:gd name="connsiteY3" fmla="*/ 0 h 282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1082" h="2825022">
                <a:moveTo>
                  <a:pt x="2001082" y="2328572"/>
                </a:moveTo>
                <a:cubicBezTo>
                  <a:pt x="1957707" y="2511452"/>
                  <a:pt x="1907009" y="2696839"/>
                  <a:pt x="1722621" y="2764673"/>
                </a:cubicBezTo>
                <a:cubicBezTo>
                  <a:pt x="1538233" y="2832507"/>
                  <a:pt x="1286822" y="2918189"/>
                  <a:pt x="982631" y="2555142"/>
                </a:cubicBezTo>
                <a:cubicBezTo>
                  <a:pt x="810256" y="2282307"/>
                  <a:pt x="84406" y="51581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0" name="Picture 4" descr="http://www.gadgety.co.il/wp-content/themes/main/thumbs/htc_one_m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r="26263"/>
          <a:stretch/>
        </p:blipFill>
        <p:spPr bwMode="auto">
          <a:xfrm>
            <a:off x="3298434" y="4023892"/>
            <a:ext cx="1097991" cy="2233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-cdn.phonearena.com/images/articles/78140-image/2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248" r="24020" b="2095"/>
          <a:stretch/>
        </p:blipFill>
        <p:spPr bwMode="auto">
          <a:xfrm>
            <a:off x="8616450" y="3820692"/>
            <a:ext cx="1173785" cy="2233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35" y="-430301"/>
            <a:ext cx="10018713" cy="1752599"/>
          </a:xfrm>
        </p:spPr>
        <p:txBody>
          <a:bodyPr/>
          <a:lstStyle/>
          <a:p>
            <a:r>
              <a:rPr lang="en-US" dirty="0" smtClean="0"/>
              <a:t>Games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214" y="1120594"/>
            <a:ext cx="3249056" cy="24832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Farm Heroes Saga</a:t>
            </a:r>
          </a:p>
          <a:p>
            <a:pPr lvl="1"/>
            <a:r>
              <a:rPr lang="en-US" sz="2400" dirty="0" smtClean="0"/>
              <a:t>Social</a:t>
            </a:r>
          </a:p>
          <a:p>
            <a:r>
              <a:rPr lang="en-US" sz="2800" dirty="0" smtClean="0"/>
              <a:t>2048</a:t>
            </a:r>
          </a:p>
          <a:p>
            <a:pPr lvl="1"/>
            <a:r>
              <a:rPr lang="en-US" sz="2400" dirty="0" smtClean="0"/>
              <a:t>Casual</a:t>
            </a:r>
          </a:p>
        </p:txBody>
      </p:sp>
      <p:pic>
        <p:nvPicPr>
          <p:cNvPr id="5126" name="Picture 6" descr="https://lh5.googleusercontent.com/-_NN-46i5SOw/UzmBno8DrlI/AAAAAAAAJUQ/6totIhtF_o8/w537-h543-no/20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15" y="4098694"/>
            <a:ext cx="1422932" cy="14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4.bp.blogspot.com/-VjWq2gemJhM/VL-OJbKkexI/AAAAAAAAAA0/yP7Ydjw2iQw/s1600/mzl.cayvzv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14" y="4131526"/>
            <a:ext cx="1405998" cy="14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41674" y="3855525"/>
            <a:ext cx="3653774" cy="290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ARO</a:t>
            </a:r>
          </a:p>
          <a:p>
            <a:r>
              <a:rPr lang="en-US" sz="2800" dirty="0" err="1"/>
              <a:t>Wakelock</a:t>
            </a:r>
            <a:r>
              <a:rPr lang="en-US" sz="2800" dirty="0"/>
              <a:t> Detector</a:t>
            </a:r>
          </a:p>
          <a:p>
            <a:r>
              <a:rPr lang="en-US" sz="2800" dirty="0"/>
              <a:t>Power Tutor</a:t>
            </a:r>
          </a:p>
          <a:p>
            <a:r>
              <a:rPr lang="en-US" sz="2800" dirty="0" err="1" smtClean="0"/>
              <a:t>Usemon</a:t>
            </a:r>
            <a:endParaRPr lang="en-US" sz="2800" dirty="0" smtClean="0"/>
          </a:p>
          <a:p>
            <a:r>
              <a:rPr lang="en-US" sz="2800" dirty="0" err="1" smtClean="0"/>
              <a:t>Greenify</a:t>
            </a:r>
            <a:endParaRPr lang="en-US" sz="2800" dirty="0"/>
          </a:p>
        </p:txBody>
      </p:sp>
      <p:pic>
        <p:nvPicPr>
          <p:cNvPr id="10" name="Picture 14" descr="http://www.gregframe.com/sites/default/files/styles/medium/public/field/image/icon_home_aro.png?itok=CHsy8S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71" y="571117"/>
            <a:ext cx="12668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globalapk.com/uploads/posts/2014-04/1398245293_unna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55" y="668602"/>
            <a:ext cx="1484585" cy="14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www.zappka.com/static/images/playstore/596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55" y="256629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1544"/>
          <a:stretch/>
        </p:blipFill>
        <p:spPr>
          <a:xfrm>
            <a:off x="10162629" y="1459367"/>
            <a:ext cx="1543178" cy="1539686"/>
          </a:xfrm>
          <a:prstGeom prst="rect">
            <a:avLst/>
          </a:prstGeom>
        </p:spPr>
      </p:pic>
      <p:pic>
        <p:nvPicPr>
          <p:cNvPr id="11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https://lh6.ggpht.com/w261De9ZkHSxBGYcdFXG9BySiK2ugwMb7ReGh_AfN7UUSefB3ja_wPVtP91aewaKoKO0=w3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03" y="2323716"/>
            <a:ext cx="1489431" cy="14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162" y="161368"/>
            <a:ext cx="3007007" cy="793373"/>
          </a:xfrm>
        </p:spPr>
        <p:txBody>
          <a:bodyPr/>
          <a:lstStyle/>
          <a:p>
            <a:r>
              <a:rPr lang="en-US" dirty="0" smtClean="0"/>
              <a:t>Test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44078"/>
            <a:ext cx="10018713" cy="1098177"/>
          </a:xfrm>
        </p:spPr>
        <p:txBody>
          <a:bodyPr/>
          <a:lstStyle/>
          <a:p>
            <a:r>
              <a:rPr lang="en-US" dirty="0" smtClean="0"/>
              <a:t>No need of test subjects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4230"/>
              </p:ext>
            </p:extLst>
          </p:nvPr>
        </p:nvGraphicFramePr>
        <p:xfrm>
          <a:off x="2435415" y="1822324"/>
          <a:ext cx="9276972" cy="409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40"/>
                <a:gridCol w="3939465"/>
                <a:gridCol w="4556467"/>
              </a:tblGrid>
              <a:tr h="818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Description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Network Channel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Game Screen On, Idle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 Internet/Wi-Fi/LTE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Game Playing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 Internet/Wi-Fi/LTE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Ad Statistics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Wi-Fi/LTE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8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App in background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Wi-Fi/LTE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6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63" y="-160366"/>
            <a:ext cx="10018713" cy="1752599"/>
          </a:xfrm>
        </p:spPr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336" y="1643416"/>
            <a:ext cx="10018713" cy="4191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steps</a:t>
            </a:r>
          </a:p>
          <a:p>
            <a:pPr lvl="1"/>
            <a:r>
              <a:rPr lang="en-US" dirty="0" smtClean="0"/>
              <a:t>Close all running apps using </a:t>
            </a:r>
            <a:r>
              <a:rPr lang="en-US" dirty="0" err="1"/>
              <a:t>G</a:t>
            </a:r>
            <a:r>
              <a:rPr lang="en-US" dirty="0" err="1" smtClean="0"/>
              <a:t>reenify</a:t>
            </a:r>
            <a:endParaRPr lang="en-US" dirty="0" smtClean="0"/>
          </a:p>
          <a:p>
            <a:pPr lvl="1"/>
            <a:r>
              <a:rPr lang="en-US" dirty="0" smtClean="0"/>
              <a:t>Connect phone to laptop running ARO via USB</a:t>
            </a:r>
          </a:p>
          <a:p>
            <a:pPr lvl="1"/>
            <a:r>
              <a:rPr lang="en-US" dirty="0" smtClean="0"/>
              <a:t>Start ARO data collector</a:t>
            </a:r>
          </a:p>
          <a:p>
            <a:pPr lvl="1"/>
            <a:r>
              <a:rPr lang="en-US" dirty="0" smtClean="0"/>
              <a:t>Begin playing the game for 5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Analyze test report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Data transfer (bytes/sec)</a:t>
            </a:r>
          </a:p>
          <a:p>
            <a:pPr lvl="1"/>
            <a:r>
              <a:rPr lang="en-US" dirty="0" smtClean="0"/>
              <a:t>Energy Consumption (J)</a:t>
            </a:r>
          </a:p>
          <a:p>
            <a:pPr lvl="1"/>
            <a:r>
              <a:rPr lang="en-US" dirty="0" smtClean="0"/>
              <a:t>Energy Efficiency (J/sec)</a:t>
            </a:r>
            <a:endParaRPr lang="en-US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freepngimages.com/wp-content/uploads/2014/06/sear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81" y="209126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4703"/>
            <a:ext cx="10018713" cy="743273"/>
          </a:xfrm>
        </p:spPr>
        <p:txBody>
          <a:bodyPr/>
          <a:lstStyle/>
          <a:p>
            <a:r>
              <a:rPr lang="en-US" dirty="0" smtClean="0"/>
              <a:t>High RAM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2190" y="455987"/>
            <a:ext cx="5301606" cy="2233425"/>
          </a:xfrm>
        </p:spPr>
        <p:txBody>
          <a:bodyPr/>
          <a:lstStyle/>
          <a:p>
            <a:r>
              <a:rPr lang="en-US" dirty="0" smtClean="0"/>
              <a:t>More than 1 GB of RAM used while playing 2048 and Farm Saga.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96" y="2749764"/>
            <a:ext cx="5237461" cy="2950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6" y="980894"/>
            <a:ext cx="3118828" cy="5544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915"/>
            <a:ext cx="10018713" cy="743273"/>
          </a:xfrm>
        </p:spPr>
        <p:txBody>
          <a:bodyPr>
            <a:normAutofit/>
          </a:bodyPr>
          <a:lstStyle/>
          <a:p>
            <a:r>
              <a:rPr lang="en-US" dirty="0" smtClean="0"/>
              <a:t>High Battery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227" y="790484"/>
            <a:ext cx="10018713" cy="2060291"/>
          </a:xfrm>
        </p:spPr>
        <p:txBody>
          <a:bodyPr>
            <a:normAutofit/>
          </a:bodyPr>
          <a:lstStyle/>
          <a:p>
            <a:r>
              <a:rPr lang="en-US" dirty="0" smtClean="0"/>
              <a:t>While playing 2048 and Farm Saga </a:t>
            </a:r>
          </a:p>
          <a:p>
            <a:r>
              <a:rPr lang="en-US" dirty="0" smtClean="0"/>
              <a:t>9% (59% to 52%) in about 9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Hence – Full battery drain in 100 </a:t>
            </a:r>
            <a:r>
              <a:rPr lang="en-US" dirty="0" err="1" smtClean="0"/>
              <a:t>mins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57" y="2850775"/>
            <a:ext cx="5768586" cy="3244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52" y="1090003"/>
            <a:ext cx="2994886" cy="5324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6"/>
            <a:ext cx="10018713" cy="1088226"/>
          </a:xfrm>
        </p:spPr>
        <p:txBody>
          <a:bodyPr/>
          <a:lstStyle/>
          <a:p>
            <a:r>
              <a:rPr lang="en-US" dirty="0" smtClean="0"/>
              <a:t>Unexpected High 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80" y="790476"/>
            <a:ext cx="10018713" cy="1095014"/>
          </a:xfrm>
        </p:spPr>
        <p:txBody>
          <a:bodyPr/>
          <a:lstStyle/>
          <a:p>
            <a:r>
              <a:rPr lang="en-US" dirty="0" smtClean="0"/>
              <a:t>2048 &amp; Farm Saga Using high data in LTE</a:t>
            </a:r>
          </a:p>
          <a:p>
            <a:endParaRPr lang="en-US" dirty="0"/>
          </a:p>
        </p:txBody>
      </p:sp>
      <p:pic>
        <p:nvPicPr>
          <p:cNvPr id="1026" name="Picture 2" descr="Diagno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58" y="1405218"/>
            <a:ext cx="9918935" cy="2143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iagno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58" y="3682349"/>
            <a:ext cx="9918934" cy="2234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70642"/>
            <a:ext cx="10018713" cy="1752599"/>
          </a:xfrm>
        </p:spPr>
        <p:txBody>
          <a:bodyPr/>
          <a:lstStyle/>
          <a:p>
            <a:r>
              <a:rPr lang="en-US" dirty="0" smtClean="0"/>
              <a:t>Performance Slowdown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070" y="897092"/>
            <a:ext cx="4620659" cy="1483038"/>
          </a:xfrm>
        </p:spPr>
        <p:txBody>
          <a:bodyPr/>
          <a:lstStyle/>
          <a:p>
            <a:r>
              <a:rPr lang="en-US" dirty="0" smtClean="0"/>
              <a:t>High CPU Usage </a:t>
            </a:r>
          </a:p>
          <a:p>
            <a:r>
              <a:rPr lang="en-US" dirty="0" smtClean="0"/>
              <a:t>High GPU Usage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2784161"/>
            <a:ext cx="5553635" cy="312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16" y="1011050"/>
            <a:ext cx="3063408" cy="5446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06" y="-349619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27" y="1502897"/>
            <a:ext cx="5253319" cy="4351338"/>
          </a:xfrm>
        </p:spPr>
        <p:txBody>
          <a:bodyPr/>
          <a:lstStyle/>
          <a:p>
            <a:r>
              <a:rPr lang="en-US" dirty="0" smtClean="0"/>
              <a:t>Games =&gt; 16% of the total time spent on mobile apps in US. </a:t>
            </a:r>
            <a:r>
              <a:rPr lang="en-US" sz="1200" baseline="-25000" dirty="0" smtClean="0"/>
              <a:t>COMSCORE</a:t>
            </a:r>
            <a:endParaRPr lang="en-US" baseline="-25000" dirty="0" smtClean="0"/>
          </a:p>
          <a:p>
            <a:r>
              <a:rPr lang="en-US" dirty="0" smtClean="0"/>
              <a:t>Appeal to diverse group of audience</a:t>
            </a:r>
          </a:p>
          <a:p>
            <a:r>
              <a:rPr lang="en-US" dirty="0" smtClean="0"/>
              <a:t>Advent of modern technology and higher configuration =&gt; innovative games</a:t>
            </a:r>
          </a:p>
          <a:p>
            <a:r>
              <a:rPr lang="en-US" dirty="0"/>
              <a:t>Mobile game revenues will reach $28.9Bn by 2016, up </a:t>
            </a:r>
            <a:r>
              <a:rPr lang="en-US" dirty="0" smtClean="0"/>
              <a:t>38% from </a:t>
            </a:r>
            <a:r>
              <a:rPr lang="en-US" dirty="0"/>
              <a:t>2014.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3364612"/>
            <a:ext cx="4460823" cy="321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88" y="577079"/>
            <a:ext cx="4460823" cy="2497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4012"/>
            <a:ext cx="10018713" cy="1752599"/>
          </a:xfrm>
        </p:spPr>
        <p:txBody>
          <a:bodyPr/>
          <a:lstStyle/>
          <a:p>
            <a:r>
              <a:rPr lang="en-US" dirty="0" smtClean="0"/>
              <a:t>Findings: Foreground - </a:t>
            </a:r>
            <a:r>
              <a:rPr lang="en-US" i="1" dirty="0" smtClean="0"/>
              <a:t>Idle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985" y="1220330"/>
            <a:ext cx="10018713" cy="4648201"/>
          </a:xfrm>
        </p:spPr>
        <p:txBody>
          <a:bodyPr/>
          <a:lstStyle/>
          <a:p>
            <a:r>
              <a:rPr lang="en-US" dirty="0" smtClean="0"/>
              <a:t>Screen ON</a:t>
            </a:r>
          </a:p>
          <a:p>
            <a:pPr lvl="1"/>
            <a:r>
              <a:rPr lang="en-US" dirty="0"/>
              <a:t>Farm Saga </a:t>
            </a:r>
            <a:r>
              <a:rPr lang="en-US" dirty="0" smtClean="0"/>
              <a:t> - Overrides default screen timeout</a:t>
            </a:r>
          </a:p>
          <a:p>
            <a:pPr lvl="1"/>
            <a:r>
              <a:rPr lang="en-US" dirty="0" smtClean="0"/>
              <a:t>2% (210 J) battery drain in 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RRC States</a:t>
            </a:r>
          </a:p>
          <a:p>
            <a:pPr lvl="1"/>
            <a:r>
              <a:rPr lang="en-US" dirty="0" smtClean="0"/>
              <a:t>Too many UDP connection requests for </a:t>
            </a:r>
            <a:r>
              <a:rPr lang="en-US" dirty="0" err="1" smtClean="0"/>
              <a:t>NoInternet</a:t>
            </a:r>
            <a:endParaRPr lang="en-US" dirty="0" smtClean="0"/>
          </a:p>
          <a:p>
            <a:pPr lvl="1"/>
            <a:r>
              <a:rPr lang="en-US" dirty="0" smtClean="0"/>
              <a:t>Unnecessary RRC state transition</a:t>
            </a:r>
          </a:p>
          <a:p>
            <a:pPr lvl="1"/>
            <a:r>
              <a:rPr lang="en-US" dirty="0" err="1" smtClean="0"/>
              <a:t>NoInternet</a:t>
            </a:r>
            <a:r>
              <a:rPr lang="en-US" dirty="0" smtClean="0"/>
              <a:t> - DCH 38.91% , FACH 43.66% </a:t>
            </a:r>
          </a:p>
          <a:p>
            <a:r>
              <a:rPr lang="en-US" dirty="0" smtClean="0"/>
              <a:t>Connection Bursts Grouping</a:t>
            </a:r>
          </a:p>
          <a:p>
            <a:pPr lvl="1"/>
            <a:r>
              <a:rPr lang="en-US" dirty="0" smtClean="0"/>
              <a:t>Multiple bursts for 2048 and Farm Saga</a:t>
            </a:r>
          </a:p>
          <a:p>
            <a:pPr lvl="1"/>
            <a:r>
              <a:rPr lang="en-US" dirty="0" smtClean="0"/>
              <a:t>Connection grouping can save power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97" y="50038"/>
            <a:ext cx="1957825" cy="195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1776"/>
            <a:ext cx="10018713" cy="1752599"/>
          </a:xfrm>
        </p:spPr>
        <p:txBody>
          <a:bodyPr/>
          <a:lstStyle/>
          <a:p>
            <a:r>
              <a:rPr lang="en-US" dirty="0" smtClean="0"/>
              <a:t>Findings: Foreground - </a:t>
            </a:r>
            <a:r>
              <a:rPr lang="en-US" i="1" dirty="0" smtClean="0"/>
              <a:t>Playing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60" y="2353100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Connection Closing – Energy wastage in connection control</a:t>
            </a:r>
          </a:p>
          <a:p>
            <a:pPr lvl="1"/>
            <a:r>
              <a:rPr lang="en-US" sz="2400" dirty="0" smtClean="0"/>
              <a:t>Farm Saga – Avg. 25% energy (16.9 J – 84.5 J) wasted</a:t>
            </a:r>
          </a:p>
          <a:p>
            <a:pPr lvl="1"/>
            <a:r>
              <a:rPr lang="en-US" sz="2400" dirty="0" smtClean="0"/>
              <a:t>2048 – Avg. 50% </a:t>
            </a:r>
            <a:r>
              <a:rPr lang="en-US" sz="2400" dirty="0" err="1" smtClean="0"/>
              <a:t>enery</a:t>
            </a:r>
            <a:r>
              <a:rPr lang="en-US" sz="2400" dirty="0" smtClean="0"/>
              <a:t> (37.9 J – 161 J) wasted</a:t>
            </a:r>
          </a:p>
          <a:p>
            <a:r>
              <a:rPr lang="en-US" sz="2800" dirty="0" smtClean="0"/>
              <a:t>Duplicate TCP Content</a:t>
            </a:r>
          </a:p>
          <a:p>
            <a:pPr lvl="1"/>
            <a:r>
              <a:rPr lang="en-US" sz="2400" dirty="0" smtClean="0"/>
              <a:t>Farm Saga – 29% duplicate data</a:t>
            </a:r>
          </a:p>
          <a:p>
            <a:pPr lvl="1"/>
            <a:r>
              <a:rPr lang="en-US" sz="2400" dirty="0" smtClean="0"/>
              <a:t>50% cache header absent</a:t>
            </a:r>
          </a:p>
        </p:txBody>
      </p:sp>
      <p:pic>
        <p:nvPicPr>
          <p:cNvPr id="4" name="Picture 2" descr="http://indiedevstories.com/wp-content/uploads/2011/04/game-cent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95" y="240706"/>
            <a:ext cx="1621070" cy="1621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5774"/>
            <a:ext cx="10018713" cy="1752599"/>
          </a:xfrm>
        </p:spPr>
        <p:txBody>
          <a:bodyPr/>
          <a:lstStyle/>
          <a:p>
            <a:r>
              <a:rPr lang="en-US" dirty="0" smtClean="0"/>
              <a:t>Findings: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4560" y="1616118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2048 – No requests to game or ad server</a:t>
            </a:r>
          </a:p>
          <a:p>
            <a:r>
              <a:rPr lang="en-US" sz="3200" dirty="0" smtClean="0"/>
              <a:t>Farm Saga </a:t>
            </a:r>
          </a:p>
          <a:p>
            <a:pPr lvl="1"/>
            <a:r>
              <a:rPr lang="en-US" sz="2400" dirty="0" smtClean="0"/>
              <a:t>17 requests to game server</a:t>
            </a:r>
          </a:p>
          <a:p>
            <a:pPr lvl="1"/>
            <a:r>
              <a:rPr lang="en-US" sz="2400" dirty="0" smtClean="0"/>
              <a:t>6 requests to FB server in 5 </a:t>
            </a:r>
            <a:r>
              <a:rPr lang="en-US" sz="2400" dirty="0" err="1" smtClean="0"/>
              <a:t>mins</a:t>
            </a:r>
            <a:endParaRPr lang="en-US" sz="2400" dirty="0" smtClean="0"/>
          </a:p>
        </p:txBody>
      </p:sp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43693"/>
            <a:ext cx="10018713" cy="1752599"/>
          </a:xfrm>
        </p:spPr>
        <p:txBody>
          <a:bodyPr/>
          <a:lstStyle/>
          <a:p>
            <a:r>
              <a:rPr lang="en-US" dirty="0" smtClean="0"/>
              <a:t>Ad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08" y="863491"/>
            <a:ext cx="3934856" cy="5226416"/>
          </a:xfrm>
        </p:spPr>
        <p:txBody>
          <a:bodyPr>
            <a:normAutofit/>
          </a:bodyPr>
          <a:lstStyle/>
          <a:p>
            <a:r>
              <a:rPr lang="en-US" dirty="0" smtClean="0"/>
              <a:t>Uncompressed Files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, HTML, CSS and text files should be minified</a:t>
            </a:r>
          </a:p>
          <a:p>
            <a:r>
              <a:rPr lang="en-US" dirty="0" smtClean="0"/>
              <a:t>CSS Rule “</a:t>
            </a:r>
            <a:r>
              <a:rPr lang="en-US" dirty="0" err="1" smtClean="0"/>
              <a:t>display:none</a:t>
            </a:r>
            <a:r>
              <a:rPr lang="en-US" dirty="0" smtClean="0"/>
              <a:t>;”</a:t>
            </a:r>
          </a:p>
          <a:p>
            <a:pPr lvl="1"/>
            <a:r>
              <a:rPr lang="en-US" dirty="0" smtClean="0"/>
              <a:t>Content not displayed on page should </a:t>
            </a:r>
            <a:r>
              <a:rPr lang="en-US" dirty="0"/>
              <a:t>be </a:t>
            </a:r>
            <a:r>
              <a:rPr lang="en-US" dirty="0" smtClean="0"/>
              <a:t>removed </a:t>
            </a:r>
            <a:r>
              <a:rPr lang="en-US" dirty="0"/>
              <a:t>from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Probable Ad Fraud</a:t>
            </a:r>
          </a:p>
          <a:p>
            <a:pPr lvl="1"/>
            <a:r>
              <a:rPr lang="en-US" dirty="0" smtClean="0"/>
              <a:t>Heuristic to detect the game session end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13653"/>
              </p:ext>
            </p:extLst>
          </p:nvPr>
        </p:nvGraphicFramePr>
        <p:xfrm>
          <a:off x="5710985" y="1455712"/>
          <a:ext cx="5871884" cy="4568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342"/>
                <a:gridCol w="958172"/>
                <a:gridCol w="982185"/>
                <a:gridCol w="687185"/>
              </a:tblGrid>
              <a:tr h="1529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Row Labels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Requests per domain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Sum of Byte 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Sum of Packet 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ads.get.it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131530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ads.mopub.com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android.clients.google.com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8088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4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cpp-test.imp.mpx.mopub.com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in.metamx.com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play.googleapis.com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rtb-05.get.it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Grand Total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163944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468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82387" y="1148490"/>
            <a:ext cx="378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Domains Accessed (2048 Gameplay) </a:t>
            </a:r>
            <a:endParaRPr lang="en-US" dirty="0"/>
          </a:p>
        </p:txBody>
      </p:sp>
      <p:pic>
        <p:nvPicPr>
          <p:cNvPr id="5122" name="Picture 2" descr="https://iamrupak.files.wordpress.com/2014/05/block-a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46" y="81565"/>
            <a:ext cx="990837" cy="9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19" y="975199"/>
            <a:ext cx="3991331" cy="856134"/>
          </a:xfrm>
        </p:spPr>
        <p:txBody>
          <a:bodyPr/>
          <a:lstStyle/>
          <a:p>
            <a:r>
              <a:rPr lang="en-US" dirty="0" err="1" smtClean="0"/>
              <a:t>Wakelocks</a:t>
            </a:r>
            <a:endParaRPr lang="en-US" dirty="0"/>
          </a:p>
        </p:txBody>
      </p:sp>
      <p:pic>
        <p:nvPicPr>
          <p:cNvPr id="4" name="Content Placeholder 3" descr="C:\Users\Milind\Box Sync\MobileComputingProj\ARO Test Traces\Screenshots\FS WLD\Screenshot_2015-04-28-20-05-1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38" y="892119"/>
            <a:ext cx="2350462" cy="377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ilind\Box Sync\MobileComputingProj\ARO Test Traces\Screenshots\FS WLD\Screenshot_2015-04-28-20-05-5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41" y="892119"/>
            <a:ext cx="2264400" cy="3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1364" y="5369686"/>
            <a:ext cx="4691087" cy="57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 Connections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6826" y="4728715"/>
            <a:ext cx="4951520" cy="6409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 Privacy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5991" y="1371743"/>
            <a:ext cx="46910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Wakelocks</a:t>
            </a:r>
            <a:r>
              <a:rPr lang="en-US" dirty="0"/>
              <a:t> should not be misused. </a:t>
            </a:r>
            <a:endParaRPr lang="en-US" dirty="0" smtClean="0"/>
          </a:p>
          <a:p>
            <a:r>
              <a:rPr lang="en-US" dirty="0" smtClean="0"/>
              <a:t>If there is no </a:t>
            </a:r>
            <a:r>
              <a:rPr lang="en-US" dirty="0"/>
              <a:t>user interaction </a:t>
            </a:r>
            <a:r>
              <a:rPr lang="en-US" dirty="0" smtClean="0"/>
              <a:t>turn off screen</a:t>
            </a:r>
          </a:p>
        </p:txBody>
      </p:sp>
      <p:pic>
        <p:nvPicPr>
          <p:cNvPr id="9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039" y="48293"/>
            <a:ext cx="10018713" cy="98929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240" y="1082345"/>
            <a:ext cx="9966355" cy="570059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ARO </a:t>
            </a:r>
            <a:r>
              <a:rPr lang="en-US" dirty="0" smtClean="0"/>
              <a:t>test error</a:t>
            </a:r>
          </a:p>
          <a:p>
            <a:pPr lvl="1"/>
            <a:r>
              <a:rPr lang="en-US" dirty="0" smtClean="0"/>
              <a:t>No impact</a:t>
            </a:r>
            <a:endParaRPr lang="en-US" dirty="0"/>
          </a:p>
          <a:p>
            <a:pPr lvl="0"/>
            <a:r>
              <a:rPr lang="en-US" dirty="0"/>
              <a:t>PCAP file analysis giving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Wireshark</a:t>
            </a:r>
            <a:endParaRPr lang="en-US" dirty="0"/>
          </a:p>
          <a:p>
            <a:pPr lvl="0"/>
            <a:r>
              <a:rPr lang="en-US" dirty="0"/>
              <a:t>ADB and drivers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Phone restart</a:t>
            </a:r>
          </a:p>
          <a:p>
            <a:pPr lvl="1"/>
            <a:r>
              <a:rPr lang="en-US" dirty="0" smtClean="0"/>
              <a:t>No issue on rooted phone</a:t>
            </a:r>
            <a:endParaRPr lang="en-US" dirty="0"/>
          </a:p>
          <a:p>
            <a:pPr lvl="0"/>
            <a:r>
              <a:rPr lang="en-US" dirty="0"/>
              <a:t>Game data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IP addresses from trace</a:t>
            </a:r>
            <a:endParaRPr lang="en-US" dirty="0"/>
          </a:p>
          <a:p>
            <a:pPr lvl="0"/>
            <a:r>
              <a:rPr lang="en-US" dirty="0"/>
              <a:t>Unavailability of a </a:t>
            </a:r>
            <a:r>
              <a:rPr lang="en-US" dirty="0" smtClean="0"/>
              <a:t>good sensor tool</a:t>
            </a:r>
            <a:endParaRPr lang="en-US" dirty="0"/>
          </a:p>
          <a:p>
            <a:pPr lvl="1"/>
            <a:r>
              <a:rPr lang="en-US" dirty="0" err="1" smtClean="0"/>
              <a:t>Usemon</a:t>
            </a:r>
            <a:endParaRPr lang="en-US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4" y="-10240"/>
            <a:ext cx="10018713" cy="1752599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517" y="1627096"/>
            <a:ext cx="7484883" cy="44240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Game Code Analysis</a:t>
            </a:r>
          </a:p>
          <a:p>
            <a:r>
              <a:rPr lang="en-US" sz="2800" dirty="0" smtClean="0"/>
              <a:t>Other types of games</a:t>
            </a:r>
          </a:p>
          <a:p>
            <a:r>
              <a:rPr lang="en-US" sz="2800" dirty="0" smtClean="0"/>
              <a:t>Code Offloading</a:t>
            </a:r>
          </a:p>
          <a:p>
            <a:r>
              <a:rPr lang="en-US" sz="2800" dirty="0" smtClean="0"/>
              <a:t>iOS Devices</a:t>
            </a:r>
          </a:p>
          <a:p>
            <a:r>
              <a:rPr lang="en-US" sz="2800" dirty="0" smtClean="0"/>
              <a:t>Recommendation Implementation</a:t>
            </a:r>
          </a:p>
          <a:p>
            <a:r>
              <a:rPr lang="en-US" sz="2800" dirty="0" smtClean="0"/>
              <a:t>Study Other Resources</a:t>
            </a:r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vrsfoto.com/wp-content/uploads/2014/08/te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66" y="-127664"/>
            <a:ext cx="2942467" cy="294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903" y="3411"/>
            <a:ext cx="10018713" cy="1752599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306" y="736978"/>
            <a:ext cx="10018713" cy="5854890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connection bursts should be grouped together</a:t>
            </a:r>
          </a:p>
          <a:p>
            <a:r>
              <a:rPr lang="en-US" dirty="0" smtClean="0"/>
              <a:t>TCP connections should be closed promptly after data transfer</a:t>
            </a:r>
          </a:p>
          <a:p>
            <a:r>
              <a:rPr lang="en-US" dirty="0" smtClean="0"/>
              <a:t>Cache Control should be implemented properly</a:t>
            </a:r>
          </a:p>
          <a:p>
            <a:r>
              <a:rPr lang="en-US" dirty="0" smtClean="0"/>
              <a:t>No requests to game server or ad server when in background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 of files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display:none</a:t>
            </a:r>
            <a:r>
              <a:rPr lang="en-US" dirty="0" smtClean="0"/>
              <a:t>;” - Remove not displayed content from page</a:t>
            </a:r>
          </a:p>
          <a:p>
            <a:r>
              <a:rPr lang="en-US" dirty="0" smtClean="0"/>
              <a:t>No requests to ad server when the game in progress</a:t>
            </a:r>
          </a:p>
          <a:p>
            <a:r>
              <a:rPr lang="en-US" dirty="0" err="1" smtClean="0"/>
              <a:t>Wakelock</a:t>
            </a:r>
            <a:r>
              <a:rPr lang="en-US" dirty="0" smtClean="0"/>
              <a:t> should not be misused</a:t>
            </a:r>
            <a:endParaRPr lang="en-US" dirty="0"/>
          </a:p>
        </p:txBody>
      </p:sp>
      <p:pic>
        <p:nvPicPr>
          <p:cNvPr id="6146" name="Picture 2" descr="https://www.lantanacloud.com/wp-content/uploads/2012/Icons/recommend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41" y="177420"/>
            <a:ext cx="1858610" cy="16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64" y="-402201"/>
            <a:ext cx="10018713" cy="1752599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38" y="1059454"/>
            <a:ext cx="5912227" cy="5265119"/>
          </a:xfrm>
        </p:spPr>
        <p:txBody>
          <a:bodyPr>
            <a:noAutofit/>
          </a:bodyPr>
          <a:lstStyle/>
          <a:p>
            <a:r>
              <a:rPr lang="en-US" sz="2800" dirty="0" smtClean="0"/>
              <a:t>Industry perspective</a:t>
            </a:r>
          </a:p>
          <a:p>
            <a:pPr lvl="1"/>
            <a:r>
              <a:rPr lang="en-US" sz="2400" dirty="0" smtClean="0"/>
              <a:t>Better games and efficient resource consumption</a:t>
            </a:r>
          </a:p>
          <a:p>
            <a:pPr lvl="1"/>
            <a:r>
              <a:rPr lang="en-US" sz="2400" dirty="0" smtClean="0"/>
              <a:t>Increase in games usage and revenues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End-user perspective</a:t>
            </a:r>
          </a:p>
          <a:p>
            <a:pPr lvl="1"/>
            <a:r>
              <a:rPr lang="en-US" sz="2400" dirty="0" smtClean="0"/>
              <a:t>Controlled data usage</a:t>
            </a:r>
          </a:p>
          <a:p>
            <a:pPr lvl="1"/>
            <a:r>
              <a:rPr lang="en-US" sz="2400" dirty="0" smtClean="0"/>
              <a:t>Better performance</a:t>
            </a:r>
          </a:p>
          <a:p>
            <a:pPr lvl="1"/>
            <a:r>
              <a:rPr lang="en-US" sz="2400" dirty="0" smtClean="0"/>
              <a:t>Better battery life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43" y="778404"/>
            <a:ext cx="3500718" cy="262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45" y="3692013"/>
            <a:ext cx="5001878" cy="281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42" y="50645"/>
            <a:ext cx="10018713" cy="8176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231" y="1216389"/>
            <a:ext cx="7900525" cy="452094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Feb 13, 2015 – Mar 8, 2015: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Identifying test subjects.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Initial Design, Tools and installations.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Games finalization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Hardware acquisition (SIM and phones if required)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Mar 9, 2015 – Apr 16, 2015: Implementation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Collection Phase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Data Analysis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Recommendation</a:t>
            </a:r>
          </a:p>
          <a:p>
            <a:pPr>
              <a:spcAft>
                <a:spcPts val="600"/>
              </a:spcAft>
            </a:pPr>
            <a:r>
              <a:rPr lang="en-US" dirty="0"/>
              <a:t>Apr </a:t>
            </a:r>
            <a:r>
              <a:rPr lang="en-US" dirty="0" smtClean="0"/>
              <a:t>17, </a:t>
            </a:r>
            <a:r>
              <a:rPr lang="en-US" dirty="0"/>
              <a:t>2015 – Apr 30, 2015: Project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463" y="-165350"/>
            <a:ext cx="10018713" cy="1088226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mobile app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60" y="793377"/>
            <a:ext cx="8040061" cy="592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4467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402" y="1296464"/>
            <a:ext cx="10018713" cy="734042"/>
          </a:xfrm>
        </p:spPr>
        <p:txBody>
          <a:bodyPr>
            <a:noAutofit/>
          </a:bodyPr>
          <a:lstStyle/>
          <a:p>
            <a:r>
              <a:rPr lang="en-US" dirty="0" smtClean="0"/>
              <a:t>Questions</a:t>
            </a:r>
          </a:p>
        </p:txBody>
      </p:sp>
      <p:pic>
        <p:nvPicPr>
          <p:cNvPr id="2050" name="Picture 2" descr="http://www.androidrundown.com/wp-content/uploads/2010/08/confused_robot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7" y="25414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63066"/>
            <a:ext cx="10018713" cy="1752599"/>
          </a:xfrm>
        </p:spPr>
        <p:txBody>
          <a:bodyPr/>
          <a:lstStyle/>
          <a:p>
            <a:r>
              <a:rPr lang="en-US" dirty="0" smtClean="0"/>
              <a:t>However there 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624" y="1013186"/>
            <a:ext cx="2966666" cy="614076"/>
          </a:xfrm>
        </p:spPr>
        <p:txBody>
          <a:bodyPr/>
          <a:lstStyle/>
          <a:p>
            <a:r>
              <a:rPr lang="en-US" dirty="0" smtClean="0"/>
              <a:t>High Battery Usage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71" y="4564317"/>
            <a:ext cx="3316289" cy="161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46624" y="3950241"/>
            <a:ext cx="2966666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Memory Usage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9326" y="1058337"/>
            <a:ext cx="2966666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Data Usage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9326" y="3909900"/>
            <a:ext cx="4015862" cy="61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Slowdown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71" y="1543706"/>
            <a:ext cx="2872536" cy="196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81" y="1627262"/>
            <a:ext cx="3217684" cy="196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58" y="4523976"/>
            <a:ext cx="3080407" cy="2039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http://2.bp.blogspot.com/-cnGB-IjZrIU/UDXK_FdLjiI/AAAAAAAAIgw/Y1zcV1UsJ24/s1600/danger-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08" y="1152375"/>
            <a:ext cx="5715000" cy="5019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43748"/>
            <a:ext cx="10018713" cy="1752599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93383"/>
            <a:ext cx="5535055" cy="748555"/>
          </a:xfrm>
        </p:spPr>
        <p:txBody>
          <a:bodyPr/>
          <a:lstStyle/>
          <a:p>
            <a:r>
              <a:rPr lang="en-US" dirty="0" smtClean="0"/>
              <a:t>Study by Cheetah Mobile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87" y="1353679"/>
            <a:ext cx="7431889" cy="5364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826" y="112066"/>
            <a:ext cx="10018713" cy="3124201"/>
          </a:xfrm>
        </p:spPr>
        <p:txBody>
          <a:bodyPr/>
          <a:lstStyle/>
          <a:p>
            <a:r>
              <a:rPr lang="en-US" dirty="0"/>
              <a:t>Verizon </a:t>
            </a:r>
            <a:r>
              <a:rPr lang="en-US" dirty="0" smtClean="0"/>
              <a:t>Wireless – High Risk Apps</a:t>
            </a:r>
            <a:endParaRPr lang="en-US" dirty="0"/>
          </a:p>
          <a:p>
            <a:r>
              <a:rPr lang="en-US" dirty="0"/>
              <a:t>Characterizing Instant Messaging </a:t>
            </a:r>
            <a:r>
              <a:rPr lang="en-US" dirty="0" smtClean="0"/>
              <a:t>Apps on </a:t>
            </a:r>
            <a:r>
              <a:rPr lang="en-US" dirty="0"/>
              <a:t>Smartphones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-44374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Related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18" y="2506768"/>
            <a:ext cx="4068966" cy="3426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www.shopharrisburgmall.com/wp-content/uploads/2013/05/VERIZON-WIRELESS-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68" y="2827025"/>
            <a:ext cx="5484577" cy="2785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3420" y="2403218"/>
            <a:ext cx="645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http://www.verizonwireless.com/support/high-risk-android-apps/</a:t>
            </a:r>
            <a:r>
              <a:rPr lang="en-US" dirty="0"/>
              <a:t> </a:t>
            </a:r>
          </a:p>
        </p:txBody>
      </p:sp>
      <p:pic>
        <p:nvPicPr>
          <p:cNvPr id="7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8002"/>
            <a:ext cx="10018713" cy="1752599"/>
          </a:xfrm>
        </p:spPr>
        <p:txBody>
          <a:bodyPr/>
          <a:lstStyle/>
          <a:p>
            <a:r>
              <a:rPr lang="en-US" dirty="0" smtClean="0"/>
              <a:t>Unexplored Area: Mobile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631" y="1930015"/>
            <a:ext cx="10018713" cy="3529085"/>
          </a:xfrm>
        </p:spPr>
        <p:txBody>
          <a:bodyPr>
            <a:noAutofit/>
          </a:bodyPr>
          <a:lstStyle/>
          <a:p>
            <a:r>
              <a:rPr lang="en-US" sz="2800" dirty="0" smtClean="0"/>
              <a:t>Numerous genres</a:t>
            </a:r>
          </a:p>
          <a:p>
            <a:r>
              <a:rPr lang="en-US" sz="2800" dirty="0" smtClean="0"/>
              <a:t>Numerous Games in every genre</a:t>
            </a:r>
          </a:p>
          <a:p>
            <a:r>
              <a:rPr lang="en-US" sz="2800" dirty="0" smtClean="0"/>
              <a:t>Characterization of games difficult</a:t>
            </a:r>
          </a:p>
          <a:p>
            <a:pPr lvl="1"/>
            <a:r>
              <a:rPr lang="en-US" sz="2400" dirty="0" smtClean="0"/>
              <a:t>Age group</a:t>
            </a:r>
          </a:p>
          <a:p>
            <a:pPr lvl="1"/>
            <a:r>
              <a:rPr lang="en-US" sz="2400" dirty="0" smtClean="0"/>
              <a:t>Liking</a:t>
            </a:r>
          </a:p>
          <a:p>
            <a:pPr lvl="1"/>
            <a:r>
              <a:rPr lang="en-US" sz="2400" dirty="0" smtClean="0"/>
              <a:t>Location</a:t>
            </a:r>
          </a:p>
          <a:p>
            <a:r>
              <a:rPr lang="en-US" sz="2800" dirty="0" smtClean="0"/>
              <a:t>Different Resource requirements and limitations</a:t>
            </a:r>
            <a:endParaRPr lang="en-US" sz="2800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433"/>
            <a:ext cx="10018713" cy="1088226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543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be done?</a:t>
            </a:r>
          </a:p>
          <a:p>
            <a:pPr lvl="1"/>
            <a:r>
              <a:rPr lang="en-US" sz="2400" dirty="0" smtClean="0"/>
              <a:t>Trying to find the root cause of inefficiencies in online mobile games in terms of memory usage, data usage and performance.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Data Collection</a:t>
            </a:r>
          </a:p>
          <a:p>
            <a:pPr lvl="1"/>
            <a:r>
              <a:rPr lang="en-US" sz="2400" dirty="0" smtClean="0"/>
              <a:t>Analysis</a:t>
            </a:r>
          </a:p>
          <a:p>
            <a:pPr lvl="1"/>
            <a:r>
              <a:rPr lang="en-US" sz="2400" dirty="0" smtClean="0"/>
              <a:t>Recommendation</a:t>
            </a:r>
            <a:endParaRPr lang="en-US" sz="2400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40724"/>
            <a:ext cx="10018713" cy="1752599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950" y="1337604"/>
            <a:ext cx="10018713" cy="3906451"/>
          </a:xfrm>
        </p:spPr>
        <p:txBody>
          <a:bodyPr/>
          <a:lstStyle/>
          <a:p>
            <a:r>
              <a:rPr lang="en-US" dirty="0" smtClean="0"/>
              <a:t>Game States</a:t>
            </a:r>
          </a:p>
          <a:p>
            <a:r>
              <a:rPr lang="en-US" dirty="0" smtClean="0"/>
              <a:t>Experiment Setup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Test Subjects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Testing Steps and Analysis Approach</a:t>
            </a:r>
            <a:endParaRPr lang="en-US" dirty="0"/>
          </a:p>
        </p:txBody>
      </p:sp>
      <p:pic>
        <p:nvPicPr>
          <p:cNvPr id="4" name="Picture 4" descr="http://showreely.com/media/uploads/adminfiles/produc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70" y="5768042"/>
            <a:ext cx="1221945" cy="1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775</TotalTime>
  <Words>835</Words>
  <Application>Microsoft Office PowerPoint</Application>
  <PresentationFormat>Widescreen</PresentationFormat>
  <Paragraphs>227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Parallax</vt:lpstr>
      <vt:lpstr>Android Games Analysis – Why Does my playtime reduce my talk time?</vt:lpstr>
      <vt:lpstr>Motivation</vt:lpstr>
      <vt:lpstr>Most popular mobile app category</vt:lpstr>
      <vt:lpstr>However there are problems</vt:lpstr>
      <vt:lpstr>Related Work</vt:lpstr>
      <vt:lpstr>PowerPoint Presentation</vt:lpstr>
      <vt:lpstr>Unexplored Area: Mobile Games</vt:lpstr>
      <vt:lpstr>Project Idea</vt:lpstr>
      <vt:lpstr>Methodology</vt:lpstr>
      <vt:lpstr>Game States</vt:lpstr>
      <vt:lpstr>Experiment Setup</vt:lpstr>
      <vt:lpstr>Games and Tools</vt:lpstr>
      <vt:lpstr>Test Design</vt:lpstr>
      <vt:lpstr>Test Execution</vt:lpstr>
      <vt:lpstr>Findings</vt:lpstr>
      <vt:lpstr>High RAM Usage</vt:lpstr>
      <vt:lpstr>High Battery Consumption</vt:lpstr>
      <vt:lpstr>Unexpected High Data Usage</vt:lpstr>
      <vt:lpstr>Performance Slowdown</vt:lpstr>
      <vt:lpstr>Findings: Foreground - Idle</vt:lpstr>
      <vt:lpstr>Findings: Foreground - Playing</vt:lpstr>
      <vt:lpstr>Findings: Background</vt:lpstr>
      <vt:lpstr>Ad Stats</vt:lpstr>
      <vt:lpstr>Wakelocks</vt:lpstr>
      <vt:lpstr>Challenges Faced</vt:lpstr>
      <vt:lpstr>Future Work</vt:lpstr>
      <vt:lpstr>Recommendations</vt:lpstr>
      <vt:lpstr>Conclusion</vt:lpstr>
      <vt:lpstr>Timeline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Games Analysis – Why Does my playtime reduce my talk time?</dc:title>
  <dc:creator>Milind Gokhale</dc:creator>
  <cp:lastModifiedBy>Milind Gokhale</cp:lastModifiedBy>
  <cp:revision>114</cp:revision>
  <dcterms:created xsi:type="dcterms:W3CDTF">2015-02-15T23:22:51Z</dcterms:created>
  <dcterms:modified xsi:type="dcterms:W3CDTF">2015-05-04T20:09:15Z</dcterms:modified>
</cp:coreProperties>
</file>