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  <p:sldId id="268" r:id="rId14"/>
    <p:sldId id="266" r:id="rId15"/>
    <p:sldId id="267" r:id="rId16"/>
    <p:sldId id="269" r:id="rId17"/>
    <p:sldId id="270" r:id="rId18"/>
    <p:sldId id="278" r:id="rId19"/>
    <p:sldId id="272" r:id="rId20"/>
    <p:sldId id="298" r:id="rId21"/>
    <p:sldId id="299" r:id="rId22"/>
    <p:sldId id="279" r:id="rId23"/>
    <p:sldId id="300" r:id="rId24"/>
    <p:sldId id="271" r:id="rId25"/>
    <p:sldId id="273" r:id="rId26"/>
    <p:sldId id="280" r:id="rId27"/>
    <p:sldId id="274" r:id="rId28"/>
    <p:sldId id="302" r:id="rId29"/>
    <p:sldId id="301" r:id="rId30"/>
    <p:sldId id="275" r:id="rId31"/>
    <p:sldId id="276" r:id="rId32"/>
    <p:sldId id="281" r:id="rId33"/>
    <p:sldId id="285" r:id="rId34"/>
    <p:sldId id="305" r:id="rId35"/>
    <p:sldId id="306" r:id="rId36"/>
    <p:sldId id="318" r:id="rId37"/>
    <p:sldId id="286" r:id="rId38"/>
    <p:sldId id="282" r:id="rId39"/>
    <p:sldId id="283" r:id="rId40"/>
    <p:sldId id="308" r:id="rId41"/>
    <p:sldId id="319" r:id="rId42"/>
    <p:sldId id="284" r:id="rId43"/>
    <p:sldId id="287" r:id="rId44"/>
    <p:sldId id="313" r:id="rId45"/>
    <p:sldId id="288" r:id="rId46"/>
    <p:sldId id="317" r:id="rId47"/>
    <p:sldId id="289" r:id="rId48"/>
    <p:sldId id="307" r:id="rId49"/>
    <p:sldId id="315" r:id="rId50"/>
    <p:sldId id="316" r:id="rId51"/>
    <p:sldId id="314" r:id="rId52"/>
    <p:sldId id="293" r:id="rId53"/>
    <p:sldId id="309" r:id="rId54"/>
    <p:sldId id="310" r:id="rId55"/>
    <p:sldId id="311" r:id="rId56"/>
    <p:sldId id="295" r:id="rId57"/>
    <p:sldId id="296" r:id="rId58"/>
    <p:sldId id="29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72" d="100"/>
          <a:sy n="72" d="100"/>
        </p:scale>
        <p:origin x="612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54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FD88-D964-4AFE-9126-2EE66AC085FA}" type="datetimeFigureOut">
              <a:rPr lang="pt-PT" smtClean="0"/>
              <a:t>26-03-2015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91466-983E-428F-BE26-C649FE619D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533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5DE43-7140-4DE5-A898-295BC3AEEB9F}" type="datetimeFigureOut">
              <a:rPr lang="pt-PT" smtClean="0"/>
              <a:t>26-03-2015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35E6-564F-4887-9024-BF8A3EE806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91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435E6-564F-4887-9024-BF8A3EE806E6}" type="slidenum">
              <a:rPr lang="pt-PT" smtClean="0"/>
              <a:t>53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587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419600"/>
            <a:ext cx="12192000" cy="24384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3472"/>
            <a:ext cx="11074400" cy="3194933"/>
          </a:xfrm>
          <a:noFill/>
          <a:ln>
            <a:noFill/>
          </a:ln>
        </p:spPr>
        <p:txBody>
          <a:bodyPr/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11074400" cy="28956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ysClr val="windowText" lastClr="00000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152400"/>
            <a:ext cx="10972800" cy="381000"/>
          </a:xfrm>
        </p:spPr>
        <p:txBody>
          <a:bodyPr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11" name="Rectangle 10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2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47899" y="2908300"/>
            <a:ext cx="662940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959099" y="3213100"/>
            <a:ext cx="6629400" cy="508000"/>
          </a:xfrm>
        </p:spPr>
        <p:txBody>
          <a:bodyPr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11" name="Rectangle 10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2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104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7" name="Rectangle 6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8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 spc="-11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 spc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 marL="257175" indent="-257175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 marL="557213" indent="-214313">
              <a:buClr>
                <a:srgbClr val="C00000"/>
              </a:buClr>
              <a:buFont typeface="Wingdings" pitchFamily="2" charset="2"/>
              <a:buChar char="§"/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buClr>
                <a:srgbClr val="C00000"/>
              </a:buClr>
              <a:buFont typeface="Wingdings" pitchFamily="2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200150" indent="-171450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543050" indent="-171450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12" name="Rectangle 11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3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 spc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12" name="Rectangle 11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3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419600"/>
            <a:ext cx="12192000" cy="24384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pic>
        <p:nvPicPr>
          <p:cNvPr id="4" name="Picture 2" descr="D:\Create\Operacional\Templates\Logotipos Empresa\Bitmap\createit-whiteb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06" y="3016250"/>
            <a:ext cx="4395788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29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57175" indent="-257175">
              <a:buClr>
                <a:srgbClr val="C00000"/>
              </a:buClr>
              <a:buFont typeface="Wingdings" pitchFamily="2" charset="2"/>
              <a:buChar char="§"/>
              <a:defRPr/>
            </a:lvl1pPr>
            <a:lvl2pPr marL="557213" indent="-214313">
              <a:buClr>
                <a:srgbClr val="C00000"/>
              </a:buClr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buClr>
                <a:srgbClr val="C00000"/>
              </a:buClr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200150" indent="-171450">
              <a:buClr>
                <a:srgbClr val="C00000"/>
              </a:buClr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543050" indent="-171450">
              <a:buClr>
                <a:srgbClr val="C00000"/>
              </a:buClr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152400"/>
            <a:ext cx="10972800" cy="381000"/>
          </a:xfrm>
        </p:spPr>
        <p:txBody>
          <a:bodyPr>
            <a:normAutofit/>
          </a:bodyPr>
          <a:lstStyle>
            <a:lvl1pPr marL="0" indent="0">
              <a:buNone/>
              <a:defRPr sz="1500" b="0" cap="all" normalizeH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grpSp>
        <p:nvGrpSpPr>
          <p:cNvPr id="17" name="Group 16"/>
          <p:cNvGrpSpPr/>
          <p:nvPr userDrawn="1"/>
        </p:nvGrpSpPr>
        <p:grpSpPr>
          <a:xfrm rot="5400000">
            <a:off x="5898547" y="6089047"/>
            <a:ext cx="394906" cy="1295400"/>
            <a:chOff x="8825294" y="2781300"/>
            <a:chExt cx="394906" cy="1295400"/>
          </a:xfrm>
        </p:grpSpPr>
        <p:sp>
          <p:nvSpPr>
            <p:cNvPr id="18" name="Rectangle 17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9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9436100" y="3238500"/>
            <a:ext cx="3276600" cy="3048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3368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lvl1pPr marL="257175" indent="-257175">
              <a:buClr>
                <a:srgbClr val="C00000"/>
              </a:buClr>
              <a:buFont typeface="Wingdings" pitchFamily="2" charset="2"/>
              <a:buChar char="§"/>
              <a:defRPr/>
            </a:lvl1pPr>
            <a:lvl2pPr marL="557213" indent="-214313">
              <a:buClr>
                <a:srgbClr val="C00000"/>
              </a:buClr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buClr>
                <a:srgbClr val="C00000"/>
              </a:buClr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200150" indent="-171450">
              <a:buClr>
                <a:srgbClr val="C00000"/>
              </a:buClr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543050" indent="-171450">
              <a:buClr>
                <a:srgbClr val="C00000"/>
              </a:buClr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1482916" y="6215277"/>
            <a:ext cx="685800" cy="486833"/>
          </a:xfrm>
        </p:spPr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8896350" y="2508250"/>
            <a:ext cx="5067300" cy="508000"/>
          </a:xfrm>
        </p:spPr>
        <p:txBody>
          <a:bodyPr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grpSp>
        <p:nvGrpSpPr>
          <p:cNvPr id="14" name="Group 13"/>
          <p:cNvGrpSpPr/>
          <p:nvPr userDrawn="1"/>
        </p:nvGrpSpPr>
        <p:grpSpPr>
          <a:xfrm rot="5400000">
            <a:off x="5898547" y="6089047"/>
            <a:ext cx="394906" cy="1295400"/>
            <a:chOff x="8825294" y="2781300"/>
            <a:chExt cx="394906" cy="1295400"/>
          </a:xfrm>
        </p:grpSpPr>
        <p:sp>
          <p:nvSpPr>
            <p:cNvPr id="15" name="Rectangle 14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6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 b="0" spc="-225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>
            <a:normAutofit/>
          </a:bodyPr>
          <a:lstStyle>
            <a:lvl1pPr marL="252000" indent="-252000">
              <a:buClr>
                <a:srgbClr val="C00000"/>
              </a:buClr>
              <a:buFont typeface="Wingdings" pitchFamily="2" charset="2"/>
              <a:buChar char="§"/>
              <a:defRPr sz="3200" spc="-1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1488" indent="-252000">
              <a:buClr>
                <a:srgbClr val="C00000"/>
              </a:buClr>
              <a:buFont typeface="Wingdings" pitchFamily="2" charset="2"/>
              <a:buChar char="§"/>
              <a:defRPr sz="2800" spc="-1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39379" indent="-216000">
              <a:buClr>
                <a:srgbClr val="C00000"/>
              </a:buClr>
              <a:buFont typeface="Wingdings" pitchFamily="2" charset="2"/>
              <a:buChar char="§"/>
              <a:tabLst/>
              <a:defRPr sz="24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07269" indent="-201600">
              <a:buClr>
                <a:srgbClr val="C00000"/>
              </a:buClr>
              <a:buFont typeface="Wingdings" pitchFamily="2" charset="2"/>
              <a:buChar char="§"/>
              <a:defRPr sz="18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276350" indent="-202406">
              <a:buClr>
                <a:srgbClr val="C00000"/>
              </a:buClr>
              <a:buFont typeface="Wingdings" pitchFamily="2" charset="2"/>
              <a:buChar char="§"/>
              <a:tabLst/>
              <a:defRPr sz="18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315200" y="-228600"/>
            <a:ext cx="4368800" cy="2286000"/>
          </a:xfrm>
        </p:spPr>
        <p:txBody>
          <a:bodyPr/>
          <a:lstStyle>
            <a:lvl1pPr>
              <a:defRPr sz="120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77600" y="16828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8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/56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13" name="Rectangle 12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5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5200" y="-228600"/>
            <a:ext cx="4368800" cy="2286000"/>
          </a:xfrm>
        </p:spPr>
        <p:txBody>
          <a:bodyPr/>
          <a:lstStyle>
            <a:lvl1pPr>
              <a:defRPr sz="120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457200"/>
            <a:ext cx="10972800" cy="685800"/>
          </a:xfrm>
        </p:spPr>
        <p:txBody>
          <a:bodyPr anchor="b"/>
          <a:lstStyle>
            <a:lvl1pPr>
              <a:defRPr b="0" spc="-225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>
            <a:normAutofit/>
          </a:bodyPr>
          <a:lstStyle>
            <a:lvl1pPr marL="252000" indent="-252000">
              <a:buClr>
                <a:srgbClr val="C00000"/>
              </a:buClr>
              <a:buFont typeface="Wingdings" pitchFamily="2" charset="2"/>
              <a:buChar char="§"/>
              <a:defRPr sz="3200" spc="-1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1488" indent="-252000">
              <a:buClr>
                <a:srgbClr val="C00000"/>
              </a:buClr>
              <a:buFont typeface="Wingdings" pitchFamily="2" charset="2"/>
              <a:buChar char="§"/>
              <a:tabLst/>
              <a:defRPr sz="2800" spc="-1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39379" indent="-216000">
              <a:buClr>
                <a:srgbClr val="C00000"/>
              </a:buClr>
              <a:buFont typeface="Wingdings" pitchFamily="2" charset="2"/>
              <a:buChar char="§"/>
              <a:defRPr sz="24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07269" indent="-202406">
              <a:buClr>
                <a:srgbClr val="C00000"/>
              </a:buClr>
              <a:buFont typeface="Wingdings" pitchFamily="2" charset="2"/>
              <a:buChar char="§"/>
              <a:defRPr sz="18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276350" indent="-202406">
              <a:buClr>
                <a:srgbClr val="C00000"/>
              </a:buClr>
              <a:buFont typeface="Wingdings" pitchFamily="2" charset="2"/>
              <a:buChar char="§"/>
              <a:defRPr sz="18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152400"/>
            <a:ext cx="10972800" cy="381000"/>
          </a:xfrm>
        </p:spPr>
        <p:txBody>
          <a:bodyPr>
            <a:noAutofit/>
          </a:bodyPr>
          <a:lstStyle>
            <a:lvl1pPr marL="0" indent="0">
              <a:buNone/>
              <a:defRPr sz="1800" b="0" cap="all" spc="-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77600" y="16828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8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/56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13" name="Rectangle 12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4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5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419600"/>
            <a:ext cx="12192000" cy="24384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4419605"/>
            <a:ext cx="11176000" cy="1362075"/>
          </a:xfrm>
        </p:spPr>
        <p:txBody>
          <a:bodyPr anchor="t">
            <a:normAutofit/>
          </a:bodyPr>
          <a:lstStyle>
            <a:lvl1pPr algn="l">
              <a:defRPr sz="4800" b="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2906713"/>
            <a:ext cx="111760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029200" y="6096000"/>
            <a:ext cx="2133600" cy="838200"/>
            <a:chOff x="5029200" y="6096000"/>
            <a:chExt cx="2133600" cy="838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5029200" y="6096000"/>
              <a:ext cx="2133600" cy="838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  <p:pic>
          <p:nvPicPr>
            <p:cNvPr id="8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716" y="6248400"/>
              <a:ext cx="1840568" cy="31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>
            <a:normAutofit/>
          </a:bodyPr>
          <a:lstStyle>
            <a:lvl1pPr marL="257175" indent="-257175">
              <a:buClr>
                <a:srgbClr val="C00000"/>
              </a:buClr>
              <a:buFont typeface="Wingdings" pitchFamily="2" charset="2"/>
              <a:buChar char="§"/>
              <a:defRPr sz="2800" spc="-113"/>
            </a:lvl1pPr>
            <a:lvl2pPr marL="471488" indent="-203597">
              <a:buClr>
                <a:srgbClr val="C00000"/>
              </a:buClr>
              <a:buFont typeface="Wingdings" pitchFamily="2" charset="2"/>
              <a:buChar char="§"/>
              <a:defRPr sz="2400" spc="-1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39379" indent="-202406">
              <a:buClr>
                <a:srgbClr val="C00000"/>
              </a:buClr>
              <a:buFont typeface="Wingdings" pitchFamily="2" charset="2"/>
              <a:buChar char="§"/>
              <a:defRPr sz="18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941785" indent="-136922">
              <a:buClr>
                <a:srgbClr val="C00000"/>
              </a:buClr>
              <a:buFont typeface="Wingdings" pitchFamily="2" charset="2"/>
              <a:buChar char="§"/>
              <a:defRPr sz="16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210866" indent="-136922">
              <a:buClr>
                <a:srgbClr val="C00000"/>
              </a:buClr>
              <a:buFont typeface="Wingdings" pitchFamily="2" charset="2"/>
              <a:buChar char="§"/>
              <a:defRPr sz="16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>
            <a:normAutofit/>
          </a:bodyPr>
          <a:lstStyle>
            <a:lvl1pPr marL="257175" indent="-257175">
              <a:buClr>
                <a:srgbClr val="C00000"/>
              </a:buClr>
              <a:buFont typeface="Wingdings" pitchFamily="2" charset="2"/>
              <a:buChar char="§"/>
              <a:defRPr sz="2800" spc="-113"/>
            </a:lvl1pPr>
            <a:lvl2pPr marL="471488" indent="-203597">
              <a:buClr>
                <a:srgbClr val="C00000"/>
              </a:buClr>
              <a:buFont typeface="Wingdings" pitchFamily="2" charset="2"/>
              <a:buChar char="§"/>
              <a:defRPr sz="2400" spc="-1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38188" indent="-171450">
              <a:buClr>
                <a:srgbClr val="C00000"/>
              </a:buClr>
              <a:buFont typeface="Wingdings" pitchFamily="2" charset="2"/>
              <a:buChar char="§"/>
              <a:defRPr sz="18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941785" indent="-136922">
              <a:buClr>
                <a:srgbClr val="C00000"/>
              </a:buClr>
              <a:buFont typeface="Wingdings" pitchFamily="2" charset="2"/>
              <a:buChar char="§"/>
              <a:defRPr sz="16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210866" indent="-136922">
              <a:buClr>
                <a:srgbClr val="C00000"/>
              </a:buClr>
              <a:buFont typeface="Wingdings" pitchFamily="2" charset="2"/>
              <a:buChar char="§"/>
              <a:defRPr sz="1600" spc="-113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152400"/>
            <a:ext cx="10972800" cy="381000"/>
          </a:xfrm>
        </p:spPr>
        <p:txBody>
          <a:bodyPr>
            <a:normAutofit/>
          </a:bodyPr>
          <a:lstStyle>
            <a:lvl1pPr marL="0" indent="0">
              <a:buNone/>
              <a:defRPr sz="1500" b="0" cap="all" spc="-11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13" name="Rectangle 12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4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0972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" y="1524000"/>
            <a:ext cx="3860800" cy="4591050"/>
          </a:xfrm>
        </p:spPr>
        <p:txBody>
          <a:bodyPr>
            <a:normAutofit/>
          </a:bodyPr>
          <a:lstStyle>
            <a:lvl1pPr marL="136922" indent="-136922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3962400" y="1524000"/>
            <a:ext cx="3860800" cy="4591050"/>
          </a:xfrm>
        </p:spPr>
        <p:txBody>
          <a:bodyPr>
            <a:normAutofit/>
          </a:bodyPr>
          <a:lstStyle>
            <a:lvl1pPr marL="136922" indent="-136922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6"/>
          </p:nvPr>
        </p:nvSpPr>
        <p:spPr>
          <a:xfrm>
            <a:off x="7823200" y="1524000"/>
            <a:ext cx="3860800" cy="4591050"/>
          </a:xfrm>
        </p:spPr>
        <p:txBody>
          <a:bodyPr>
            <a:normAutofit/>
          </a:bodyPr>
          <a:lstStyle>
            <a:lvl1pPr marL="136922" indent="-136922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152400"/>
            <a:ext cx="10972800" cy="381000"/>
          </a:xfrm>
        </p:spPr>
        <p:txBody>
          <a:bodyPr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14" name="Rectangle 13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5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10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0972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5"/>
          </p:nvPr>
        </p:nvSpPr>
        <p:spPr>
          <a:xfrm>
            <a:off x="203200" y="1493838"/>
            <a:ext cx="56896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6"/>
          </p:nvPr>
        </p:nvSpPr>
        <p:spPr>
          <a:xfrm>
            <a:off x="203200" y="2133600"/>
            <a:ext cx="5689600" cy="4114800"/>
          </a:xfrm>
        </p:spPr>
        <p:txBody>
          <a:bodyPr/>
          <a:lstStyle>
            <a:lvl1pPr marL="136922" indent="-136922">
              <a:buClr>
                <a:srgbClr val="C00000"/>
              </a:buClr>
              <a:buFont typeface="Wingdings" pitchFamily="2" charset="2"/>
              <a:buChar char="§"/>
              <a:defRPr sz="18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7"/>
          </p:nvPr>
        </p:nvSpPr>
        <p:spPr>
          <a:xfrm>
            <a:off x="5994400" y="1493838"/>
            <a:ext cx="56896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5994400" y="2133600"/>
            <a:ext cx="5689600" cy="4114800"/>
          </a:xfrm>
        </p:spPr>
        <p:txBody>
          <a:bodyPr/>
          <a:lstStyle>
            <a:lvl1pPr marL="136922" indent="-136922">
              <a:buClr>
                <a:srgbClr val="C00000"/>
              </a:buClr>
              <a:buFont typeface="Wingdings" pitchFamily="2" charset="2"/>
              <a:buChar char="§"/>
              <a:defRPr sz="18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152400"/>
            <a:ext cx="10972800" cy="381000"/>
          </a:xfrm>
        </p:spPr>
        <p:txBody>
          <a:bodyPr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15" name="Rectangle 14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16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0972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" y="1524000"/>
            <a:ext cx="38608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" y="2163762"/>
            <a:ext cx="3860800" cy="3951288"/>
          </a:xfrm>
        </p:spPr>
        <p:txBody>
          <a:bodyPr/>
          <a:lstStyle>
            <a:lvl1pPr marL="136922" indent="-136922">
              <a:buClr>
                <a:srgbClr val="C00000"/>
              </a:buClr>
              <a:buFont typeface="Wingdings" pitchFamily="2" charset="2"/>
              <a:buChar char="§"/>
              <a:defRPr sz="18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3962400" y="1524000"/>
            <a:ext cx="38608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3962400" y="2163762"/>
            <a:ext cx="3860800" cy="3951288"/>
          </a:xfrm>
        </p:spPr>
        <p:txBody>
          <a:bodyPr/>
          <a:lstStyle>
            <a:lvl1pPr marL="136922" indent="-136922">
              <a:buClr>
                <a:srgbClr val="C00000"/>
              </a:buClr>
              <a:buFont typeface="Wingdings" pitchFamily="2" charset="2"/>
              <a:buChar char="§"/>
              <a:defRPr sz="18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5"/>
          </p:nvPr>
        </p:nvSpPr>
        <p:spPr>
          <a:xfrm>
            <a:off x="7823200" y="1524000"/>
            <a:ext cx="38608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6"/>
          </p:nvPr>
        </p:nvSpPr>
        <p:spPr>
          <a:xfrm>
            <a:off x="7823200" y="2163762"/>
            <a:ext cx="3860800" cy="3951288"/>
          </a:xfrm>
        </p:spPr>
        <p:txBody>
          <a:bodyPr/>
          <a:lstStyle>
            <a:lvl1pPr marL="136922" indent="-136922">
              <a:buClr>
                <a:srgbClr val="C00000"/>
              </a:buClr>
              <a:buFont typeface="Wingdings" pitchFamily="2" charset="2"/>
              <a:buChar char="§"/>
              <a:defRPr sz="18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3200" y="152400"/>
            <a:ext cx="10972800" cy="381000"/>
          </a:xfrm>
        </p:spPr>
        <p:txBody>
          <a:bodyPr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24" name="Rectangle 23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25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3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our Item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0972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86038"/>
            <a:ext cx="5386917" cy="1852567"/>
          </a:xfrm>
        </p:spPr>
        <p:txBody>
          <a:bodyPr/>
          <a:lstStyle>
            <a:lvl1pPr marL="202406" indent="-202406">
              <a:buClr>
                <a:srgbClr val="C00000"/>
              </a:buClr>
              <a:buFont typeface="Wingdings" pitchFamily="2" charset="2"/>
              <a:buChar char="§"/>
              <a:defRPr sz="18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60838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197604" y="4160838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7"/>
          </p:nvPr>
        </p:nvSpPr>
        <p:spPr>
          <a:xfrm>
            <a:off x="6195484" y="2186038"/>
            <a:ext cx="5386917" cy="1852567"/>
          </a:xfrm>
        </p:spPr>
        <p:txBody>
          <a:bodyPr/>
          <a:lstStyle>
            <a:lvl1pPr marL="202406" indent="-202406">
              <a:buClr>
                <a:srgbClr val="C00000"/>
              </a:buClr>
              <a:buFont typeface="Wingdings" pitchFamily="2" charset="2"/>
              <a:buChar char="§"/>
              <a:defRPr sz="18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18"/>
          </p:nvPr>
        </p:nvSpPr>
        <p:spPr>
          <a:xfrm>
            <a:off x="609600" y="4800605"/>
            <a:ext cx="5386917" cy="1852567"/>
          </a:xfrm>
        </p:spPr>
        <p:txBody>
          <a:bodyPr/>
          <a:lstStyle>
            <a:lvl1pPr marL="202406" indent="-202406">
              <a:buClr>
                <a:srgbClr val="C00000"/>
              </a:buClr>
              <a:buFont typeface="Wingdings" pitchFamily="2" charset="2"/>
              <a:buChar char="§"/>
              <a:defRPr sz="18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9"/>
          </p:nvPr>
        </p:nvSpPr>
        <p:spPr>
          <a:xfrm>
            <a:off x="6197600" y="4800605"/>
            <a:ext cx="5386917" cy="1852567"/>
          </a:xfrm>
        </p:spPr>
        <p:txBody>
          <a:bodyPr/>
          <a:lstStyle>
            <a:lvl1pPr marL="202406" indent="-202406">
              <a:buClr>
                <a:srgbClr val="C00000"/>
              </a:buClr>
              <a:buFont typeface="Wingdings" pitchFamily="2" charset="2"/>
              <a:buChar char="§"/>
              <a:defRPr sz="1800"/>
            </a:lvl1pPr>
            <a:lvl2pPr marL="406004" indent="-138113">
              <a:buClr>
                <a:srgbClr val="C00000"/>
              </a:buClr>
              <a:buFont typeface="Wingdings" pitchFamily="2" charset="2"/>
              <a:buChar char="§"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02456" indent="-130969">
              <a:buClr>
                <a:srgbClr val="C00000"/>
              </a:buClr>
              <a:buFont typeface="Wingdings" pitchFamily="2" charset="2"/>
              <a:buChar char="§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04863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07269" indent="-130969">
              <a:buClr>
                <a:srgbClr val="C00000"/>
              </a:buClr>
              <a:buFont typeface="Wingdings" pitchFamily="2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03200" y="152400"/>
            <a:ext cx="10972800" cy="381000"/>
          </a:xfrm>
        </p:spPr>
        <p:txBody>
          <a:bodyPr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 smtClean="0"/>
              <a:t>CLICK TO EDIT SECTION TITLE</a:t>
            </a:r>
            <a:endParaRPr lang="pt-PT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1887200" y="2781300"/>
            <a:ext cx="394906" cy="1295400"/>
            <a:chOff x="8825294" y="2781300"/>
            <a:chExt cx="394906" cy="1295400"/>
          </a:xfrm>
        </p:grpSpPr>
        <p:sp>
          <p:nvSpPr>
            <p:cNvPr id="26" name="Rectangle 25"/>
            <p:cNvSpPr/>
            <p:nvPr userDrawn="1"/>
          </p:nvSpPr>
          <p:spPr>
            <a:xfrm rot="16200000">
              <a:off x="8375047" y="3231547"/>
              <a:ext cx="1295400" cy="394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PT" sz="1350"/>
            </a:p>
          </p:txBody>
        </p:sp>
        <p:pic>
          <p:nvPicPr>
            <p:cNvPr id="27" name="Picture 3" descr="D:\Create\Operacional\Templates\Logotipos Empresa\Bitmap\createit-blackb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2B2A29"/>
                </a:clrFrom>
                <a:clrTo>
                  <a:srgbClr val="2B2A2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87830" y="3327684"/>
              <a:ext cx="1196883" cy="20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225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-228600"/>
            <a:ext cx="4368800" cy="2286000"/>
          </a:xfrm>
          <a:prstGeom prst="rect">
            <a:avLst/>
          </a:prstGeom>
        </p:spPr>
        <p:txBody>
          <a:bodyPr vert="horz" wrap="square" lIns="0" tIns="0" rIns="0" bIns="0" rtlCol="0" anchor="t"/>
          <a:lstStyle>
            <a:lvl1pPr algn="r">
              <a:defRPr sz="12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-11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-11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11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500" b="0" i="0" u="none" strike="noStrike" kern="1200" cap="none" spc="-11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sz="1500" b="0" i="0" u="none" strike="noStrike" kern="1200" cap="none" spc="-113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500" b="0" i="0" u="none" strike="noStrike" kern="1200" cap="none" spc="-11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19" y="642791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77600" y="16828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8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/56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4" r:id="rId6"/>
    <p:sldLayoutId id="2147483653" r:id="rId7"/>
    <p:sldLayoutId id="2147483663" r:id="rId8"/>
    <p:sldLayoutId id="2147483662" r:id="rId9"/>
    <p:sldLayoutId id="2147483654" r:id="rId10"/>
    <p:sldLayoutId id="2147483665" r:id="rId11"/>
    <p:sldLayoutId id="2147483655" r:id="rId12"/>
    <p:sldLayoutId id="2147483656" r:id="rId13"/>
    <p:sldLayoutId id="2147483657" r:id="rId14"/>
    <p:sldLayoutId id="2147483661" r:id="rId15"/>
    <p:sldLayoutId id="2147483658" r:id="rId16"/>
    <p:sldLayoutId id="2147483659" r:id="rId17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4800" kern="1200" spc="-225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57175" marR="0" indent="-257175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800" kern="1200" spc="-113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marR="0" indent="-214313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kern="1200" spc="-113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 spc="-113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spc="-113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 spc="-113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template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directiv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directiv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directiv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express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databinding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angularjs.org/guide/scope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controll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controll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controll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module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filter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filter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filter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filter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servic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serv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servic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ngmodules.org/" TargetMode="External"/><Relationship Id="rId3" Type="http://schemas.openxmlformats.org/officeDocument/2006/relationships/hyperlink" Target="https://angularjs.org/" TargetMode="External"/><Relationship Id="rId7" Type="http://schemas.openxmlformats.org/officeDocument/2006/relationships/hyperlink" Target="https://builtwith.angular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ngularjs.org/api" TargetMode="External"/><Relationship Id="rId5" Type="http://schemas.openxmlformats.org/officeDocument/2006/relationships/hyperlink" Target="https://docs.angularjs.org/tutorial" TargetMode="External"/><Relationship Id="rId4" Type="http://schemas.openxmlformats.org/officeDocument/2006/relationships/hyperlink" Target="https://docs.angularjs.org/guid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h1YJyP" TargetMode="External"/><Relationship Id="rId2" Type="http://schemas.openxmlformats.org/officeDocument/2006/relationships/hyperlink" Target="http://1drv.ms/1h1YOlS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514600"/>
            <a:ext cx="5562600" cy="1446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700" y="1480272"/>
            <a:ext cx="5676900" cy="1415328"/>
          </a:xfrm>
        </p:spPr>
        <p:txBody>
          <a:bodyPr/>
          <a:lstStyle/>
          <a:p>
            <a:r>
              <a:rPr lang="pt-PT" dirty="0" err="1"/>
              <a:t>Working</a:t>
            </a:r>
            <a:r>
              <a:rPr lang="pt-PT" dirty="0"/>
              <a:t> </a:t>
            </a:r>
            <a:r>
              <a:rPr lang="pt-PT" dirty="0" err="1" smtClean="0"/>
              <a:t>with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82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Learning curve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angularjs</a:t>
            </a:r>
            <a:r>
              <a:rPr lang="pt-PT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97200" y="1275225"/>
            <a:ext cx="5384800" cy="556264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209800" y="5105400"/>
            <a:ext cx="1143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2895600" cy="4800600"/>
          </a:xfrm>
        </p:spPr>
        <p:txBody>
          <a:bodyPr>
            <a:normAutofit/>
          </a:bodyPr>
          <a:lstStyle/>
          <a:p>
            <a:r>
              <a:rPr lang="pt-PT" dirty="0" smtClean="0"/>
              <a:t>Templates</a:t>
            </a:r>
          </a:p>
          <a:p>
            <a:r>
              <a:rPr lang="pt-PT" dirty="0" err="1" smtClean="0"/>
              <a:t>Directives</a:t>
            </a:r>
            <a:endParaRPr lang="pt-PT" dirty="0" smtClean="0"/>
          </a:p>
          <a:p>
            <a:r>
              <a:rPr lang="pt-PT" dirty="0" err="1" smtClean="0"/>
              <a:t>Expressions</a:t>
            </a:r>
            <a:endParaRPr lang="pt-PT" dirty="0" smtClean="0"/>
          </a:p>
          <a:p>
            <a:r>
              <a:rPr lang="pt-PT" dirty="0" smtClean="0"/>
              <a:t>Data </a:t>
            </a:r>
            <a:r>
              <a:rPr lang="pt-PT" dirty="0" err="1" smtClean="0"/>
              <a:t>binding</a:t>
            </a:r>
            <a:endParaRPr lang="pt-PT" dirty="0" smtClean="0"/>
          </a:p>
          <a:p>
            <a:r>
              <a:rPr lang="pt-PT" dirty="0" smtClean="0"/>
              <a:t>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657600" y="1600200"/>
            <a:ext cx="2971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 sz="3200" kern="1200" spc="-11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1488" marR="0" indent="-2520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 sz="2800" kern="1200" spc="-113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9379" marR="0" indent="-2160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 sz="2400" kern="1200" spc="-113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7269" marR="0" indent="-202406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 sz="1800" kern="1200" spc="-113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6350" marR="0" indent="-202406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 sz="1800" kern="1200" spc="-113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Controllers</a:t>
            </a:r>
            <a:endParaRPr lang="pt-PT" dirty="0" smtClean="0"/>
          </a:p>
          <a:p>
            <a:r>
              <a:rPr lang="pt-PT" dirty="0" smtClean="0"/>
              <a:t>Modules</a:t>
            </a:r>
          </a:p>
          <a:p>
            <a:r>
              <a:rPr lang="pt-PT" dirty="0" err="1" smtClean="0"/>
              <a:t>Filters</a:t>
            </a:r>
            <a:endParaRPr lang="pt-PT" dirty="0" smtClean="0"/>
          </a:p>
          <a:p>
            <a:r>
              <a:rPr lang="pt-PT" dirty="0" err="1" smtClean="0"/>
              <a:t>Services</a:t>
            </a:r>
            <a:endParaRPr lang="pt-PT" dirty="0" smtClean="0"/>
          </a:p>
          <a:p>
            <a:r>
              <a:rPr lang="pt-PT" dirty="0" err="1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9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DEMO</a:t>
            </a:r>
            <a:r>
              <a:rPr lang="pt-PT" dirty="0" smtClean="0"/>
              <a:t> MAIN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smtClean="0"/>
              <a:t>MAIN 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7979" y="1828800"/>
            <a:ext cx="95558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html&gt;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&lt;html 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&lt;title&gt;Demo 01 - Page 03&lt;/title&gt;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&lt;script </a:t>
            </a:r>
            <a:r>
              <a:rPr lang="en-US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="libs/angular.min.js"&gt;&lt;/script&gt;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&lt;/head&gt;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&lt;p&gt;Name:&lt;input id="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textInput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type="text" 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PersonName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/&gt;&lt;/p&gt;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&lt;p&gt;Hello &lt;span id="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en-US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PersonName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&lt;/span&gt;!&lt;/p&gt;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&lt;/html&gt;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855379" y="1638300"/>
            <a:ext cx="1219200" cy="381000"/>
          </a:xfrm>
          <a:prstGeom prst="wedgeRoundRectCallout">
            <a:avLst>
              <a:gd name="adj1" fmla="val -72484"/>
              <a:gd name="adj2" fmla="val 1191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2"/>
                </a:solidFill>
              </a:rPr>
              <a:t>Directive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198779" y="3124200"/>
            <a:ext cx="1219200" cy="381000"/>
          </a:xfrm>
          <a:prstGeom prst="wedgeRoundRectCallout">
            <a:avLst>
              <a:gd name="adj1" fmla="val -39938"/>
              <a:gd name="adj2" fmla="val 12816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2"/>
                </a:solidFill>
              </a:rPr>
              <a:t>Directive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131979" y="4648200"/>
            <a:ext cx="1219200" cy="381000"/>
          </a:xfrm>
          <a:prstGeom prst="wedgeRoundRectCallout">
            <a:avLst>
              <a:gd name="adj1" fmla="val -44891"/>
              <a:gd name="adj2" fmla="val -11184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2"/>
                </a:solidFill>
              </a:rPr>
              <a:t>Expression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3200" y="1828799"/>
            <a:ext cx="1716357" cy="3139321"/>
            <a:chOff x="203200" y="1828799"/>
            <a:chExt cx="1716357" cy="3139321"/>
          </a:xfrm>
        </p:grpSpPr>
        <p:sp>
          <p:nvSpPr>
            <p:cNvPr id="13" name="Left Bracket 12"/>
            <p:cNvSpPr/>
            <p:nvPr/>
          </p:nvSpPr>
          <p:spPr>
            <a:xfrm>
              <a:off x="1721778" y="1828799"/>
              <a:ext cx="197779" cy="3139321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203200" y="3207959"/>
              <a:ext cx="1219200" cy="381000"/>
            </a:xfrm>
            <a:prstGeom prst="wedgeRoundRectCallout">
              <a:avLst>
                <a:gd name="adj1" fmla="val 73977"/>
                <a:gd name="adj2" fmla="val -64293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err="1" smtClean="0">
                  <a:solidFill>
                    <a:schemeClr val="tx2"/>
                  </a:solidFill>
                </a:rPr>
                <a:t>Template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8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Templates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HTML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additional</a:t>
            </a:r>
            <a:r>
              <a:rPr lang="pt-PT" dirty="0" smtClean="0"/>
              <a:t> </a:t>
            </a:r>
            <a:r>
              <a:rPr lang="pt-PT" dirty="0" err="1" smtClean="0"/>
              <a:t>markup</a:t>
            </a:r>
            <a:endParaRPr lang="pt-PT" dirty="0" smtClean="0"/>
          </a:p>
          <a:p>
            <a:pPr lvl="1"/>
            <a:r>
              <a:rPr lang="pt-PT" dirty="0" err="1" smtClean="0"/>
              <a:t>Directives</a:t>
            </a:r>
            <a:endParaRPr lang="pt-PT" dirty="0" smtClean="0"/>
          </a:p>
          <a:p>
            <a:pPr lvl="1"/>
            <a:r>
              <a:rPr lang="pt-PT" dirty="0" err="1" smtClean="0"/>
              <a:t>Expressions</a:t>
            </a:r>
            <a:endParaRPr lang="pt-PT" dirty="0" smtClean="0"/>
          </a:p>
          <a:p>
            <a:pPr lvl="1"/>
            <a:r>
              <a:rPr lang="pt-PT" dirty="0" err="1" smtClean="0"/>
              <a:t>Filters</a:t>
            </a:r>
            <a:endParaRPr lang="pt-PT" dirty="0" smtClean="0"/>
          </a:p>
          <a:p>
            <a:pPr lvl="1"/>
            <a:r>
              <a:rPr lang="pt-PT" dirty="0" err="1" smtClean="0"/>
              <a:t>Form</a:t>
            </a:r>
            <a:r>
              <a:rPr lang="pt-PT" dirty="0" smtClean="0"/>
              <a:t> </a:t>
            </a:r>
            <a:r>
              <a:rPr lang="pt-PT" dirty="0" err="1" smtClean="0"/>
              <a:t>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Main 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581001"/>
            <a:ext cx="369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More: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docs.angularjs.org/guide/templates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8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Directives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 err="1" smtClean="0"/>
              <a:t>Markers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DOM </a:t>
            </a:r>
            <a:r>
              <a:rPr lang="pt-PT" dirty="0" err="1" smtClean="0"/>
              <a:t>elements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b="1" dirty="0" err="1" smtClean="0"/>
              <a:t>extend</a:t>
            </a:r>
            <a:r>
              <a:rPr lang="pt-PT" b="1" dirty="0" smtClean="0"/>
              <a:t> HTML</a:t>
            </a:r>
            <a:r>
              <a:rPr lang="pt-PT" dirty="0" smtClean="0"/>
              <a:t> </a:t>
            </a:r>
            <a:r>
              <a:rPr lang="pt-PT" dirty="0" err="1" smtClean="0"/>
              <a:t>vocabulary</a:t>
            </a:r>
            <a:endParaRPr lang="pt-PT" dirty="0" smtClean="0"/>
          </a:p>
          <a:p>
            <a:pPr lvl="1"/>
            <a:r>
              <a:rPr lang="pt-PT" b="1" dirty="0" err="1" smtClean="0"/>
              <a:t>Attach</a:t>
            </a:r>
            <a:r>
              <a:rPr lang="pt-PT" b="1" dirty="0" smtClean="0"/>
              <a:t> </a:t>
            </a:r>
            <a:r>
              <a:rPr lang="pt-PT" b="1" dirty="0" err="1" smtClean="0"/>
              <a:t>behaviour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DOM </a:t>
            </a:r>
            <a:r>
              <a:rPr lang="pt-PT" dirty="0" err="1" smtClean="0"/>
              <a:t>element</a:t>
            </a:r>
            <a:endParaRPr lang="pt-PT" dirty="0" smtClean="0"/>
          </a:p>
          <a:p>
            <a:pPr lvl="1"/>
            <a:r>
              <a:rPr lang="pt-PT" b="1" dirty="0" err="1" smtClean="0"/>
              <a:t>Transform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DOM </a:t>
            </a:r>
            <a:r>
              <a:rPr lang="pt-PT" dirty="0" err="1" smtClean="0"/>
              <a:t>element</a:t>
            </a:r>
            <a:r>
              <a:rPr lang="pt-PT" dirty="0" smtClean="0"/>
              <a:t> and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children</a:t>
            </a: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err="1" smtClean="0"/>
              <a:t>Directives</a:t>
            </a:r>
            <a:r>
              <a:rPr lang="pt-PT" dirty="0" smtClean="0"/>
              <a:t> can match:</a:t>
            </a:r>
          </a:p>
          <a:p>
            <a:pPr marL="269082" lvl="1" indent="-49594">
              <a:buNone/>
              <a:tabLst>
                <a:tab pos="2062163" algn="l"/>
              </a:tabLst>
            </a:pPr>
            <a:r>
              <a:rPr lang="pt-PT" dirty="0" err="1" smtClean="0"/>
              <a:t>Elements</a:t>
            </a:r>
            <a:r>
              <a:rPr lang="pt-PT" dirty="0" smtClean="0"/>
              <a:t>	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pt-PT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69082" lvl="1" indent="-49594">
              <a:buNone/>
              <a:tabLst>
                <a:tab pos="2062163" algn="l"/>
              </a:tabLst>
            </a:pPr>
            <a:r>
              <a:rPr lang="pt-PT" dirty="0" err="1" smtClean="0"/>
              <a:t>Attributes</a:t>
            </a:r>
            <a:r>
              <a:rPr lang="pt-PT" dirty="0" smtClean="0"/>
              <a:t>	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pt-PT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PT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9082" lvl="1" indent="-49594">
              <a:buNone/>
              <a:tabLst>
                <a:tab pos="2062163" algn="l"/>
              </a:tabLst>
            </a:pPr>
            <a:r>
              <a:rPr lang="pt-PT" dirty="0" err="1" smtClean="0"/>
              <a:t>Comments</a:t>
            </a:r>
            <a:r>
              <a:rPr lang="pt-PT" dirty="0" smtClean="0"/>
              <a:t>	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directive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PT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pPr marL="269082" lvl="1" indent="-49594">
              <a:buNone/>
              <a:tabLst>
                <a:tab pos="2062163" algn="l"/>
              </a:tabLst>
            </a:pPr>
            <a:r>
              <a:rPr lang="pt-PT" dirty="0" smtClean="0"/>
              <a:t>Classes	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PT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PT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;"&gt;&lt;/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369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docs.angularjs.org/guide/directive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Naming</a:t>
            </a:r>
            <a:r>
              <a:rPr lang="pt-PT" dirty="0" smtClean="0"/>
              <a:t> </a:t>
            </a:r>
            <a:r>
              <a:rPr lang="pt-PT" dirty="0" err="1" smtClean="0"/>
              <a:t>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 smtClean="0"/>
              <a:t>AngularJS</a:t>
            </a:r>
            <a:r>
              <a:rPr lang="pt-PT" dirty="0" smtClean="0"/>
              <a:t> HTML </a:t>
            </a:r>
            <a:r>
              <a:rPr lang="pt-PT" dirty="0" err="1" smtClean="0"/>
              <a:t>compiler</a:t>
            </a:r>
            <a:r>
              <a:rPr lang="pt-PT" dirty="0" smtClean="0"/>
              <a:t> </a:t>
            </a:r>
            <a:r>
              <a:rPr lang="pt-PT" dirty="0" err="1" smtClean="0"/>
              <a:t>supports</a:t>
            </a:r>
            <a:r>
              <a:rPr lang="pt-PT" dirty="0" smtClean="0"/>
              <a:t> </a:t>
            </a:r>
            <a:r>
              <a:rPr lang="pt-PT" b="1" dirty="0" err="1" smtClean="0"/>
              <a:t>multiple</a:t>
            </a:r>
            <a:r>
              <a:rPr lang="pt-PT" b="1" dirty="0" smtClean="0"/>
              <a:t> </a:t>
            </a:r>
            <a:r>
              <a:rPr lang="pt-PT" b="1" dirty="0" err="1" smtClean="0"/>
              <a:t>naming</a:t>
            </a:r>
            <a:r>
              <a:rPr lang="pt-PT" b="1" dirty="0" smtClean="0"/>
              <a:t> </a:t>
            </a:r>
            <a:r>
              <a:rPr lang="pt-PT" b="1" dirty="0" err="1" smtClean="0"/>
              <a:t>formats</a:t>
            </a:r>
            <a:endParaRPr lang="pt-PT" b="1" dirty="0"/>
          </a:p>
          <a:p>
            <a:pPr marL="0" indent="0">
              <a:buNone/>
            </a:pPr>
            <a:endParaRPr lang="pt-PT" sz="1000" dirty="0" smtClean="0"/>
          </a:p>
          <a:p>
            <a:pPr marL="219488" lvl="1" indent="0" defTabSz="687388">
              <a:buNone/>
              <a:tabLst>
                <a:tab pos="2328863" algn="l"/>
              </a:tabLst>
            </a:pP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</a:t>
            </a:r>
            <a:r>
              <a:rPr lang="pt-PT" dirty="0" smtClean="0"/>
              <a:t>	</a:t>
            </a:r>
            <a:r>
              <a:rPr lang="pt-PT" dirty="0" err="1" smtClean="0"/>
              <a:t>Recommended</a:t>
            </a:r>
            <a:r>
              <a:rPr lang="pt-PT" dirty="0" smtClean="0"/>
              <a:t> </a:t>
            </a:r>
            <a:r>
              <a:rPr lang="pt-PT" dirty="0" err="1" smtClean="0"/>
              <a:t>format</a:t>
            </a:r>
            <a:r>
              <a:rPr lang="pt-PT" dirty="0" smtClean="0"/>
              <a:t>.</a:t>
            </a:r>
          </a:p>
          <a:p>
            <a:pPr marL="219488" lvl="1" indent="0" defTabSz="687388">
              <a:buNone/>
              <a:tabLst>
                <a:tab pos="2328863" algn="l"/>
              </a:tabLst>
            </a:pP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pt-PT" dirty="0" smtClean="0"/>
              <a:t>	</a:t>
            </a:r>
            <a:r>
              <a:rPr lang="pt-PT" dirty="0" err="1" smtClean="0"/>
              <a:t>Recommended</a:t>
            </a:r>
            <a:r>
              <a:rPr lang="pt-PT" dirty="0" smtClean="0"/>
              <a:t> </a:t>
            </a:r>
            <a:r>
              <a:rPr lang="pt-PT" dirty="0" err="1" smtClean="0"/>
              <a:t>format</a:t>
            </a:r>
            <a:r>
              <a:rPr lang="pt-PT" dirty="0" smtClean="0"/>
              <a:t> to </a:t>
            </a:r>
            <a:r>
              <a:rPr lang="pt-PT" dirty="0" err="1" smtClean="0"/>
              <a:t>support</a:t>
            </a:r>
            <a:r>
              <a:rPr lang="pt-PT" dirty="0" smtClean="0"/>
              <a:t> HTML </a:t>
            </a:r>
            <a:r>
              <a:rPr lang="pt-PT" dirty="0" err="1" smtClean="0"/>
              <a:t>validators</a:t>
            </a:r>
            <a:r>
              <a:rPr lang="pt-PT" dirty="0" smtClean="0"/>
              <a:t>.</a:t>
            </a:r>
          </a:p>
          <a:p>
            <a:pPr marL="219488" lvl="1" indent="0" defTabSz="687388">
              <a:buNone/>
              <a:tabLst>
                <a:tab pos="2328863" algn="l"/>
              </a:tabLst>
            </a:pP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ng_bind</a:t>
            </a:r>
            <a:r>
              <a:rPr lang="pt-PT" dirty="0" smtClean="0"/>
              <a:t>	</a:t>
            </a:r>
            <a:r>
              <a:rPr lang="pt-PT" dirty="0" err="1" smtClean="0"/>
              <a:t>Legacy</a:t>
            </a:r>
            <a:r>
              <a:rPr lang="pt-PT" dirty="0" smtClean="0"/>
              <a:t> </a:t>
            </a:r>
            <a:r>
              <a:rPr lang="pt-PT" dirty="0" err="1" smtClean="0"/>
              <a:t>purposes</a:t>
            </a:r>
            <a:r>
              <a:rPr lang="pt-PT" dirty="0" smtClean="0"/>
              <a:t>. </a:t>
            </a:r>
            <a:r>
              <a:rPr lang="pt-PT" dirty="0" err="1" smtClean="0"/>
              <a:t>Avoid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pPr marL="219488" lvl="1" indent="0" defTabSz="687388">
              <a:buNone/>
              <a:tabLst>
                <a:tab pos="2328863" algn="l"/>
              </a:tabLst>
            </a:pP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ng:bind</a:t>
            </a:r>
            <a:r>
              <a:rPr lang="pt-PT" dirty="0" smtClean="0"/>
              <a:t>	</a:t>
            </a:r>
            <a:r>
              <a:rPr lang="pt-PT" dirty="0" err="1" smtClean="0"/>
              <a:t>Legacy</a:t>
            </a:r>
            <a:r>
              <a:rPr lang="pt-PT" dirty="0" smtClean="0"/>
              <a:t> </a:t>
            </a:r>
            <a:r>
              <a:rPr lang="pt-PT" dirty="0" err="1"/>
              <a:t>purposes</a:t>
            </a:r>
            <a:r>
              <a:rPr lang="pt-PT" dirty="0"/>
              <a:t>. </a:t>
            </a:r>
            <a:r>
              <a:rPr lang="pt-PT" dirty="0" err="1"/>
              <a:t>Avoid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</a:t>
            </a:r>
            <a:endParaRPr lang="pt-PT" dirty="0" smtClean="0"/>
          </a:p>
          <a:p>
            <a:pPr marL="219488" lvl="1" indent="0" defTabSz="687388">
              <a:buNone/>
              <a:tabLst>
                <a:tab pos="2328863" algn="l"/>
              </a:tabLst>
            </a:pP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pt-PT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PT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pt-PT" dirty="0" smtClean="0"/>
              <a:t>	</a:t>
            </a:r>
            <a:r>
              <a:rPr lang="pt-PT" dirty="0" err="1" smtClean="0"/>
              <a:t>Legacy</a:t>
            </a:r>
            <a:r>
              <a:rPr lang="pt-PT" dirty="0" smtClean="0"/>
              <a:t> </a:t>
            </a:r>
            <a:r>
              <a:rPr lang="pt-PT" dirty="0" err="1"/>
              <a:t>purposes</a:t>
            </a:r>
            <a:r>
              <a:rPr lang="pt-PT" dirty="0"/>
              <a:t>. </a:t>
            </a:r>
            <a:r>
              <a:rPr lang="pt-PT" dirty="0" err="1"/>
              <a:t>Avoid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</a:t>
            </a:r>
            <a:endParaRPr lang="pt-PT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Main concepts / directives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69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docs.angularjs.org/guide/directive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Built</a:t>
            </a:r>
            <a:r>
              <a:rPr lang="pt-PT" dirty="0" smtClean="0"/>
              <a:t>-in </a:t>
            </a:r>
            <a:r>
              <a:rPr lang="pt-PT" dirty="0" err="1" smtClean="0"/>
              <a:t>directives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ngApp</a:t>
            </a:r>
            <a:r>
              <a:rPr lang="pt-PT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ngBind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ngBindHtml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ngBindTemplate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ngBlur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ngChange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ngChecked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ngClass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ngClassEven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ngClassOdd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ngClick</a:t>
            </a:r>
            <a:r>
              <a:rPr lang="pt-PT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ngCloak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ngController</a:t>
            </a:r>
            <a:r>
              <a:rPr lang="pt-PT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ngCopy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ngCsp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ngCut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ngDblClick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ngDisabled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ngFocus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ngForm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ngHide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ngHref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ngIf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ngInclude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ngInit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ngKeydown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ngKeypress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ngKeyup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ngList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pt-PT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ngModelOptions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ngMousedown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ngMouseenter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ngMouseleave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ngMousemove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ngMouseover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ngNonBindable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ngOpen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ngPaste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ngPluralize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ngReadonly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ngRepeat</a:t>
            </a:r>
            <a:r>
              <a:rPr lang="pt-PT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ngSelected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ngShow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ngSrc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ngSrcset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ngStyle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ngSubmit</a:t>
            </a:r>
            <a:r>
              <a:rPr lang="pt-PT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ngTransclude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ngValue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ngView</a:t>
            </a:r>
            <a:endParaRPr lang="pt-PT" sz="28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Main concepts / directives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69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docs.angularjs.org/guide/directive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dirty="0" err="1" smtClean="0"/>
              <a:t>JavaScript-like</a:t>
            </a:r>
            <a:r>
              <a:rPr lang="pt-PT" b="1" dirty="0" smtClean="0"/>
              <a:t> </a:t>
            </a:r>
            <a:r>
              <a:rPr lang="pt-PT" b="1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snippets</a:t>
            </a:r>
            <a:r>
              <a:rPr lang="pt-PT" dirty="0" smtClean="0"/>
              <a:t> </a:t>
            </a:r>
            <a:r>
              <a:rPr lang="pt-PT" dirty="0" err="1" smtClean="0"/>
              <a:t>placed</a:t>
            </a:r>
            <a:r>
              <a:rPr lang="pt-PT" dirty="0" smtClean="0"/>
              <a:t> </a:t>
            </a:r>
            <a:r>
              <a:rPr lang="pt-PT" b="1" dirty="0" err="1" smtClean="0"/>
              <a:t>inside</a:t>
            </a:r>
            <a:r>
              <a:rPr lang="pt-PT" b="1" dirty="0" smtClean="0"/>
              <a:t> </a:t>
            </a:r>
            <a:r>
              <a:rPr lang="pt-PT" b="1" dirty="0" err="1" smtClean="0"/>
              <a:t>bindings</a:t>
            </a:r>
            <a:r>
              <a:rPr lang="pt-PT" b="1" dirty="0" smtClean="0"/>
              <a:t> </a:t>
            </a:r>
            <a:r>
              <a:rPr lang="pt-PT" dirty="0" err="1" smtClean="0"/>
              <a:t>such</a:t>
            </a:r>
            <a:r>
              <a:rPr lang="pt-PT" dirty="0" smtClean="0"/>
              <a:t> as</a:t>
            </a:r>
          </a:p>
          <a:p>
            <a:pPr marL="269082" lvl="1" indent="0">
              <a:buNone/>
            </a:pP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endParaRPr lang="pt-PT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 err="1" smtClean="0">
                <a:cs typeface="Consolas" panose="020B0609020204030204" pitchFamily="49" charset="0"/>
              </a:rPr>
              <a:t>Valid</a:t>
            </a:r>
            <a:r>
              <a:rPr lang="pt-PT" dirty="0" smtClean="0">
                <a:cs typeface="Consolas" panose="020B0609020204030204" pitchFamily="49" charset="0"/>
              </a:rPr>
              <a:t> Angular </a:t>
            </a:r>
            <a:r>
              <a:rPr lang="pt-PT" dirty="0" err="1" smtClean="0">
                <a:cs typeface="Consolas" panose="020B0609020204030204" pitchFamily="49" charset="0"/>
              </a:rPr>
              <a:t>expressions</a:t>
            </a:r>
            <a:r>
              <a:rPr lang="pt-PT" dirty="0" smtClean="0">
                <a:cs typeface="Consolas" panose="020B0609020204030204" pitchFamily="49" charset="0"/>
              </a:rPr>
              <a:t>:</a:t>
            </a:r>
          </a:p>
          <a:p>
            <a:pPr marL="726282" lvl="1" indent="-457200"/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 1 + 2 }}</a:t>
            </a:r>
          </a:p>
          <a:p>
            <a:pPr marL="726282" lvl="1" indent="-457200"/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 a + b }}</a:t>
            </a:r>
          </a:p>
          <a:p>
            <a:pPr marL="726282" lvl="1" indent="-457200"/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 user.name }}</a:t>
            </a:r>
            <a:endParaRPr lang="pt-PT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6282" lvl="1" indent="-457200"/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}}</a:t>
            </a:r>
            <a:endParaRPr lang="pt-PT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PT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 err="1" smtClean="0">
                <a:cs typeface="Consolas" panose="020B0609020204030204" pitchFamily="49" charset="0"/>
              </a:rPr>
              <a:t>Additional</a:t>
            </a:r>
            <a:r>
              <a:rPr lang="pt-PT" dirty="0" smtClean="0">
                <a:cs typeface="Consolas" panose="020B0609020204030204" pitchFamily="49" charset="0"/>
              </a:rPr>
              <a:t> notes </a:t>
            </a:r>
            <a:r>
              <a:rPr lang="pt-PT" dirty="0" err="1" smtClean="0">
                <a:cs typeface="Consolas" panose="020B0609020204030204" pitchFamily="49" charset="0"/>
              </a:rPr>
              <a:t>about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expressions</a:t>
            </a:r>
            <a:r>
              <a:rPr lang="pt-PT" dirty="0" smtClean="0">
                <a:cs typeface="Consolas" panose="020B0609020204030204" pitchFamily="49" charset="0"/>
              </a:rPr>
              <a:t>:</a:t>
            </a:r>
          </a:p>
          <a:p>
            <a:pPr marL="726282" lvl="1" indent="-457200"/>
            <a:r>
              <a:rPr lang="pt-PT" b="1" dirty="0" err="1" smtClean="0">
                <a:cs typeface="Consolas" panose="020B0609020204030204" pitchFamily="49" charset="0"/>
              </a:rPr>
              <a:t>Control</a:t>
            </a:r>
            <a:r>
              <a:rPr lang="pt-PT" b="1" dirty="0" smtClean="0">
                <a:cs typeface="Consolas" panose="020B0609020204030204" pitchFamily="49" charset="0"/>
              </a:rPr>
              <a:t> </a:t>
            </a:r>
            <a:r>
              <a:rPr lang="pt-PT" b="1" dirty="0" err="1" smtClean="0">
                <a:cs typeface="Consolas" panose="020B0609020204030204" pitchFamily="49" charset="0"/>
              </a:rPr>
              <a:t>flow</a:t>
            </a:r>
            <a:r>
              <a:rPr lang="pt-PT" b="1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statements</a:t>
            </a:r>
            <a:r>
              <a:rPr lang="pt-PT" dirty="0" smtClean="0">
                <a:cs typeface="Consolas" panose="020B0609020204030204" pitchFamily="49" charset="0"/>
              </a:rPr>
              <a:t> are </a:t>
            </a:r>
            <a:r>
              <a:rPr lang="pt-PT" b="1" dirty="0" err="1" smtClean="0">
                <a:cs typeface="Consolas" panose="020B0609020204030204" pitchFamily="49" charset="0"/>
              </a:rPr>
              <a:t>not</a:t>
            </a:r>
            <a:r>
              <a:rPr lang="pt-PT" b="1" dirty="0" smtClean="0">
                <a:cs typeface="Consolas" panose="020B0609020204030204" pitchFamily="49" charset="0"/>
              </a:rPr>
              <a:t> </a:t>
            </a:r>
            <a:r>
              <a:rPr lang="pt-PT" b="1" dirty="0" err="1" smtClean="0">
                <a:cs typeface="Consolas" panose="020B0609020204030204" pitchFamily="49" charset="0"/>
              </a:rPr>
              <a:t>supported</a:t>
            </a:r>
            <a:r>
              <a:rPr lang="pt-PT" b="1" dirty="0" smtClean="0">
                <a:cs typeface="Consolas" panose="020B0609020204030204" pitchFamily="49" charset="0"/>
              </a:rPr>
              <a:t> </a:t>
            </a:r>
            <a:r>
              <a:rPr lang="pt-PT" dirty="0" smtClean="0">
                <a:cs typeface="Consolas" panose="020B0609020204030204" pitchFamily="49" charset="0"/>
              </a:rPr>
              <a:t>(</a:t>
            </a:r>
            <a:r>
              <a:rPr lang="pt-PT" dirty="0" err="1" smtClean="0">
                <a:cs typeface="Consolas" panose="020B0609020204030204" pitchFamily="49" charset="0"/>
              </a:rPr>
              <a:t>conditionals</a:t>
            </a:r>
            <a:r>
              <a:rPr lang="pt-PT" dirty="0" smtClean="0">
                <a:cs typeface="Consolas" panose="020B0609020204030204" pitchFamily="49" charset="0"/>
              </a:rPr>
              <a:t>, </a:t>
            </a:r>
            <a:r>
              <a:rPr lang="pt-PT" dirty="0" err="1" smtClean="0">
                <a:cs typeface="Consolas" panose="020B0609020204030204" pitchFamily="49" charset="0"/>
              </a:rPr>
              <a:t>loops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or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exceptions</a:t>
            </a:r>
            <a:r>
              <a:rPr lang="pt-PT" dirty="0" smtClean="0">
                <a:cs typeface="Consolas" panose="020B0609020204030204" pitchFamily="49" charset="0"/>
              </a:rPr>
              <a:t>)</a:t>
            </a:r>
          </a:p>
          <a:p>
            <a:pPr marL="726282" lvl="1" indent="-457200"/>
            <a:r>
              <a:rPr lang="pt-PT" dirty="0" err="1" smtClean="0">
                <a:cs typeface="Consolas" panose="020B0609020204030204" pitchFamily="49" charset="0"/>
              </a:rPr>
              <a:t>You</a:t>
            </a:r>
            <a:r>
              <a:rPr lang="pt-PT" dirty="0" smtClean="0">
                <a:cs typeface="Consolas" panose="020B0609020204030204" pitchFamily="49" charset="0"/>
              </a:rPr>
              <a:t> can use </a:t>
            </a:r>
            <a:r>
              <a:rPr lang="pt-PT" b="1" dirty="0" err="1" smtClean="0">
                <a:cs typeface="Consolas" panose="020B0609020204030204" pitchFamily="49" charset="0"/>
              </a:rPr>
              <a:t>filters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inside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expressions</a:t>
            </a:r>
            <a:r>
              <a:rPr lang="pt-PT" dirty="0" smtClean="0">
                <a:cs typeface="Consolas" panose="020B0609020204030204" pitchFamily="49" charset="0"/>
              </a:rPr>
              <a:t> to </a:t>
            </a:r>
            <a:r>
              <a:rPr lang="pt-PT" dirty="0" err="1" smtClean="0">
                <a:cs typeface="Consolas" panose="020B0609020204030204" pitchFamily="49" charset="0"/>
              </a:rPr>
              <a:t>format</a:t>
            </a:r>
            <a:r>
              <a:rPr lang="pt-PT" dirty="0" smtClean="0">
                <a:cs typeface="Consolas" panose="020B0609020204030204" pitchFamily="49" charset="0"/>
              </a:rPr>
              <a:t> data</a:t>
            </a:r>
            <a:endParaRPr lang="pt-PT" dirty="0"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732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docs.angularjs.org/guide/expression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AngularJS</a:t>
            </a:r>
            <a:r>
              <a:rPr lang="pt-PT" dirty="0" smtClean="0"/>
              <a:t>?</a:t>
            </a:r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pt-PT" dirty="0" smtClean="0"/>
          </a:p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Best</a:t>
            </a:r>
            <a:r>
              <a:rPr lang="pt-PT" dirty="0" smtClean="0"/>
              <a:t> </a:t>
            </a:r>
            <a:r>
              <a:rPr lang="pt-PT" dirty="0" err="1" smtClean="0"/>
              <a:t>Practices</a:t>
            </a:r>
            <a:endParaRPr lang="pt-PT" dirty="0" smtClean="0"/>
          </a:p>
          <a:p>
            <a:r>
              <a:rPr lang="pt-PT" dirty="0" err="1" smtClean="0"/>
              <a:t>Wrapping</a:t>
            </a:r>
            <a:r>
              <a:rPr lang="pt-PT" dirty="0" smtClean="0"/>
              <a:t> </a:t>
            </a:r>
            <a:r>
              <a:rPr lang="pt-PT" dirty="0" err="1" smtClean="0"/>
              <a:t>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DEMO</a:t>
            </a:r>
            <a:r>
              <a:rPr lang="pt-PT" dirty="0" smtClean="0"/>
              <a:t> MAIN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Data </a:t>
            </a:r>
            <a:r>
              <a:rPr lang="pt-PT" dirty="0" err="1" smtClean="0"/>
              <a:t>binding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624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err="1" smtClean="0"/>
              <a:t>Automatic</a:t>
            </a:r>
            <a:r>
              <a:rPr lang="pt-PT" dirty="0" smtClean="0"/>
              <a:t> </a:t>
            </a:r>
            <a:r>
              <a:rPr lang="pt-PT" dirty="0" err="1" smtClean="0"/>
              <a:t>synchronization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data </a:t>
            </a:r>
            <a:r>
              <a:rPr lang="pt-PT" dirty="0" err="1" smtClean="0"/>
              <a:t>between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View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770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docs.angularjs.org/guide/databinding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89629" y="2416411"/>
            <a:ext cx="2794730" cy="2683660"/>
            <a:chOff x="1489629" y="2416411"/>
            <a:chExt cx="2794730" cy="2683660"/>
          </a:xfrm>
        </p:grpSpPr>
        <p:grpSp>
          <p:nvGrpSpPr>
            <p:cNvPr id="29" name="Group 28"/>
            <p:cNvGrpSpPr/>
            <p:nvPr/>
          </p:nvGrpSpPr>
          <p:grpSpPr>
            <a:xfrm>
              <a:off x="1489629" y="3048000"/>
              <a:ext cx="2794730" cy="2052071"/>
              <a:chOff x="626165" y="2781301"/>
              <a:chExt cx="2794730" cy="205207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447800" y="2781301"/>
                <a:ext cx="1219200" cy="3810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View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26165" y="4451590"/>
                <a:ext cx="1219200" cy="3810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Template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201695" y="4452372"/>
                <a:ext cx="1219200" cy="3810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Model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676400" y="3454286"/>
                <a:ext cx="762000" cy="76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PT" sz="11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One</a:t>
                </a:r>
                <a:r>
                  <a:rPr lang="pt-PT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-time </a:t>
                </a:r>
                <a:r>
                  <a:rPr lang="pt-PT" sz="11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merge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6200000">
                <a:off x="1911407" y="3181351"/>
                <a:ext cx="291985" cy="253886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900000">
                <a:off x="1374564" y="4130482"/>
                <a:ext cx="495299" cy="253886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3500000">
                <a:off x="2256378" y="4133677"/>
                <a:ext cx="495299" cy="253886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613742" y="2416411"/>
              <a:ext cx="26142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spc="-1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One-Way</a:t>
              </a:r>
              <a:r>
                <a:rPr lang="pt-PT" sz="24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Data </a:t>
              </a:r>
              <a:r>
                <a:rPr lang="pt-PT" sz="2400" spc="-1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Binding</a:t>
              </a:r>
              <a:endParaRPr lang="pt-PT" sz="24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07811" y="2419933"/>
            <a:ext cx="5506232" cy="3450332"/>
            <a:chOff x="5807811" y="2419933"/>
            <a:chExt cx="5506232" cy="3450332"/>
          </a:xfrm>
        </p:grpSpPr>
        <p:grpSp>
          <p:nvGrpSpPr>
            <p:cNvPr id="28" name="Group 27"/>
            <p:cNvGrpSpPr/>
            <p:nvPr/>
          </p:nvGrpSpPr>
          <p:grpSpPr>
            <a:xfrm>
              <a:off x="5807811" y="3048000"/>
              <a:ext cx="5506232" cy="2822265"/>
              <a:chOff x="6177768" y="2952437"/>
              <a:chExt cx="5506232" cy="282226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8305450" y="3724991"/>
                <a:ext cx="1219200" cy="3810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View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305450" y="2952437"/>
                <a:ext cx="1219200" cy="3810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Template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8305450" y="5393702"/>
                <a:ext cx="1219200" cy="3810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Model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ight Arrow 20"/>
              <p:cNvSpPr/>
              <p:nvPr/>
            </p:nvSpPr>
            <p:spPr>
              <a:xfrm rot="5400000">
                <a:off x="8735107" y="3402274"/>
                <a:ext cx="391555" cy="253886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749784" y="4522302"/>
                <a:ext cx="2362200" cy="50689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PT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Continuous</a:t>
                </a:r>
                <a:r>
                  <a:rPr lang="pt-PT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PT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updates</a:t>
                </a:r>
                <a:endParaRPr lang="pt-PT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pt-PT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Model</a:t>
                </a:r>
                <a:r>
                  <a:rPr lang="pt-PT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PT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</a:t>
                </a:r>
                <a:r>
                  <a:rPr lang="pt-PT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Single-</a:t>
                </a:r>
                <a:r>
                  <a:rPr lang="pt-PT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Source</a:t>
                </a:r>
                <a:r>
                  <a:rPr lang="pt-PT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  <a:r>
                  <a:rPr lang="pt-PT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of-Truth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Curved Right Arrow 22"/>
              <p:cNvSpPr/>
              <p:nvPr/>
            </p:nvSpPr>
            <p:spPr>
              <a:xfrm>
                <a:off x="7543800" y="3886198"/>
                <a:ext cx="761650" cy="1888504"/>
              </a:xfrm>
              <a:prstGeom prst="curvedRightArrow">
                <a:avLst>
                  <a:gd name="adj1" fmla="val 11120"/>
                  <a:gd name="adj2" fmla="val 31628"/>
                  <a:gd name="adj3" fmla="val 26138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urved Right Arrow 23"/>
              <p:cNvSpPr/>
              <p:nvPr/>
            </p:nvSpPr>
            <p:spPr>
              <a:xfrm rot="10800000">
                <a:off x="9524650" y="3805831"/>
                <a:ext cx="761650" cy="1888504"/>
              </a:xfrm>
              <a:prstGeom prst="curvedRightArrow">
                <a:avLst>
                  <a:gd name="adj1" fmla="val 11120"/>
                  <a:gd name="adj2" fmla="val 31628"/>
                  <a:gd name="adj3" fmla="val 26138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022985" y="3377188"/>
                <a:ext cx="6992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Compile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317968" y="4522302"/>
                <a:ext cx="1366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Changes</a:t>
                </a:r>
                <a:r>
                  <a:rPr lang="pt-PT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 </a:t>
                </a:r>
                <a:r>
                  <a:rPr lang="pt-PT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Model</a:t>
                </a:r>
                <a:r>
                  <a:rPr lang="pt-PT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PT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updates</a:t>
                </a:r>
                <a:r>
                  <a:rPr lang="pt-PT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PT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View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177768" y="4522302"/>
                <a:ext cx="1366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Changes</a:t>
                </a:r>
                <a:r>
                  <a:rPr lang="pt-PT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 </a:t>
                </a:r>
                <a:r>
                  <a:rPr lang="pt-PT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View</a:t>
                </a:r>
                <a:r>
                  <a:rPr lang="pt-PT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PT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updates</a:t>
                </a:r>
                <a:r>
                  <a:rPr lang="pt-PT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PT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Model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39479" y="2419933"/>
              <a:ext cx="2611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spc="-1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Two-Way</a:t>
              </a:r>
              <a:r>
                <a:rPr lang="pt-PT" sz="24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Data </a:t>
              </a:r>
              <a:r>
                <a:rPr lang="pt-PT" sz="2400" spc="-1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Binding</a:t>
              </a:r>
              <a:endParaRPr lang="pt-PT" sz="24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3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Two-way</a:t>
            </a:r>
            <a:r>
              <a:rPr lang="pt-PT" dirty="0" smtClean="0"/>
              <a:t> data </a:t>
            </a:r>
            <a:r>
              <a:rPr lang="pt-PT" dirty="0" err="1" smtClean="0"/>
              <a:t>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DEMO</a:t>
            </a:r>
            <a:r>
              <a:rPr lang="pt-PT" dirty="0" smtClean="0"/>
              <a:t> MAIN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2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10210800" cy="4800600"/>
          </a:xfrm>
        </p:spPr>
        <p:txBody>
          <a:bodyPr/>
          <a:lstStyle/>
          <a:p>
            <a:pPr marL="317500" indent="-324000"/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refers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smtClean="0"/>
              <a:t> </a:t>
            </a:r>
            <a:r>
              <a:rPr lang="pt-PT" b="1" dirty="0" err="1" smtClean="0"/>
              <a:t>Model</a:t>
            </a:r>
            <a:endParaRPr lang="pt-PT" b="1" dirty="0"/>
          </a:p>
          <a:p>
            <a:pPr marL="317500" indent="-324000"/>
            <a:r>
              <a:rPr lang="pt-PT" dirty="0" err="1" smtClean="0"/>
              <a:t>Values</a:t>
            </a:r>
            <a:r>
              <a:rPr lang="pt-PT" dirty="0" smtClean="0"/>
              <a:t> </a:t>
            </a:r>
            <a:r>
              <a:rPr lang="pt-PT" dirty="0" err="1" smtClean="0"/>
              <a:t>stored</a:t>
            </a:r>
            <a:r>
              <a:rPr lang="pt-PT" dirty="0" smtClean="0"/>
              <a:t> in </a:t>
            </a:r>
            <a:r>
              <a:rPr lang="pt-PT" dirty="0" err="1" smtClean="0"/>
              <a:t>variables</a:t>
            </a:r>
            <a:r>
              <a:rPr lang="pt-PT" dirty="0" smtClean="0"/>
              <a:t> in </a:t>
            </a:r>
            <a:r>
              <a:rPr lang="pt-PT" dirty="0" err="1" smtClean="0"/>
              <a:t>the</a:t>
            </a:r>
            <a:r>
              <a:rPr lang="pt-PT" dirty="0" smtClean="0"/>
              <a:t> Scope </a:t>
            </a:r>
            <a:r>
              <a:rPr lang="pt-PT" dirty="0" err="1" smtClean="0"/>
              <a:t>belong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marL="317500" indent="-324000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glue</a:t>
            </a:r>
            <a:r>
              <a:rPr lang="pt-PT" dirty="0" smtClean="0"/>
              <a:t> </a:t>
            </a:r>
            <a:r>
              <a:rPr lang="pt-PT" dirty="0" err="1" smtClean="0"/>
              <a:t>between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Controller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View</a:t>
            </a:r>
            <a:endParaRPr lang="pt-PT" dirty="0" smtClean="0"/>
          </a:p>
          <a:p>
            <a:pPr marL="317500" indent="-324000"/>
            <a:r>
              <a:rPr lang="pt-PT" dirty="0" smtClean="0"/>
              <a:t>Scopes are </a:t>
            </a:r>
            <a:r>
              <a:rPr lang="pt-PT" b="1" dirty="0" err="1" smtClean="0"/>
              <a:t>hierarchical</a:t>
            </a:r>
            <a:r>
              <a:rPr lang="pt-PT" dirty="0" smtClean="0"/>
              <a:t> and </a:t>
            </a:r>
            <a:r>
              <a:rPr lang="pt-PT" dirty="0" err="1" smtClean="0"/>
              <a:t>follow</a:t>
            </a:r>
            <a:r>
              <a:rPr lang="pt-PT" dirty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DOM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endParaRPr lang="pt-PT" dirty="0" smtClean="0"/>
          </a:p>
          <a:p>
            <a:pPr marL="317500" indent="-324000"/>
            <a:r>
              <a:rPr lang="pt-PT" dirty="0" err="1" smtClean="0"/>
              <a:t>Every</a:t>
            </a:r>
            <a:r>
              <a:rPr lang="pt-PT" dirty="0" smtClean="0"/>
              <a:t> Angular </a:t>
            </a:r>
            <a:r>
              <a:rPr lang="pt-PT" dirty="0" err="1" smtClean="0"/>
              <a:t>application</a:t>
            </a:r>
            <a:r>
              <a:rPr lang="pt-PT" dirty="0" smtClean="0"/>
              <a:t> </a:t>
            </a:r>
            <a:r>
              <a:rPr lang="pt-PT" dirty="0" err="1" smtClean="0"/>
              <a:t>has</a:t>
            </a:r>
            <a:r>
              <a:rPr lang="pt-PT" dirty="0" smtClean="0"/>
              <a:t> a </a:t>
            </a:r>
            <a:r>
              <a:rPr lang="pt-PT" dirty="0" err="1" smtClean="0"/>
              <a:t>root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scope (</a:t>
            </a:r>
            <a:r>
              <a:rPr lang="pt-PT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PT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pt-PT" dirty="0" smtClean="0"/>
              <a:t>) </a:t>
            </a:r>
            <a:r>
              <a:rPr lang="pt-PT" dirty="0" err="1" smtClean="0"/>
              <a:t>mapped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element</a:t>
            </a:r>
            <a:r>
              <a:rPr lang="pt-PT" dirty="0" smtClean="0"/>
              <a:t> </a:t>
            </a:r>
            <a:r>
              <a:rPr lang="pt-PT" dirty="0" err="1" smtClean="0"/>
              <a:t>linked</a:t>
            </a:r>
            <a:r>
              <a:rPr lang="pt-PT" dirty="0" smtClean="0"/>
              <a:t> to </a:t>
            </a:r>
            <a:r>
              <a:rPr lang="pt-PT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ngApp</a:t>
            </a:r>
            <a:r>
              <a:rPr lang="pt-PT" dirty="0" smtClean="0"/>
              <a:t> </a:t>
            </a:r>
            <a:r>
              <a:rPr lang="pt-PT" dirty="0" err="1" smtClean="0"/>
              <a:t>directive</a:t>
            </a:r>
            <a:endParaRPr lang="pt-PT" dirty="0" smtClean="0"/>
          </a:p>
          <a:p>
            <a:endParaRPr lang="pt-PT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427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docs.angularjs.org/guide/scope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37" y="3438389"/>
            <a:ext cx="5022689" cy="29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Controllers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2000"/>
            <a:r>
              <a:rPr lang="pt-PT" dirty="0" err="1" smtClean="0"/>
              <a:t>JavaScript</a:t>
            </a:r>
            <a:r>
              <a:rPr lang="pt-PT" dirty="0" smtClean="0"/>
              <a:t> </a:t>
            </a:r>
            <a:r>
              <a:rPr lang="pt-PT" dirty="0" err="1" smtClean="0"/>
              <a:t>constructor</a:t>
            </a:r>
            <a:r>
              <a:rPr lang="pt-PT" dirty="0" smtClean="0"/>
              <a:t> </a:t>
            </a:r>
            <a:r>
              <a:rPr lang="pt-PT" dirty="0" err="1" smtClean="0"/>
              <a:t>functions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to </a:t>
            </a:r>
            <a:r>
              <a:rPr lang="pt-PT" dirty="0" err="1" smtClean="0"/>
              <a:t>augment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Scope</a:t>
            </a:r>
          </a:p>
          <a:p>
            <a:pPr marL="252000"/>
            <a:r>
              <a:rPr lang="pt-PT" dirty="0" smtClean="0"/>
              <a:t>New </a:t>
            </a:r>
            <a:r>
              <a:rPr lang="pt-PT" dirty="0" err="1" smtClean="0"/>
              <a:t>child</a:t>
            </a:r>
            <a:r>
              <a:rPr lang="pt-PT" dirty="0" smtClean="0"/>
              <a:t> scope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 and</a:t>
            </a:r>
            <a:br>
              <a:rPr lang="pt-PT" dirty="0" smtClean="0"/>
            </a:br>
            <a:r>
              <a:rPr lang="pt-PT" dirty="0" err="1" smtClean="0"/>
              <a:t>injected</a:t>
            </a:r>
            <a:r>
              <a:rPr lang="pt-PT" dirty="0" smtClean="0"/>
              <a:t> as a </a:t>
            </a:r>
            <a:r>
              <a:rPr lang="pt-PT" dirty="0" err="1" smtClean="0"/>
              <a:t>constructor</a:t>
            </a:r>
            <a:r>
              <a:rPr lang="pt-PT" dirty="0"/>
              <a:t/>
            </a:r>
            <a:br>
              <a:rPr lang="pt-PT" dirty="0"/>
            </a:br>
            <a:r>
              <a:rPr lang="pt-PT" dirty="0" err="1" smtClean="0"/>
              <a:t>parameter</a:t>
            </a:r>
            <a:r>
              <a:rPr lang="pt-PT" dirty="0" smtClean="0"/>
              <a:t> (</a:t>
            </a:r>
            <a:r>
              <a:rPr lang="pt-PT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pt-PT" sz="2800" dirty="0" smtClean="0">
                <a:cs typeface="Consolas" panose="020B0609020204030204" pitchFamily="49" charset="0"/>
              </a:rPr>
              <a:t>)</a:t>
            </a:r>
          </a:p>
          <a:p>
            <a:pPr marL="25200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59" y="2792266"/>
            <a:ext cx="5876058" cy="36085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581001"/>
            <a:ext cx="3637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docs.angularjs.org/guide/controller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How</a:t>
            </a:r>
            <a:r>
              <a:rPr lang="pt-PT" dirty="0" smtClean="0"/>
              <a:t> to use </a:t>
            </a:r>
            <a:r>
              <a:rPr lang="pt-PT" dirty="0" err="1" smtClean="0"/>
              <a:t>controllers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err="1" smtClean="0"/>
              <a:t>Creating</a:t>
            </a:r>
            <a:r>
              <a:rPr lang="pt-PT" b="1" dirty="0" smtClean="0"/>
              <a:t> a </a:t>
            </a:r>
            <a:r>
              <a:rPr lang="pt-PT" b="1" dirty="0" err="1" smtClean="0"/>
              <a:t>controller</a:t>
            </a:r>
            <a:r>
              <a:rPr lang="pt-PT" b="1" dirty="0" smtClean="0"/>
              <a:t> in </a:t>
            </a:r>
            <a:r>
              <a:rPr lang="pt-PT" b="1" dirty="0" err="1" smtClean="0"/>
              <a:t>the</a:t>
            </a:r>
            <a:r>
              <a:rPr lang="pt-PT" b="1" dirty="0" smtClean="0"/>
              <a:t> global </a:t>
            </a:r>
            <a:r>
              <a:rPr lang="pt-PT" b="1" dirty="0" err="1" smtClean="0"/>
              <a:t>namespace</a:t>
            </a:r>
            <a:endParaRPr lang="pt-PT" b="1" dirty="0" smtClean="0"/>
          </a:p>
          <a:p>
            <a:pPr marL="0" indent="0">
              <a:buNone/>
            </a:pP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($scope) {</a:t>
            </a:r>
          </a:p>
          <a:p>
            <a:pPr marL="0" indent="0">
              <a:buNone/>
            </a:pP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PT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PT" sz="1000" dirty="0"/>
          </a:p>
          <a:p>
            <a:pPr marL="0" indent="0">
              <a:buNone/>
            </a:pPr>
            <a:r>
              <a:rPr lang="pt-PT" b="1" dirty="0" err="1" smtClean="0"/>
              <a:t>Attaching</a:t>
            </a:r>
            <a:r>
              <a:rPr lang="pt-PT" b="1" dirty="0" smtClean="0"/>
              <a:t> a </a:t>
            </a:r>
            <a:r>
              <a:rPr lang="pt-PT" b="1" dirty="0" err="1" smtClean="0"/>
              <a:t>controller</a:t>
            </a:r>
            <a:r>
              <a:rPr lang="pt-PT" b="1" dirty="0" smtClean="0"/>
              <a:t> to </a:t>
            </a:r>
            <a:r>
              <a:rPr lang="pt-PT" b="1" dirty="0" err="1" smtClean="0"/>
              <a:t>the</a:t>
            </a:r>
            <a:r>
              <a:rPr lang="pt-PT" b="1" dirty="0" smtClean="0"/>
              <a:t> DOM</a:t>
            </a:r>
          </a:p>
          <a:p>
            <a:pPr marL="0" indent="0">
              <a:buNone/>
            </a:pP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pt-PT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/ </a:t>
            </a:r>
            <a:r>
              <a:rPr lang="pt-PT" dirty="0" err="1" smtClean="0"/>
              <a:t>controllers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581001"/>
            <a:ext cx="3637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docs.angularjs.org/guide/controller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8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When</a:t>
            </a:r>
            <a:r>
              <a:rPr lang="pt-PT" dirty="0" smtClean="0"/>
              <a:t> to use </a:t>
            </a:r>
            <a:r>
              <a:rPr lang="pt-PT" dirty="0" err="1" smtClean="0"/>
              <a:t>controllers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2000"/>
            <a:r>
              <a:rPr lang="pt-PT" dirty="0" smtClean="0"/>
              <a:t>Use </a:t>
            </a:r>
            <a:r>
              <a:rPr lang="pt-PT" dirty="0" err="1" smtClean="0"/>
              <a:t>controllers</a:t>
            </a:r>
            <a:r>
              <a:rPr lang="pt-PT" dirty="0" smtClean="0"/>
              <a:t> to:</a:t>
            </a:r>
          </a:p>
          <a:p>
            <a:pPr marL="521082" lvl="1"/>
            <a:r>
              <a:rPr lang="pt-PT" dirty="0" smtClean="0">
                <a:cs typeface="Consolas" panose="020B0609020204030204" pitchFamily="49" charset="0"/>
              </a:rPr>
              <a:t>Set </a:t>
            </a:r>
            <a:r>
              <a:rPr lang="pt-PT" dirty="0" err="1" smtClean="0">
                <a:cs typeface="Consolas" panose="020B0609020204030204" pitchFamily="49" charset="0"/>
              </a:rPr>
              <a:t>up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the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initial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state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of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the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object</a:t>
            </a:r>
            <a:endParaRPr lang="pt-PT" dirty="0" smtClean="0">
              <a:cs typeface="Consolas" panose="020B0609020204030204" pitchFamily="49" charset="0"/>
            </a:endParaRPr>
          </a:p>
          <a:p>
            <a:pPr marL="521082" lvl="1"/>
            <a:r>
              <a:rPr lang="pt-PT" dirty="0" err="1" smtClean="0">
                <a:cs typeface="Consolas" panose="020B0609020204030204" pitchFamily="49" charset="0"/>
              </a:rPr>
              <a:t>Add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behaviour</a:t>
            </a:r>
            <a:r>
              <a:rPr lang="pt-PT" dirty="0" smtClean="0">
                <a:cs typeface="Consolas" panose="020B0609020204030204" pitchFamily="49" charset="0"/>
              </a:rPr>
              <a:t> to </a:t>
            </a:r>
            <a:r>
              <a:rPr lang="pt-PT" dirty="0" err="1" smtClean="0">
                <a:cs typeface="Consolas" panose="020B0609020204030204" pitchFamily="49" charset="0"/>
              </a:rPr>
              <a:t>the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object</a:t>
            </a:r>
            <a:endParaRPr lang="pt-PT" dirty="0" smtClean="0">
              <a:cs typeface="Consolas" panose="020B0609020204030204" pitchFamily="49" charset="0"/>
            </a:endParaRPr>
          </a:p>
          <a:p>
            <a:pPr marL="252000"/>
            <a:r>
              <a:rPr lang="pt-PT" dirty="0" smtClean="0">
                <a:cs typeface="Consolas" panose="020B0609020204030204" pitchFamily="49" charset="0"/>
              </a:rPr>
              <a:t>Do </a:t>
            </a:r>
            <a:r>
              <a:rPr lang="pt-PT" dirty="0" err="1" smtClean="0">
                <a:cs typeface="Consolas" panose="020B0609020204030204" pitchFamily="49" charset="0"/>
              </a:rPr>
              <a:t>not</a:t>
            </a:r>
            <a:r>
              <a:rPr lang="pt-PT" dirty="0" smtClean="0">
                <a:cs typeface="Consolas" panose="020B0609020204030204" pitchFamily="49" charset="0"/>
              </a:rPr>
              <a:t> use </a:t>
            </a:r>
            <a:r>
              <a:rPr lang="pt-PT" dirty="0" err="1" smtClean="0">
                <a:cs typeface="Consolas" panose="020B0609020204030204" pitchFamily="49" charset="0"/>
              </a:rPr>
              <a:t>controllers</a:t>
            </a:r>
            <a:r>
              <a:rPr lang="pt-PT" dirty="0" smtClean="0">
                <a:cs typeface="Consolas" panose="020B0609020204030204" pitchFamily="49" charset="0"/>
              </a:rPr>
              <a:t> to:</a:t>
            </a:r>
          </a:p>
          <a:p>
            <a:pPr marL="521082" lvl="1"/>
            <a:r>
              <a:rPr lang="pt-PT" dirty="0" err="1" smtClean="0">
                <a:cs typeface="Consolas" panose="020B0609020204030204" pitchFamily="49" charset="0"/>
              </a:rPr>
              <a:t>Manipulate</a:t>
            </a:r>
            <a:r>
              <a:rPr lang="pt-PT" dirty="0" smtClean="0">
                <a:cs typeface="Consolas" panose="020B0609020204030204" pitchFamily="49" charset="0"/>
              </a:rPr>
              <a:t> DOM (use </a:t>
            </a:r>
            <a:r>
              <a:rPr lang="pt-PT" b="1" dirty="0" err="1" smtClean="0">
                <a:cs typeface="Consolas" panose="020B0609020204030204" pitchFamily="49" charset="0"/>
              </a:rPr>
              <a:t>databinding</a:t>
            </a:r>
            <a:r>
              <a:rPr lang="pt-PT" dirty="0" smtClean="0">
                <a:cs typeface="Consolas" panose="020B0609020204030204" pitchFamily="49" charset="0"/>
              </a:rPr>
              <a:t> and </a:t>
            </a:r>
            <a:r>
              <a:rPr lang="pt-PT" b="1" dirty="0" err="1" smtClean="0">
                <a:cs typeface="Consolas" panose="020B0609020204030204" pitchFamily="49" charset="0"/>
              </a:rPr>
              <a:t>directives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instead</a:t>
            </a:r>
            <a:r>
              <a:rPr lang="pt-PT" dirty="0" smtClean="0">
                <a:cs typeface="Consolas" panose="020B0609020204030204" pitchFamily="49" charset="0"/>
              </a:rPr>
              <a:t>)</a:t>
            </a:r>
          </a:p>
          <a:p>
            <a:pPr marL="521082" lvl="1"/>
            <a:r>
              <a:rPr lang="pt-PT" dirty="0" err="1" smtClean="0">
                <a:cs typeface="Consolas" panose="020B0609020204030204" pitchFamily="49" charset="0"/>
              </a:rPr>
              <a:t>Format</a:t>
            </a:r>
            <a:r>
              <a:rPr lang="pt-PT" dirty="0" smtClean="0">
                <a:cs typeface="Consolas" panose="020B0609020204030204" pitchFamily="49" charset="0"/>
              </a:rPr>
              <a:t> input (use </a:t>
            </a:r>
            <a:r>
              <a:rPr lang="pt-PT" b="1" dirty="0" err="1" smtClean="0">
                <a:cs typeface="Consolas" panose="020B0609020204030204" pitchFamily="49" charset="0"/>
              </a:rPr>
              <a:t>form</a:t>
            </a:r>
            <a:r>
              <a:rPr lang="pt-PT" b="1" dirty="0" smtClean="0">
                <a:cs typeface="Consolas" panose="020B0609020204030204" pitchFamily="49" charset="0"/>
              </a:rPr>
              <a:t> </a:t>
            </a:r>
            <a:r>
              <a:rPr lang="pt-PT" b="1" dirty="0" err="1" smtClean="0">
                <a:cs typeface="Consolas" panose="020B0609020204030204" pitchFamily="49" charset="0"/>
              </a:rPr>
              <a:t>controls</a:t>
            </a:r>
            <a:r>
              <a:rPr lang="pt-PT" b="1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instead</a:t>
            </a:r>
            <a:r>
              <a:rPr lang="pt-PT" dirty="0" smtClean="0">
                <a:cs typeface="Consolas" panose="020B0609020204030204" pitchFamily="49" charset="0"/>
              </a:rPr>
              <a:t>)</a:t>
            </a:r>
          </a:p>
          <a:p>
            <a:pPr marL="521082" lvl="1"/>
            <a:r>
              <a:rPr lang="pt-PT" dirty="0" err="1" smtClean="0">
                <a:cs typeface="Consolas" panose="020B0609020204030204" pitchFamily="49" charset="0"/>
              </a:rPr>
              <a:t>Filter</a:t>
            </a:r>
            <a:r>
              <a:rPr lang="pt-PT" dirty="0" smtClean="0">
                <a:cs typeface="Consolas" panose="020B0609020204030204" pitchFamily="49" charset="0"/>
              </a:rPr>
              <a:t> output (use </a:t>
            </a:r>
            <a:r>
              <a:rPr lang="pt-PT" b="1" dirty="0" err="1" smtClean="0">
                <a:cs typeface="Consolas" panose="020B0609020204030204" pitchFamily="49" charset="0"/>
              </a:rPr>
              <a:t>filters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instead</a:t>
            </a:r>
            <a:r>
              <a:rPr lang="pt-PT" dirty="0" smtClean="0">
                <a:cs typeface="Consolas" panose="020B0609020204030204" pitchFamily="49" charset="0"/>
              </a:rPr>
              <a:t>)</a:t>
            </a:r>
          </a:p>
          <a:p>
            <a:pPr marL="521082" lvl="1"/>
            <a:r>
              <a:rPr lang="pt-PT" dirty="0" smtClean="0">
                <a:cs typeface="Consolas" panose="020B0609020204030204" pitchFamily="49" charset="0"/>
              </a:rPr>
              <a:t>Share </a:t>
            </a:r>
            <a:r>
              <a:rPr lang="pt-PT" dirty="0" err="1" smtClean="0">
                <a:cs typeface="Consolas" panose="020B0609020204030204" pitchFamily="49" charset="0"/>
              </a:rPr>
              <a:t>code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or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state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across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controllers</a:t>
            </a:r>
            <a:r>
              <a:rPr lang="pt-PT" dirty="0" smtClean="0">
                <a:cs typeface="Consolas" panose="020B0609020204030204" pitchFamily="49" charset="0"/>
              </a:rPr>
              <a:t> (use </a:t>
            </a:r>
            <a:r>
              <a:rPr lang="pt-PT" b="1" dirty="0" err="1" smtClean="0">
                <a:cs typeface="Consolas" panose="020B0609020204030204" pitchFamily="49" charset="0"/>
              </a:rPr>
              <a:t>services</a:t>
            </a:r>
            <a:r>
              <a:rPr lang="pt-PT" dirty="0" smtClean="0">
                <a:cs typeface="Consolas" panose="020B0609020204030204" pitchFamily="49" charset="0"/>
              </a:rPr>
              <a:t> </a:t>
            </a:r>
            <a:r>
              <a:rPr lang="pt-PT" dirty="0" err="1" smtClean="0">
                <a:cs typeface="Consolas" panose="020B0609020204030204" pitchFamily="49" charset="0"/>
              </a:rPr>
              <a:t>instead</a:t>
            </a:r>
            <a:r>
              <a:rPr lang="pt-PT" dirty="0" smtClean="0">
                <a:cs typeface="Consolas" panose="020B0609020204030204" pitchFamily="49" charset="0"/>
              </a:rPr>
              <a:t>)</a:t>
            </a:r>
          </a:p>
          <a:p>
            <a:pPr marL="25200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/ </a:t>
            </a:r>
            <a:r>
              <a:rPr lang="pt-PT" dirty="0" err="1" smtClean="0"/>
              <a:t>controllers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581001"/>
            <a:ext cx="3637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docs.angularjs.org/guide/controller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DEMO</a:t>
            </a:r>
            <a:r>
              <a:rPr lang="pt-PT" dirty="0" smtClean="0"/>
              <a:t> MAIN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mtClean="0"/>
              <a:t>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 smtClean="0"/>
              <a:t>Reusable</a:t>
            </a:r>
            <a:r>
              <a:rPr lang="pt-PT" dirty="0" smtClean="0"/>
              <a:t> </a:t>
            </a:r>
            <a:r>
              <a:rPr lang="pt-PT" dirty="0" err="1" smtClean="0"/>
              <a:t>container</a:t>
            </a:r>
            <a:r>
              <a:rPr lang="pt-PT" dirty="0" smtClean="0"/>
              <a:t> for </a:t>
            </a:r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app</a:t>
            </a:r>
            <a:r>
              <a:rPr lang="pt-PT" dirty="0" smtClean="0"/>
              <a:t>.</a:t>
            </a:r>
          </a:p>
          <a:p>
            <a:r>
              <a:rPr lang="pt-PT" dirty="0" smtClean="0"/>
              <a:t>Can </a:t>
            </a:r>
            <a:r>
              <a:rPr lang="pt-PT" dirty="0" err="1" smtClean="0"/>
              <a:t>depend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modules.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 err="1" smtClean="0"/>
              <a:t>Creating</a:t>
            </a:r>
            <a:r>
              <a:rPr lang="pt-PT" b="1" dirty="0" smtClean="0"/>
              <a:t> a module</a:t>
            </a:r>
          </a:p>
          <a:p>
            <a:pPr marL="0" indent="0">
              <a:buNone/>
            </a:pPr>
            <a:r>
              <a:rPr lang="pt-PT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pt-PT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pt-PT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pt-PT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[]);</a:t>
            </a:r>
          </a:p>
          <a:p>
            <a:pPr marL="0" indent="0">
              <a:buNone/>
            </a:pPr>
            <a:r>
              <a:rPr lang="pt-PT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pt-PT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pt-PT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pt-PT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['</a:t>
            </a:r>
            <a:r>
              <a:rPr lang="pt-PT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myOtherModule</a:t>
            </a:r>
            <a:r>
              <a:rPr lang="pt-PT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 err="1" smtClean="0"/>
              <a:t>Referencing</a:t>
            </a:r>
            <a:r>
              <a:rPr lang="pt-PT" b="1" dirty="0" smtClean="0"/>
              <a:t> </a:t>
            </a:r>
            <a:r>
              <a:rPr lang="pt-PT" b="1" dirty="0" err="1" smtClean="0"/>
              <a:t>an</a:t>
            </a:r>
            <a:r>
              <a:rPr lang="pt-PT" b="1" dirty="0" smtClean="0"/>
              <a:t> </a:t>
            </a:r>
            <a:r>
              <a:rPr lang="pt-PT" b="1" dirty="0" err="1" smtClean="0"/>
              <a:t>app’s</a:t>
            </a:r>
            <a:r>
              <a:rPr lang="pt-PT" b="1" dirty="0" smtClean="0"/>
              <a:t> </a:t>
            </a:r>
            <a:r>
              <a:rPr lang="pt-PT" b="1" dirty="0" err="1" smtClean="0"/>
              <a:t>main</a:t>
            </a:r>
            <a:r>
              <a:rPr lang="pt-PT" b="1" dirty="0" smtClean="0"/>
              <a:t> module</a:t>
            </a:r>
          </a:p>
          <a:p>
            <a:pPr marL="0" indent="0">
              <a:buNone/>
            </a:pPr>
            <a:r>
              <a:rPr lang="pt-PT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PT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</a:t>
            </a:r>
            <a:r>
              <a:rPr lang="pt-PT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PT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pt-PT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PT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Main 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637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docs.angularjs.org/guide/module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Using</a:t>
            </a:r>
            <a:r>
              <a:rPr lang="pt-PT" dirty="0" smtClean="0"/>
              <a:t>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DEMO</a:t>
            </a:r>
            <a:r>
              <a:rPr lang="pt-PT" dirty="0" smtClean="0"/>
              <a:t> MAIN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b="1" dirty="0" err="1" smtClean="0"/>
              <a:t>Angular</a:t>
            </a:r>
            <a:r>
              <a:rPr lang="pt-PT" b="1" dirty="0" err="1"/>
              <a:t>JS</a:t>
            </a:r>
            <a:r>
              <a:rPr lang="pt-PT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Filters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362200"/>
          </a:xfrm>
        </p:spPr>
        <p:txBody>
          <a:bodyPr>
            <a:normAutofit/>
          </a:bodyPr>
          <a:lstStyle/>
          <a:p>
            <a:r>
              <a:rPr lang="en-US" dirty="0"/>
              <a:t>A filter </a:t>
            </a:r>
            <a:r>
              <a:rPr lang="en-US" b="1" dirty="0"/>
              <a:t>formats the value of an expression</a:t>
            </a:r>
            <a:r>
              <a:rPr lang="en-US" dirty="0"/>
              <a:t> for display to the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Can </a:t>
            </a:r>
            <a:r>
              <a:rPr lang="en-US" dirty="0"/>
              <a:t>be used in </a:t>
            </a:r>
            <a:r>
              <a:rPr lang="en-US" b="1" dirty="0"/>
              <a:t>view templates</a:t>
            </a:r>
            <a:r>
              <a:rPr lang="en-US" dirty="0"/>
              <a:t>, </a:t>
            </a:r>
            <a:r>
              <a:rPr lang="en-US" b="1" dirty="0" smtClean="0"/>
              <a:t>controllers</a:t>
            </a:r>
            <a:r>
              <a:rPr lang="en-US" dirty="0" smtClean="0"/>
              <a:t>, </a:t>
            </a:r>
            <a:r>
              <a:rPr lang="en-US" b="1" dirty="0" smtClean="0"/>
              <a:t>services</a:t>
            </a:r>
            <a:r>
              <a:rPr lang="en-US" dirty="0" smtClean="0"/>
              <a:t> and </a:t>
            </a:r>
            <a:r>
              <a:rPr lang="en-US" b="1" dirty="0" smtClean="0"/>
              <a:t>directives</a:t>
            </a:r>
          </a:p>
          <a:p>
            <a:r>
              <a:rPr lang="pt-PT" dirty="0" err="1" smtClean="0"/>
              <a:t>You</a:t>
            </a:r>
            <a:r>
              <a:rPr lang="pt-PT" dirty="0" smtClean="0"/>
              <a:t> can </a:t>
            </a:r>
            <a:r>
              <a:rPr lang="pt-PT" b="1" dirty="0" smtClean="0"/>
              <a:t>create </a:t>
            </a:r>
            <a:r>
              <a:rPr lang="pt-PT" b="1" dirty="0" err="1" smtClean="0"/>
              <a:t>your</a:t>
            </a:r>
            <a:r>
              <a:rPr lang="pt-PT" b="1" dirty="0" smtClean="0"/>
              <a:t> </a:t>
            </a:r>
            <a:r>
              <a:rPr lang="pt-PT" b="1" dirty="0" err="1" smtClean="0"/>
              <a:t>own</a:t>
            </a:r>
            <a:r>
              <a:rPr lang="pt-PT" b="1" dirty="0" smtClean="0"/>
              <a:t> </a:t>
            </a:r>
            <a:r>
              <a:rPr lang="pt-PT" dirty="0" err="1" smtClean="0"/>
              <a:t>filters</a:t>
            </a:r>
            <a:r>
              <a:rPr lang="pt-PT" dirty="0" smtClean="0"/>
              <a:t> (in a module)</a:t>
            </a:r>
          </a:p>
          <a:p>
            <a:r>
              <a:rPr lang="pt-PT" dirty="0" err="1" smtClean="0"/>
              <a:t>Built</a:t>
            </a:r>
            <a:r>
              <a:rPr lang="pt-PT" dirty="0" smtClean="0"/>
              <a:t>-in </a:t>
            </a:r>
            <a:r>
              <a:rPr lang="pt-PT" dirty="0" err="1" smtClean="0"/>
              <a:t>filters</a:t>
            </a:r>
            <a:r>
              <a:rPr lang="en-US" dirty="0"/>
              <a:t>:</a:t>
            </a:r>
            <a:endParaRPr lang="pt-PT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36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docs.angularjs.org/guide/filter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14800"/>
            <a:ext cx="1491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Currency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  <a:p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4114799"/>
            <a:ext cx="17139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PT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LimitTo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Lowercase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4114799"/>
            <a:ext cx="17313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PT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OrderBy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PT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Uppercase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filters</a:t>
            </a:r>
            <a:r>
              <a:rPr lang="pt-PT" dirty="0" smtClean="0"/>
              <a:t> in </a:t>
            </a:r>
            <a:r>
              <a:rPr lang="pt-PT" dirty="0" err="1" smtClean="0"/>
              <a:t>view</a:t>
            </a:r>
            <a:r>
              <a:rPr lang="pt-PT" dirty="0" smtClean="0"/>
              <a:t> </a:t>
            </a:r>
            <a:r>
              <a:rPr lang="pt-PT" dirty="0" err="1" smtClean="0"/>
              <a:t>templates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Single </a:t>
            </a:r>
            <a:r>
              <a:rPr lang="pt-PT" b="1" dirty="0" err="1" smtClean="0"/>
              <a:t>filter</a:t>
            </a:r>
            <a:r>
              <a:rPr lang="pt-PT" b="1" dirty="0" smtClean="0"/>
              <a:t> </a:t>
            </a:r>
            <a:r>
              <a:rPr lang="pt-PT" b="1" dirty="0" err="1" smtClean="0"/>
              <a:t>syntax</a:t>
            </a:r>
            <a:r>
              <a:rPr lang="pt-PT" b="1" dirty="0"/>
              <a:t> </a:t>
            </a:r>
            <a:endParaRPr lang="pt-PT" b="1" dirty="0" smtClean="0"/>
          </a:p>
          <a:p>
            <a:pPr marL="0" indent="0">
              <a:buNone/>
            </a:pPr>
            <a:r>
              <a:rPr lang="pt-PT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pt-PT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pt-PT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pt-PT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pt-PT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pt-PT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pt-PT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pt-PT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12 | </a:t>
            </a:r>
            <a:r>
              <a:rPr lang="pt-PT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lang="pt-PT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returns</a:t>
            </a:r>
            <a:r>
              <a:rPr lang="pt-P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$12.00</a:t>
            </a:r>
          </a:p>
          <a:p>
            <a:pPr marL="0" indent="0">
              <a:buNone/>
            </a:pPr>
            <a:endParaRPr lang="pt-PT" sz="1700" dirty="0" smtClean="0"/>
          </a:p>
          <a:p>
            <a:pPr marL="0" indent="0">
              <a:buNone/>
            </a:pPr>
            <a:r>
              <a:rPr lang="pt-PT" b="1" dirty="0" err="1" smtClean="0"/>
              <a:t>Chained</a:t>
            </a:r>
            <a:r>
              <a:rPr lang="pt-PT" b="1" dirty="0" smtClean="0"/>
              <a:t> </a:t>
            </a:r>
            <a:r>
              <a:rPr lang="pt-PT" b="1" dirty="0" err="1" smtClean="0"/>
              <a:t>filters</a:t>
            </a:r>
            <a:r>
              <a:rPr lang="pt-PT" b="1" dirty="0" smtClean="0"/>
              <a:t> </a:t>
            </a:r>
            <a:r>
              <a:rPr lang="pt-PT" b="1" dirty="0" err="1" smtClean="0"/>
              <a:t>syntax</a:t>
            </a:r>
            <a:r>
              <a:rPr lang="pt-PT" b="1" dirty="0"/>
              <a:t> </a:t>
            </a:r>
            <a:endParaRPr lang="pt-PT" b="1" dirty="0" smtClean="0"/>
          </a:p>
          <a:p>
            <a:pPr marL="0" indent="0">
              <a:buNone/>
            </a:pPr>
            <a:r>
              <a:rPr lang="pt-PT" sz="26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pt-P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pt-PT" sz="2600" dirty="0">
                <a:latin typeface="Consolas" panose="020B0609020204030204" pitchFamily="49" charset="0"/>
                <a:cs typeface="Consolas" panose="020B0609020204030204" pitchFamily="49" charset="0"/>
              </a:rPr>
              <a:t> | filter1 | filter2 | ... }}</a:t>
            </a:r>
          </a:p>
          <a:p>
            <a:pPr marL="0" indent="0">
              <a:buNone/>
            </a:pPr>
            <a:endParaRPr lang="pt-PT" sz="1700" dirty="0" smtClean="0"/>
          </a:p>
          <a:p>
            <a:pPr marL="0" indent="0">
              <a:buNone/>
            </a:pPr>
            <a:r>
              <a:rPr lang="pt-PT" b="1" dirty="0" err="1" smtClean="0"/>
              <a:t>Filter</a:t>
            </a:r>
            <a:r>
              <a:rPr lang="pt-PT" b="1" dirty="0" smtClean="0"/>
              <a:t> </a:t>
            </a:r>
            <a:r>
              <a:rPr lang="pt-PT" b="1" dirty="0" err="1" smtClean="0"/>
              <a:t>with</a:t>
            </a:r>
            <a:r>
              <a:rPr lang="pt-PT" b="1" dirty="0" smtClean="0"/>
              <a:t> </a:t>
            </a:r>
            <a:r>
              <a:rPr lang="pt-PT" b="1" dirty="0" err="1" smtClean="0"/>
              <a:t>arguments</a:t>
            </a:r>
            <a:r>
              <a:rPr lang="pt-PT" b="1" dirty="0"/>
              <a:t> </a:t>
            </a:r>
            <a:endParaRPr lang="pt-PT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pt-PT" sz="26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pt-P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pt-PT" sz="2600" dirty="0">
                <a:latin typeface="Consolas" panose="020B0609020204030204" pitchFamily="49" charset="0"/>
                <a:cs typeface="Consolas" panose="020B0609020204030204" pitchFamily="49" charset="0"/>
              </a:rPr>
              <a:t> | filter:argument1:argument2... }}</a:t>
            </a:r>
          </a:p>
          <a:p>
            <a:pPr marL="0" indent="0">
              <a:buNone/>
            </a:pPr>
            <a:r>
              <a:rPr lang="pt-PT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pt-PT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pt-PT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12 | number:2 }}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returns</a:t>
            </a:r>
            <a:r>
              <a:rPr lang="pt-P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12.00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/ </a:t>
            </a:r>
            <a:r>
              <a:rPr lang="pt-PT" dirty="0" err="1" smtClean="0"/>
              <a:t>filters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36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docs.angularjs.org/guide/filter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4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filters</a:t>
            </a:r>
            <a:r>
              <a:rPr lang="pt-PT" dirty="0" smtClean="0"/>
              <a:t> in </a:t>
            </a:r>
            <a:r>
              <a:rPr lang="pt-PT" dirty="0" err="1" smtClean="0"/>
              <a:t>controllers</a:t>
            </a:r>
            <a:r>
              <a:rPr lang="pt-PT" dirty="0" smtClean="0"/>
              <a:t>, </a:t>
            </a:r>
            <a:r>
              <a:rPr lang="pt-PT" dirty="0" err="1" smtClean="0"/>
              <a:t>services</a:t>
            </a:r>
            <a:r>
              <a:rPr lang="pt-PT" dirty="0" smtClean="0"/>
              <a:t> and </a:t>
            </a:r>
            <a:r>
              <a:rPr lang="pt-PT" dirty="0" err="1" smtClean="0"/>
              <a:t>directives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FilterInControllerModule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[]).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controller('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FilterController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['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filterFilter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function(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filterFilter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this.array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{name: 'Tobias'},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{name: 'Jeff'},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{name: 'Brian'},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{name: 'Igor'},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{name: 'James'},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{name: 'Brad'}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this.filteredArray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filterFilter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this.array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'a')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}]);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/ </a:t>
            </a:r>
            <a:r>
              <a:rPr lang="pt-PT" dirty="0" err="1" smtClean="0"/>
              <a:t>filters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36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docs.angularjs.org/guide/filter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419600" y="2514600"/>
            <a:ext cx="3048000" cy="647700"/>
          </a:xfrm>
          <a:prstGeom prst="wedgeRoundRectCallout">
            <a:avLst>
              <a:gd name="adj1" fmla="val -21117"/>
              <a:gd name="adj2" fmla="val -8387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Inject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6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pt-PT" sz="16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PT" sz="16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PT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syntax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153400" y="2539042"/>
            <a:ext cx="2286000" cy="623258"/>
          </a:xfrm>
          <a:prstGeom prst="wedgeRoundRectCallout">
            <a:avLst>
              <a:gd name="adj1" fmla="val -34632"/>
              <a:gd name="adj2" fmla="val -952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tx2"/>
                </a:solidFill>
              </a:rPr>
              <a:t>Receive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filter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function</a:t>
            </a:r>
            <a:r>
              <a:rPr lang="pt-PT" dirty="0" smtClean="0">
                <a:solidFill>
                  <a:schemeClr val="tx2"/>
                </a:solidFill>
              </a:rPr>
              <a:t> as a </a:t>
            </a:r>
            <a:r>
              <a:rPr lang="pt-PT" dirty="0" err="1" smtClean="0">
                <a:solidFill>
                  <a:schemeClr val="tx2"/>
                </a:solidFill>
              </a:rPr>
              <a:t>parameter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038600" y="4099704"/>
            <a:ext cx="3124200" cy="623258"/>
          </a:xfrm>
          <a:prstGeom prst="wedgeRoundRectCallout">
            <a:avLst>
              <a:gd name="adj1" fmla="val -21189"/>
              <a:gd name="adj2" fmla="val 791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tx2"/>
                </a:solidFill>
              </a:rPr>
              <a:t>Call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filter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with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value</a:t>
            </a:r>
            <a:r>
              <a:rPr lang="pt-PT" dirty="0" smtClean="0">
                <a:solidFill>
                  <a:schemeClr val="tx2"/>
                </a:solidFill>
              </a:rPr>
              <a:t> to </a:t>
            </a:r>
            <a:r>
              <a:rPr lang="pt-PT" dirty="0" err="1" smtClean="0">
                <a:solidFill>
                  <a:schemeClr val="tx2"/>
                </a:solidFill>
              </a:rPr>
              <a:t>format</a:t>
            </a:r>
            <a:r>
              <a:rPr lang="pt-PT" dirty="0" smtClean="0">
                <a:solidFill>
                  <a:schemeClr val="tx2"/>
                </a:solidFill>
              </a:rPr>
              <a:t> and </a:t>
            </a:r>
            <a:r>
              <a:rPr lang="pt-PT" dirty="0" err="1" smtClean="0">
                <a:solidFill>
                  <a:schemeClr val="tx2"/>
                </a:solidFill>
              </a:rPr>
              <a:t>additional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parameters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filters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0" y="2667000"/>
            <a:ext cx="5143500" cy="28194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MyFilterModule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[]).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function()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function(input)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return output;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/ </a:t>
            </a:r>
            <a:r>
              <a:rPr lang="pt-PT" dirty="0" err="1" smtClean="0"/>
              <a:t>filters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36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docs.angularjs.org/guide/filter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33400" y="3114674"/>
            <a:ext cx="2736850" cy="847725"/>
          </a:xfrm>
          <a:prstGeom prst="wedgeRoundRectCallout">
            <a:avLst>
              <a:gd name="adj1" fmla="val 61383"/>
              <a:gd name="adj2" fmla="val -3240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provider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to create a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module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000625" y="2133599"/>
            <a:ext cx="1628776" cy="316391"/>
          </a:xfrm>
          <a:prstGeom prst="wedgeRoundRectCallout">
            <a:avLst>
              <a:gd name="adj1" fmla="val -29449"/>
              <a:gd name="adj2" fmla="val 25021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tx2"/>
                </a:solidFill>
              </a:rPr>
              <a:t>Name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the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filter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324600" y="4722335"/>
            <a:ext cx="3810000" cy="990600"/>
          </a:xfrm>
          <a:prstGeom prst="wedgeRoundRectCallout">
            <a:avLst>
              <a:gd name="adj1" fmla="val -54762"/>
              <a:gd name="adj2" fmla="val -1443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tx2"/>
                </a:solidFill>
              </a:rPr>
              <a:t>Return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the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filter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function</a:t>
            </a:r>
            <a:r>
              <a:rPr lang="pt-PT" dirty="0" smtClean="0">
                <a:solidFill>
                  <a:schemeClr val="tx2"/>
                </a:solidFill>
              </a:rPr>
              <a:t>. </a:t>
            </a:r>
            <a:r>
              <a:rPr lang="pt-PT" dirty="0" err="1" smtClean="0">
                <a:solidFill>
                  <a:schemeClr val="tx2"/>
                </a:solidFill>
              </a:rPr>
              <a:t>The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first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argument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is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the</a:t>
            </a:r>
            <a:r>
              <a:rPr lang="pt-PT" dirty="0" smtClean="0">
                <a:solidFill>
                  <a:schemeClr val="tx2"/>
                </a:solidFill>
              </a:rPr>
              <a:t> input </a:t>
            </a:r>
            <a:r>
              <a:rPr lang="pt-PT" dirty="0" err="1" smtClean="0">
                <a:solidFill>
                  <a:schemeClr val="tx2"/>
                </a:solidFill>
              </a:rPr>
              <a:t>value</a:t>
            </a:r>
            <a:r>
              <a:rPr lang="pt-PT" dirty="0" smtClean="0">
                <a:solidFill>
                  <a:schemeClr val="tx2"/>
                </a:solidFill>
              </a:rPr>
              <a:t>. </a:t>
            </a:r>
            <a:r>
              <a:rPr lang="pt-PT" dirty="0" err="1" smtClean="0">
                <a:solidFill>
                  <a:schemeClr val="tx2"/>
                </a:solidFill>
              </a:rPr>
              <a:t>Additional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arguments</a:t>
            </a:r>
            <a:r>
              <a:rPr lang="pt-PT" dirty="0" smtClean="0">
                <a:solidFill>
                  <a:schemeClr val="tx2"/>
                </a:solidFill>
              </a:rPr>
              <a:t> can </a:t>
            </a:r>
            <a:r>
              <a:rPr lang="pt-PT" dirty="0" err="1" smtClean="0">
                <a:solidFill>
                  <a:schemeClr val="tx2"/>
                </a:solidFill>
              </a:rPr>
              <a:t>be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used</a:t>
            </a:r>
            <a:r>
              <a:rPr lang="pt-PT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DEMO</a:t>
            </a:r>
            <a:r>
              <a:rPr lang="pt-PT" dirty="0" smtClean="0"/>
              <a:t> MAIN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2000"/>
            <a:r>
              <a:rPr lang="pt-PT" b="1" dirty="0" err="1" smtClean="0"/>
              <a:t>Reusable</a:t>
            </a:r>
            <a:r>
              <a:rPr lang="pt-PT" dirty="0" smtClean="0"/>
              <a:t> business </a:t>
            </a:r>
            <a:r>
              <a:rPr lang="pt-PT" dirty="0" err="1" smtClean="0"/>
              <a:t>logic</a:t>
            </a:r>
            <a:r>
              <a:rPr lang="pt-PT" dirty="0" smtClean="0"/>
              <a:t> componentes, </a:t>
            </a:r>
            <a:r>
              <a:rPr lang="pt-PT" dirty="0" err="1" smtClean="0"/>
              <a:t>independent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views</a:t>
            </a:r>
            <a:r>
              <a:rPr lang="pt-PT" dirty="0" smtClean="0"/>
              <a:t>, </a:t>
            </a:r>
            <a:r>
              <a:rPr lang="pt-PT" dirty="0" err="1" smtClean="0"/>
              <a:t>wired</a:t>
            </a:r>
            <a:r>
              <a:rPr lang="pt-PT" dirty="0" smtClean="0"/>
              <a:t> </a:t>
            </a:r>
            <a:r>
              <a:rPr lang="pt-PT" dirty="0" err="1" smtClean="0"/>
              <a:t>together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b="1" dirty="0" err="1" smtClean="0"/>
              <a:t>dependency</a:t>
            </a:r>
            <a:r>
              <a:rPr lang="pt-PT" b="1" dirty="0" smtClean="0"/>
              <a:t> </a:t>
            </a:r>
            <a:r>
              <a:rPr lang="pt-PT" b="1" dirty="0" err="1" smtClean="0"/>
              <a:t>injection</a:t>
            </a:r>
            <a:r>
              <a:rPr lang="pt-PT" b="1" dirty="0" smtClean="0"/>
              <a:t> </a:t>
            </a:r>
            <a:r>
              <a:rPr lang="pt-PT" dirty="0" smtClean="0"/>
              <a:t>(DI).</a:t>
            </a:r>
          </a:p>
          <a:p>
            <a:pPr marL="252000"/>
            <a:r>
              <a:rPr lang="pt-PT" b="1" dirty="0" err="1" smtClean="0"/>
              <a:t>Singletons</a:t>
            </a:r>
            <a:r>
              <a:rPr lang="pt-PT" dirty="0" smtClean="0"/>
              <a:t> </a:t>
            </a:r>
            <a:r>
              <a:rPr lang="pt-PT" dirty="0" err="1" smtClean="0"/>
              <a:t>generated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a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factory</a:t>
            </a:r>
            <a:r>
              <a:rPr lang="pt-PT" dirty="0" smtClean="0"/>
              <a:t>.</a:t>
            </a:r>
          </a:p>
          <a:p>
            <a:pPr marL="252000"/>
            <a:r>
              <a:rPr lang="pt-PT" dirty="0" smtClean="0"/>
              <a:t>Angular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instantiates</a:t>
            </a:r>
            <a:r>
              <a:rPr lang="pt-PT" dirty="0" smtClean="0"/>
              <a:t> a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dependency</a:t>
            </a:r>
            <a:r>
              <a:rPr lang="pt-PT" dirty="0" smtClean="0"/>
              <a:t> for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pPr marL="252000"/>
            <a:r>
              <a:rPr lang="pt-PT" dirty="0" err="1" smtClean="0"/>
              <a:t>Built</a:t>
            </a:r>
            <a:r>
              <a:rPr lang="pt-PT" dirty="0" smtClean="0"/>
              <a:t>-in </a:t>
            </a:r>
            <a:r>
              <a:rPr lang="pt-PT" dirty="0" err="1" smtClean="0"/>
              <a:t>services</a:t>
            </a:r>
            <a:r>
              <a:rPr lang="pt-PT" dirty="0" smtClean="0"/>
              <a:t> </a:t>
            </a:r>
            <a:r>
              <a:rPr lang="pt-PT" dirty="0" err="1" smtClean="0"/>
              <a:t>start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PT" dirty="0" smtClean="0"/>
              <a:t>.</a:t>
            </a:r>
            <a:br>
              <a:rPr lang="pt-PT" dirty="0" smtClean="0"/>
            </a:br>
            <a:r>
              <a:rPr lang="pt-PT" dirty="0" err="1" smtClean="0"/>
              <a:t>Examples</a:t>
            </a:r>
            <a:r>
              <a:rPr lang="pt-PT" dirty="0" smtClean="0"/>
              <a:t>: </a:t>
            </a:r>
            <a:r>
              <a:rPr lang="pt-PT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  <a:r>
              <a:rPr lang="pt-PT" dirty="0" smtClean="0"/>
              <a:t>, </a:t>
            </a:r>
            <a:r>
              <a:rPr lang="pt-PT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PT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pt-PT" dirty="0" smtClean="0"/>
              <a:t>, </a:t>
            </a:r>
            <a:r>
              <a:rPr lang="pt-PT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PT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pt-PT" dirty="0" smtClean="0"/>
              <a:t>, </a:t>
            </a:r>
            <a:r>
              <a:rPr lang="pt-PT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PT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3563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docs.angularjs.org/guide/services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9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Using</a:t>
            </a:r>
            <a:r>
              <a:rPr lang="pt-PT" dirty="0" smtClean="0"/>
              <a:t> a </a:t>
            </a:r>
            <a:r>
              <a:rPr lang="pt-PT" dirty="0" err="1" smtClean="0"/>
              <a:t>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287438"/>
            <a:ext cx="10972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countryApp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countryApp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[]);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countryApp.controller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CountryCtrl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['$scope', '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function (scope,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countries.json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success(function(data)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scope.countries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data;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/ </a:t>
            </a:r>
            <a:r>
              <a:rPr lang="pt-PT" dirty="0" err="1" smtClean="0"/>
              <a:t>Services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010400" y="1868338"/>
            <a:ext cx="2819400" cy="381000"/>
          </a:xfrm>
          <a:prstGeom prst="wedgeRoundRectCallout">
            <a:avLst>
              <a:gd name="adj1" fmla="val -40087"/>
              <a:gd name="adj2" fmla="val 1674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Inject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PT" sz="14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pt-PT" b="1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DI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667750" y="3506638"/>
            <a:ext cx="2324100" cy="609600"/>
          </a:xfrm>
          <a:prstGeom prst="wedgeRoundRectCallout">
            <a:avLst>
              <a:gd name="adj1" fmla="val 20043"/>
              <a:gd name="adj2" fmla="val -11981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Receive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as a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371600" y="4762500"/>
            <a:ext cx="2362200" cy="342900"/>
          </a:xfrm>
          <a:prstGeom prst="wedgeRoundRectCallout">
            <a:avLst>
              <a:gd name="adj1" fmla="val -32543"/>
              <a:gd name="adj2" fmla="val -4493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581001"/>
            <a:ext cx="3563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docs.angularjs.org/guide/services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Creating</a:t>
            </a:r>
            <a:r>
              <a:rPr lang="pt-PT" dirty="0" smtClean="0"/>
              <a:t> a </a:t>
            </a:r>
            <a:r>
              <a:rPr lang="pt-PT" dirty="0" err="1" smtClean="0"/>
              <a:t>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286000"/>
            <a:ext cx="10972800" cy="232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[]);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.factory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function()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shinyNewServiceInstance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 function body that constructs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shinyNewServiceInstance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shinyNewServiceInstance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/ </a:t>
            </a:r>
            <a:r>
              <a:rPr lang="pt-PT" dirty="0" err="1" smtClean="0"/>
              <a:t>Services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4457700"/>
            <a:ext cx="2590800" cy="342900"/>
          </a:xfrm>
          <a:prstGeom prst="wedgeRoundRectCallout">
            <a:avLst>
              <a:gd name="adj1" fmla="val -20857"/>
              <a:gd name="adj2" fmla="val -14245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instance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90600" y="1707311"/>
            <a:ext cx="4495800" cy="342900"/>
          </a:xfrm>
          <a:prstGeom prst="wedgeRoundRectCallout">
            <a:avLst>
              <a:gd name="adj1" fmla="val -26806"/>
              <a:gd name="adj2" fmla="val 2374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factory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581001"/>
            <a:ext cx="3563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 More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docs.angularjs.org/guide/services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8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Recipes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',[]);</a:t>
            </a:r>
          </a:p>
          <a:p>
            <a:pPr marL="0" indent="0">
              <a:buNone/>
            </a:pPr>
            <a:endParaRPr lang="pt-PT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</a:t>
            </a:r>
            <a:r>
              <a:rPr lang="pt-PT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t-P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() {...});</a:t>
            </a:r>
          </a:p>
          <a:p>
            <a:pPr marL="0" indent="0">
              <a:buNone/>
            </a:pP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</a:t>
            </a:r>
            <a:r>
              <a:rPr lang="pt-PT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t-P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{...});</a:t>
            </a:r>
          </a:p>
          <a:p>
            <a:pPr marL="0" indent="0">
              <a:buNone/>
            </a:pP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</a:t>
            </a:r>
            <a:r>
              <a:rPr lang="pt-PT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t-P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() {...});</a:t>
            </a:r>
          </a:p>
          <a:p>
            <a:pPr marL="0" indent="0">
              <a:buNone/>
            </a:pP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</a:t>
            </a:r>
            <a:r>
              <a:rPr lang="pt-PT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constant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MyConstant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Constant 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P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</a:t>
            </a:r>
            <a:r>
              <a:rPr lang="pt-PT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35);</a:t>
            </a:r>
            <a:endParaRPr lang="pt-P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P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/ SERVICES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DEMO</a:t>
            </a:r>
            <a:r>
              <a:rPr lang="pt-PT" dirty="0" smtClean="0"/>
              <a:t> MAIN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6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6666" y="2343834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“Angular is what HTML would have been had it been designed for applications.”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7012" y="3913494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Miško</a:t>
            </a:r>
            <a:r>
              <a:rPr lang="pt-P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Hevery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55" y="0"/>
            <a:ext cx="4568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views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Most</a:t>
            </a:r>
            <a:r>
              <a:rPr lang="pt-PT" dirty="0" smtClean="0"/>
              <a:t> </a:t>
            </a:r>
            <a:r>
              <a:rPr lang="pt-PT" dirty="0" err="1" smtClean="0"/>
              <a:t>applications</a:t>
            </a:r>
            <a:r>
              <a:rPr lang="pt-PT" dirty="0" smtClean="0"/>
              <a:t> are </a:t>
            </a:r>
            <a:r>
              <a:rPr lang="pt-PT" dirty="0" err="1" smtClean="0"/>
              <a:t>composed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more </a:t>
            </a:r>
            <a:r>
              <a:rPr lang="pt-PT" dirty="0" err="1" smtClean="0"/>
              <a:t>than</a:t>
            </a:r>
            <a:r>
              <a:rPr lang="pt-PT" dirty="0" smtClean="0"/>
              <a:t>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view</a:t>
            </a:r>
            <a:endParaRPr lang="pt-PT" dirty="0" smtClean="0"/>
          </a:p>
          <a:p>
            <a:r>
              <a:rPr lang="pt-PT" dirty="0" smtClean="0"/>
              <a:t>In Single </a:t>
            </a:r>
            <a:r>
              <a:rPr lang="pt-PT" dirty="0" err="1" smtClean="0"/>
              <a:t>Page</a:t>
            </a:r>
            <a:r>
              <a:rPr lang="pt-PT" dirty="0" smtClean="0"/>
              <a:t> </a:t>
            </a:r>
            <a:r>
              <a:rPr lang="pt-PT" dirty="0" err="1" smtClean="0"/>
              <a:t>Applications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views</a:t>
            </a:r>
            <a:r>
              <a:rPr lang="pt-PT" dirty="0" smtClean="0"/>
              <a:t> are </a:t>
            </a:r>
            <a:r>
              <a:rPr lang="pt-PT" dirty="0" err="1" smtClean="0"/>
              <a:t>rendered</a:t>
            </a:r>
            <a:r>
              <a:rPr lang="pt-PT" dirty="0" smtClean="0"/>
              <a:t> in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same</a:t>
            </a:r>
            <a:r>
              <a:rPr lang="pt-PT" dirty="0" smtClean="0"/>
              <a:t> </a:t>
            </a:r>
            <a:r>
              <a:rPr lang="pt-PT" dirty="0" err="1" smtClean="0"/>
              <a:t>page</a:t>
            </a:r>
            <a:r>
              <a:rPr lang="pt-PT" dirty="0" smtClean="0"/>
              <a:t> (</a:t>
            </a:r>
            <a:r>
              <a:rPr lang="pt-PT" b="1" dirty="0" smtClean="0"/>
              <a:t>Layout </a:t>
            </a:r>
            <a:r>
              <a:rPr lang="pt-PT" b="1" dirty="0" err="1" smtClean="0"/>
              <a:t>Template</a:t>
            </a:r>
            <a:r>
              <a:rPr lang="pt-PT" dirty="0" smtClean="0"/>
              <a:t>) </a:t>
            </a:r>
            <a:r>
              <a:rPr lang="pt-PT" dirty="0" err="1" smtClean="0"/>
              <a:t>which</a:t>
            </a:r>
            <a:r>
              <a:rPr lang="pt-PT" dirty="0" smtClean="0"/>
              <a:t> </a:t>
            </a:r>
            <a:r>
              <a:rPr lang="pt-PT" dirty="0" err="1" smtClean="0"/>
              <a:t>contains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common</a:t>
            </a:r>
            <a:r>
              <a:rPr lang="pt-PT" dirty="0" smtClean="0"/>
              <a:t> </a:t>
            </a:r>
            <a:r>
              <a:rPr lang="pt-PT" dirty="0" err="1" smtClean="0"/>
              <a:t>page</a:t>
            </a:r>
            <a:r>
              <a:rPr lang="pt-PT" dirty="0" smtClean="0"/>
              <a:t> </a:t>
            </a:r>
            <a:r>
              <a:rPr lang="pt-PT" dirty="0" err="1" smtClean="0"/>
              <a:t>elements</a:t>
            </a:r>
            <a:endParaRPr lang="pt-PT" dirty="0" smtClean="0"/>
          </a:p>
          <a:p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view</a:t>
            </a:r>
            <a:r>
              <a:rPr lang="pt-PT" dirty="0" smtClean="0"/>
              <a:t> (</a:t>
            </a:r>
            <a:r>
              <a:rPr lang="pt-PT" b="1" dirty="0" err="1" smtClean="0"/>
              <a:t>Partial</a:t>
            </a:r>
            <a:r>
              <a:rPr lang="pt-PT" b="1" dirty="0" smtClean="0"/>
              <a:t> </a:t>
            </a:r>
            <a:r>
              <a:rPr lang="pt-PT" b="1" dirty="0" err="1" smtClean="0"/>
              <a:t>Template</a:t>
            </a:r>
            <a:r>
              <a:rPr lang="pt-PT" dirty="0" smtClean="0"/>
              <a:t>)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placed</a:t>
            </a:r>
            <a:r>
              <a:rPr lang="pt-PT" dirty="0" smtClean="0"/>
              <a:t> in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own</a:t>
            </a:r>
            <a:r>
              <a:rPr lang="pt-PT" dirty="0" smtClean="0"/>
              <a:t> file and </a:t>
            </a:r>
            <a:r>
              <a:rPr lang="pt-PT" dirty="0" err="1" smtClean="0"/>
              <a:t>dynamically</a:t>
            </a:r>
            <a:r>
              <a:rPr lang="pt-PT" dirty="0" smtClean="0"/>
              <a:t> </a:t>
            </a:r>
            <a:r>
              <a:rPr lang="pt-PT" dirty="0" err="1" smtClean="0"/>
              <a:t>loaded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Layout </a:t>
            </a:r>
            <a:r>
              <a:rPr lang="pt-PT" dirty="0" err="1" smtClean="0"/>
              <a:t>Template</a:t>
            </a:r>
            <a:r>
              <a:rPr lang="pt-PT" dirty="0" smtClean="0"/>
              <a:t> </a:t>
            </a:r>
            <a:r>
              <a:rPr lang="pt-PT" dirty="0" err="1" smtClean="0"/>
              <a:t>page</a:t>
            </a:r>
            <a:endParaRPr lang="pt-PT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views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3278" y="2399673"/>
            <a:ext cx="3129722" cy="3276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PT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1" y="2738632"/>
            <a:ext cx="2886192" cy="395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header.html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3254437"/>
            <a:ext cx="943563" cy="23088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a1.html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8122" y="3254438"/>
            <a:ext cx="1803870" cy="2308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b2.html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0442" y="2372327"/>
            <a:ext cx="904993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a2.html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08165" y="2005876"/>
            <a:ext cx="1803870" cy="2308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b1.html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91600" y="4684301"/>
            <a:ext cx="1803870" cy="14116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b3.html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59686" y="3895641"/>
            <a:ext cx="904992" cy="23088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a3.html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7381992" y="3466473"/>
            <a:ext cx="1609608" cy="3048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7381992" y="4685673"/>
            <a:ext cx="1609608" cy="3048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2886192" y="3265709"/>
            <a:ext cx="1609608" cy="3048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2864678" y="4489363"/>
            <a:ext cx="1609608" cy="3048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59233" y="2053077"/>
            <a:ext cx="17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tx2"/>
                </a:solidFill>
              </a:rPr>
              <a:t>Layout </a:t>
            </a:r>
            <a:r>
              <a:rPr lang="pt-PT" dirty="0" err="1" smtClean="0">
                <a:solidFill>
                  <a:schemeClr val="tx2"/>
                </a:solidFill>
              </a:rPr>
              <a:t>Template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8708" y="1636300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chemeClr val="tx2"/>
                </a:solidFill>
              </a:rPr>
              <a:t>Partial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Template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79408" y="6091765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chemeClr val="tx2"/>
                </a:solidFill>
              </a:rPr>
              <a:t>Partial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Template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4152" y="1981200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chemeClr val="tx2"/>
                </a:solidFill>
              </a:rPr>
              <a:t>Partial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Template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4152" y="6204490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chemeClr val="tx2"/>
                </a:solidFill>
              </a:rPr>
              <a:t>Partial</a:t>
            </a:r>
            <a:r>
              <a:rPr lang="pt-PT" dirty="0" smtClean="0">
                <a:solidFill>
                  <a:schemeClr val="tx2"/>
                </a:solidFill>
              </a:rPr>
              <a:t> </a:t>
            </a:r>
            <a:r>
              <a:rPr lang="pt-PT" dirty="0" err="1" smtClean="0">
                <a:solidFill>
                  <a:schemeClr val="tx2"/>
                </a:solidFill>
              </a:rPr>
              <a:t>Template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Routing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provided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lang="pt-PT" dirty="0" smtClean="0"/>
              <a:t> module (</a:t>
            </a:r>
            <a:r>
              <a:rPr lang="pt-PT" dirty="0" err="1" smtClean="0"/>
              <a:t>separate</a:t>
            </a:r>
            <a:r>
              <a:rPr lang="pt-PT" dirty="0" smtClean="0"/>
              <a:t> </a:t>
            </a:r>
            <a:r>
              <a:rPr lang="pt-PT" dirty="0" err="1" smtClean="0"/>
              <a:t>distribution</a:t>
            </a:r>
            <a:r>
              <a:rPr lang="pt-PT" dirty="0" smtClean="0"/>
              <a:t>)</a:t>
            </a:r>
          </a:p>
          <a:p>
            <a:r>
              <a:rPr lang="pt-PT" dirty="0" err="1" smtClean="0"/>
              <a:t>Routes</a:t>
            </a:r>
            <a:r>
              <a:rPr lang="pt-PT" dirty="0" smtClean="0"/>
              <a:t> are </a:t>
            </a:r>
            <a:r>
              <a:rPr lang="pt-PT" dirty="0" err="1" smtClean="0"/>
              <a:t>declared</a:t>
            </a:r>
            <a:r>
              <a:rPr lang="pt-PT" dirty="0" smtClean="0"/>
              <a:t> via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PT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pt-PT" dirty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pt-PT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endParaRPr lang="pt-PT" dirty="0" smtClean="0"/>
          </a:p>
          <a:p>
            <a:r>
              <a:rPr lang="pt-PT" dirty="0" err="1" smtClean="0"/>
              <a:t>Supports</a:t>
            </a:r>
            <a:r>
              <a:rPr lang="pt-PT" dirty="0" smtClean="0"/>
              <a:t> </a:t>
            </a:r>
            <a:r>
              <a:rPr lang="pt-PT" b="1" dirty="0" err="1" smtClean="0"/>
              <a:t>deep</a:t>
            </a:r>
            <a:r>
              <a:rPr lang="pt-PT" b="1" dirty="0" smtClean="0"/>
              <a:t> </a:t>
            </a:r>
            <a:r>
              <a:rPr lang="pt-PT" b="1" dirty="0" err="1" smtClean="0"/>
              <a:t>linking</a:t>
            </a:r>
            <a:r>
              <a:rPr lang="pt-PT" dirty="0" smtClean="0"/>
              <a:t> (</a:t>
            </a:r>
            <a:r>
              <a:rPr lang="pt-PT" dirty="0" err="1" smtClean="0"/>
              <a:t>history</a:t>
            </a:r>
            <a:r>
              <a:rPr lang="pt-PT" dirty="0" smtClean="0"/>
              <a:t>, </a:t>
            </a:r>
            <a:r>
              <a:rPr lang="pt-PT" dirty="0" err="1" smtClean="0"/>
              <a:t>bookmarks</a:t>
            </a:r>
            <a:r>
              <a:rPr lang="pt-PT" dirty="0" smtClean="0"/>
              <a:t> and browser </a:t>
            </a:r>
            <a:r>
              <a:rPr lang="pt-PT" dirty="0" err="1" smtClean="0"/>
              <a:t>back</a:t>
            </a:r>
            <a:r>
              <a:rPr lang="pt-PT" dirty="0" smtClean="0"/>
              <a:t>/</a:t>
            </a:r>
            <a:r>
              <a:rPr lang="pt-PT" dirty="0" err="1" smtClean="0"/>
              <a:t>forward</a:t>
            </a:r>
            <a:r>
              <a:rPr lang="pt-PT" dirty="0" smtClean="0"/>
              <a:t> </a:t>
            </a:r>
            <a:r>
              <a:rPr lang="pt-PT" dirty="0" err="1" smtClean="0"/>
              <a:t>buttons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 err="1" smtClean="0"/>
              <a:t>Partial</a:t>
            </a:r>
            <a:r>
              <a:rPr lang="pt-PT" dirty="0" smtClean="0"/>
              <a:t> </a:t>
            </a:r>
            <a:r>
              <a:rPr lang="pt-PT" dirty="0" err="1" smtClean="0"/>
              <a:t>views</a:t>
            </a:r>
            <a:r>
              <a:rPr lang="pt-PT" dirty="0" smtClean="0"/>
              <a:t> are </a:t>
            </a:r>
            <a:r>
              <a:rPr lang="pt-PT" dirty="0" err="1" smtClean="0"/>
              <a:t>rendered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ngView</a:t>
            </a:r>
            <a:r>
              <a:rPr lang="pt-PT" dirty="0" smtClean="0"/>
              <a:t> </a:t>
            </a:r>
            <a:r>
              <a:rPr lang="pt-PT" dirty="0" err="1" smtClean="0"/>
              <a:t>directive</a:t>
            </a:r>
            <a:endParaRPr lang="pt-PT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myApp.config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PT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/phones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partials/phone-list.html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PhoneListCtrl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}).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'/phones/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phoneId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'partials/phone-detail.html',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PhoneDetailCtrl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}).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otherwise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pt-PT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redirectTo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'/phones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pt-PT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pt-P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}]);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/ </a:t>
            </a:r>
            <a:r>
              <a:rPr lang="pt-PT" dirty="0" err="1" smtClean="0"/>
              <a:t>routing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10294" y="2819400"/>
            <a:ext cx="1409706" cy="990600"/>
            <a:chOff x="6210294" y="2819400"/>
            <a:chExt cx="1409706" cy="990600"/>
          </a:xfrm>
        </p:grpSpPr>
        <p:sp>
          <p:nvSpPr>
            <p:cNvPr id="7" name="Left Bracket 6"/>
            <p:cNvSpPr/>
            <p:nvPr/>
          </p:nvSpPr>
          <p:spPr>
            <a:xfrm flipH="1">
              <a:off x="6210294" y="2819400"/>
              <a:ext cx="228601" cy="99060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6705600" y="3067050"/>
              <a:ext cx="914400" cy="342900"/>
            </a:xfrm>
            <a:prstGeom prst="wedgeRoundRectCallout">
              <a:avLst>
                <a:gd name="adj1" fmla="val -73675"/>
                <a:gd name="adj2" fmla="val -11901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Route</a:t>
              </a:r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6553200" y="1981193"/>
            <a:ext cx="1905000" cy="571505"/>
          </a:xfrm>
          <a:prstGeom prst="wedgeRoundRectCallout">
            <a:avLst>
              <a:gd name="adj1" fmla="val -83981"/>
              <a:gd name="adj2" fmla="val -6856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Dependency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lang="pt-PT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210295" y="5029200"/>
            <a:ext cx="2019305" cy="838200"/>
            <a:chOff x="6210295" y="5029200"/>
            <a:chExt cx="2019305" cy="838200"/>
          </a:xfrm>
        </p:grpSpPr>
        <p:sp>
          <p:nvSpPr>
            <p:cNvPr id="10" name="Left Bracket 9"/>
            <p:cNvSpPr/>
            <p:nvPr/>
          </p:nvSpPr>
          <p:spPr>
            <a:xfrm flipH="1">
              <a:off x="6210295" y="5029200"/>
              <a:ext cx="228601" cy="83820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6705600" y="5276850"/>
              <a:ext cx="1524000" cy="342900"/>
            </a:xfrm>
            <a:prstGeom prst="wedgeRoundRectCallout">
              <a:avLst>
                <a:gd name="adj1" fmla="val -64300"/>
                <a:gd name="adj2" fmla="val -11901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Default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Route</a:t>
              </a:r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0295" y="3962400"/>
            <a:ext cx="4533905" cy="914400"/>
            <a:chOff x="6210295" y="3962400"/>
            <a:chExt cx="4533905" cy="914400"/>
          </a:xfrm>
        </p:grpSpPr>
        <p:sp>
          <p:nvSpPr>
            <p:cNvPr id="12" name="Left Bracket 11"/>
            <p:cNvSpPr/>
            <p:nvPr/>
          </p:nvSpPr>
          <p:spPr>
            <a:xfrm flipH="1">
              <a:off x="6210295" y="3962400"/>
              <a:ext cx="228601" cy="91440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705600" y="4076702"/>
              <a:ext cx="4038600" cy="695325"/>
            </a:xfrm>
            <a:prstGeom prst="wedgeRoundRectCallout">
              <a:avLst>
                <a:gd name="adj1" fmla="val -56281"/>
                <a:gd name="adj2" fmla="val -16011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Route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with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variable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URL. </a:t>
              </a:r>
              <a:r>
                <a:rPr lang="pt-PT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PhoneId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value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will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be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placed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in </a:t>
              </a:r>
              <a:r>
                <a:rPr lang="pt-PT" sz="1600" b="1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pt-PT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routeParams</a:t>
              </a:r>
              <a:r>
                <a:rPr lang="pt-PT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t-PT" dirty="0" err="1" smtClean="0">
                  <a:solidFill>
                    <a:schemeClr val="accent1">
                      <a:lumMod val="75000"/>
                    </a:schemeClr>
                  </a:solidFill>
                </a:rPr>
                <a:t>object</a:t>
              </a:r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2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DEMO</a:t>
            </a:r>
            <a:r>
              <a:rPr lang="pt-PT" dirty="0" smtClean="0"/>
              <a:t> MAIN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Best</a:t>
            </a:r>
            <a:r>
              <a:rPr lang="pt-PT" dirty="0" smtClean="0"/>
              <a:t> </a:t>
            </a:r>
            <a:r>
              <a:rPr lang="pt-PT" dirty="0" err="1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Best</a:t>
            </a:r>
            <a:r>
              <a:rPr lang="pt-PT" dirty="0" smtClean="0"/>
              <a:t> </a:t>
            </a:r>
            <a:r>
              <a:rPr lang="pt-PT" dirty="0" err="1" smtClean="0"/>
              <a:t>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 </a:t>
            </a:r>
            <a:r>
              <a:rPr lang="pt-PT" dirty="0" err="1" smtClean="0"/>
              <a:t>Views</a:t>
            </a:r>
            <a:r>
              <a:rPr lang="pt-PT" dirty="0" smtClean="0"/>
              <a:t>/Templates</a:t>
            </a:r>
          </a:p>
          <a:p>
            <a:pPr lvl="1"/>
            <a:r>
              <a:rPr lang="pt-PT" dirty="0" smtClean="0"/>
              <a:t>Use </a:t>
            </a:r>
            <a:r>
              <a:rPr lang="pt-PT" b="1" dirty="0" err="1" smtClean="0">
                <a:solidFill>
                  <a:srgbClr val="C00000"/>
                </a:solidFill>
              </a:rPr>
              <a:t>directives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 smtClean="0"/>
              <a:t>for </a:t>
            </a:r>
            <a:r>
              <a:rPr lang="pt-PT" dirty="0" err="1" smtClean="0"/>
              <a:t>abstracting</a:t>
            </a:r>
            <a:r>
              <a:rPr lang="pt-PT" dirty="0" smtClean="0"/>
              <a:t> </a:t>
            </a:r>
            <a:r>
              <a:rPr lang="pt-PT" dirty="0" err="1" smtClean="0"/>
              <a:t>common</a:t>
            </a:r>
            <a:r>
              <a:rPr lang="pt-PT" dirty="0" smtClean="0"/>
              <a:t> </a:t>
            </a:r>
            <a:r>
              <a:rPr lang="pt-PT" dirty="0" err="1" smtClean="0"/>
              <a:t>markups</a:t>
            </a:r>
            <a:r>
              <a:rPr lang="pt-PT" dirty="0" smtClean="0"/>
              <a:t>, </a:t>
            </a:r>
            <a:r>
              <a:rPr lang="pt-PT" dirty="0" err="1" smtClean="0"/>
              <a:t>extensions</a:t>
            </a:r>
            <a:endParaRPr lang="pt-PT" dirty="0" smtClean="0"/>
          </a:p>
          <a:p>
            <a:pPr lvl="1"/>
            <a:r>
              <a:rPr lang="pt-PT" b="1" dirty="0" smtClean="0"/>
              <a:t>Do </a:t>
            </a:r>
            <a:r>
              <a:rPr lang="pt-PT" b="1" dirty="0" err="1" smtClean="0"/>
              <a:t>not</a:t>
            </a:r>
            <a:r>
              <a:rPr lang="pt-PT" b="1" dirty="0" smtClean="0"/>
              <a:t> use </a:t>
            </a:r>
            <a:r>
              <a:rPr lang="pt-PT" b="1" dirty="0" err="1" smtClean="0"/>
              <a:t>complex</a:t>
            </a:r>
            <a:r>
              <a:rPr lang="pt-PT" b="1" dirty="0" smtClean="0"/>
              <a:t> </a:t>
            </a:r>
            <a:r>
              <a:rPr lang="pt-PT" b="1" dirty="0" err="1" smtClean="0"/>
              <a:t>expressions</a:t>
            </a:r>
            <a:r>
              <a:rPr lang="pt-PT" b="1" dirty="0" smtClean="0"/>
              <a:t> </a:t>
            </a:r>
            <a:r>
              <a:rPr lang="pt-PT" dirty="0" smtClean="0"/>
              <a:t>in </a:t>
            </a:r>
            <a:r>
              <a:rPr lang="pt-PT" b="1" dirty="0" err="1" smtClean="0">
                <a:solidFill>
                  <a:srgbClr val="C00000"/>
                </a:solidFill>
              </a:rPr>
              <a:t>bindings</a:t>
            </a:r>
            <a:r>
              <a:rPr lang="pt-PT" dirty="0" smtClean="0"/>
              <a:t>. Move </a:t>
            </a:r>
            <a:r>
              <a:rPr lang="pt-PT" dirty="0" err="1" smtClean="0"/>
              <a:t>them</a:t>
            </a:r>
            <a:r>
              <a:rPr lang="pt-PT" dirty="0" smtClean="0"/>
              <a:t> to </a:t>
            </a:r>
            <a:r>
              <a:rPr lang="pt-PT" b="1" dirty="0" err="1" smtClean="0">
                <a:solidFill>
                  <a:srgbClr val="C00000"/>
                </a:solidFill>
              </a:rPr>
              <a:t>controllers</a:t>
            </a:r>
            <a:r>
              <a:rPr lang="pt-PT" dirty="0" smtClean="0"/>
              <a:t>.</a:t>
            </a:r>
          </a:p>
          <a:p>
            <a:pPr lvl="1"/>
            <a:r>
              <a:rPr lang="pt-PT" b="1" dirty="0" err="1" smtClean="0"/>
              <a:t>Optimize</a:t>
            </a:r>
            <a:r>
              <a:rPr lang="pt-PT" dirty="0" smtClean="0"/>
              <a:t> use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bindings</a:t>
            </a:r>
            <a:r>
              <a:rPr lang="pt-PT" dirty="0" smtClean="0"/>
              <a:t>. </a:t>
            </a:r>
            <a:r>
              <a:rPr lang="pt-PT" dirty="0" err="1" smtClean="0"/>
              <a:t>Less</a:t>
            </a:r>
            <a:r>
              <a:rPr lang="pt-PT" dirty="0" smtClean="0"/>
              <a:t> </a:t>
            </a:r>
            <a:r>
              <a:rPr lang="pt-PT" dirty="0" err="1" smtClean="0"/>
              <a:t>bindings</a:t>
            </a:r>
            <a:r>
              <a:rPr lang="pt-PT" dirty="0" smtClean="0"/>
              <a:t> = </a:t>
            </a:r>
            <a:r>
              <a:rPr lang="pt-PT" dirty="0" err="1" smtClean="0"/>
              <a:t>faster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smtClean="0"/>
              <a:t>.</a:t>
            </a:r>
          </a:p>
          <a:p>
            <a:r>
              <a:rPr lang="pt-PT" dirty="0" smtClean="0"/>
              <a:t>In </a:t>
            </a:r>
            <a:r>
              <a:rPr lang="pt-PT" dirty="0" err="1" smtClean="0"/>
              <a:t>Controllers</a:t>
            </a:r>
            <a:endParaRPr lang="pt-PT" dirty="0" smtClean="0"/>
          </a:p>
          <a:p>
            <a:pPr lvl="1"/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them</a:t>
            </a:r>
            <a:r>
              <a:rPr lang="pt-PT" dirty="0" smtClean="0"/>
              <a:t> </a:t>
            </a:r>
            <a:r>
              <a:rPr lang="pt-PT" b="1" dirty="0" smtClean="0"/>
              <a:t>light</a:t>
            </a:r>
            <a:r>
              <a:rPr lang="pt-PT" dirty="0" smtClean="0"/>
              <a:t>. Use </a:t>
            </a:r>
            <a:r>
              <a:rPr lang="pt-PT" b="1" dirty="0" err="1" smtClean="0">
                <a:solidFill>
                  <a:srgbClr val="C00000"/>
                </a:solidFill>
              </a:rPr>
              <a:t>services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 smtClean="0"/>
              <a:t>to </a:t>
            </a:r>
            <a:r>
              <a:rPr lang="pt-PT" dirty="0" err="1" smtClean="0"/>
              <a:t>offload</a:t>
            </a:r>
            <a:r>
              <a:rPr lang="pt-PT" dirty="0" smtClean="0"/>
              <a:t> </a:t>
            </a:r>
            <a:r>
              <a:rPr lang="pt-PT" dirty="0" err="1" smtClean="0"/>
              <a:t>functionality</a:t>
            </a:r>
            <a:r>
              <a:rPr lang="pt-PT" dirty="0" smtClean="0"/>
              <a:t>.</a:t>
            </a:r>
          </a:p>
          <a:p>
            <a:pPr lvl="1"/>
            <a:r>
              <a:rPr lang="pt-PT" b="1" dirty="0" smtClean="0"/>
              <a:t>No DOM </a:t>
            </a:r>
            <a:r>
              <a:rPr lang="pt-PT" b="1" dirty="0" err="1" smtClean="0"/>
              <a:t>manipulations</a:t>
            </a:r>
            <a:r>
              <a:rPr lang="pt-PT" b="1" dirty="0" smtClean="0"/>
              <a:t>!</a:t>
            </a:r>
            <a:r>
              <a:rPr lang="pt-PT" dirty="0" smtClean="0"/>
              <a:t> Use </a:t>
            </a:r>
            <a:r>
              <a:rPr lang="pt-PT" b="1" dirty="0" err="1" smtClean="0">
                <a:solidFill>
                  <a:srgbClr val="C00000"/>
                </a:solidFill>
              </a:rPr>
              <a:t>directives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 smtClean="0"/>
              <a:t>for </a:t>
            </a:r>
            <a:r>
              <a:rPr lang="pt-PT" dirty="0" err="1" smtClean="0"/>
              <a:t>that</a:t>
            </a:r>
            <a:r>
              <a:rPr lang="pt-PT" dirty="0" smtClean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5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Best</a:t>
            </a:r>
            <a:r>
              <a:rPr lang="pt-PT" dirty="0" smtClean="0"/>
              <a:t> </a:t>
            </a:r>
            <a:r>
              <a:rPr lang="pt-PT" dirty="0" err="1" smtClean="0"/>
              <a:t>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 </a:t>
            </a:r>
            <a:r>
              <a:rPr lang="pt-PT" dirty="0" err="1" smtClean="0"/>
              <a:t>Directives</a:t>
            </a:r>
            <a:endParaRPr lang="pt-PT" dirty="0" smtClean="0"/>
          </a:p>
          <a:p>
            <a:pPr lvl="1"/>
            <a:r>
              <a:rPr lang="pt-PT" dirty="0" err="1" smtClean="0"/>
              <a:t>Prefer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directives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 smtClean="0"/>
              <a:t>as </a:t>
            </a:r>
            <a:r>
              <a:rPr lang="pt-PT" b="1" dirty="0" err="1" smtClean="0"/>
              <a:t>elements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b="1" dirty="0" err="1" smtClean="0"/>
              <a:t>attributes</a:t>
            </a:r>
            <a:r>
              <a:rPr lang="pt-PT" dirty="0" smtClean="0"/>
              <a:t> </a:t>
            </a:r>
            <a:r>
              <a:rPr lang="pt-PT" dirty="0" err="1" smtClean="0"/>
              <a:t>over</a:t>
            </a:r>
            <a:r>
              <a:rPr lang="pt-PT" dirty="0" smtClean="0"/>
              <a:t> classes and </a:t>
            </a:r>
            <a:r>
              <a:rPr lang="pt-PT" dirty="0" err="1" smtClean="0"/>
              <a:t>comments</a:t>
            </a:r>
            <a:endParaRPr lang="pt-PT" dirty="0" smtClean="0"/>
          </a:p>
          <a:p>
            <a:pPr lvl="1"/>
            <a:r>
              <a:rPr lang="pt-PT" b="1" dirty="0" smtClean="0"/>
              <a:t>Do </a:t>
            </a:r>
            <a:r>
              <a:rPr lang="pt-PT" b="1" dirty="0" err="1" smtClean="0"/>
              <a:t>not</a:t>
            </a:r>
            <a:r>
              <a:rPr lang="pt-PT" b="1" dirty="0" smtClean="0"/>
              <a:t> </a:t>
            </a:r>
            <a:r>
              <a:rPr lang="pt-PT" b="1" dirty="0" err="1" smtClean="0"/>
              <a:t>ng</a:t>
            </a:r>
            <a:r>
              <a:rPr lang="pt-PT" b="1" dirty="0" smtClean="0"/>
              <a:t>- </a:t>
            </a:r>
            <a:r>
              <a:rPr lang="pt-PT" b="1" dirty="0" err="1" smtClean="0"/>
              <a:t>prefix</a:t>
            </a:r>
            <a:r>
              <a:rPr lang="pt-PT" dirty="0" smtClean="0"/>
              <a:t> for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directives</a:t>
            </a:r>
            <a:endParaRPr lang="pt-PT" b="1" dirty="0" smtClean="0">
              <a:solidFill>
                <a:srgbClr val="C00000"/>
              </a:solidFill>
            </a:endParaRPr>
          </a:p>
          <a:p>
            <a:pPr lvl="1"/>
            <a:r>
              <a:rPr lang="pt-PT" dirty="0" smtClean="0"/>
              <a:t>Create </a:t>
            </a:r>
            <a:r>
              <a:rPr lang="pt-PT" b="1" dirty="0" err="1" smtClean="0">
                <a:solidFill>
                  <a:srgbClr val="C00000"/>
                </a:solidFill>
              </a:rPr>
              <a:t>isolate</a:t>
            </a:r>
            <a:r>
              <a:rPr lang="pt-PT" b="1" dirty="0" smtClean="0">
                <a:solidFill>
                  <a:srgbClr val="C00000"/>
                </a:solidFill>
              </a:rPr>
              <a:t> scopes </a:t>
            </a:r>
            <a:r>
              <a:rPr lang="pt-PT" dirty="0" smtClean="0"/>
              <a:t>to </a:t>
            </a:r>
            <a:r>
              <a:rPr lang="pt-PT" dirty="0" err="1" smtClean="0"/>
              <a:t>avoid</a:t>
            </a:r>
            <a:r>
              <a:rPr lang="pt-PT" dirty="0" smtClean="0"/>
              <a:t> acidental </a:t>
            </a:r>
            <a:r>
              <a:rPr lang="pt-PT" dirty="0" err="1" smtClean="0"/>
              <a:t>overrides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properties</a:t>
            </a:r>
            <a:endParaRPr lang="pt-PT" dirty="0" smtClean="0"/>
          </a:p>
          <a:p>
            <a:r>
              <a:rPr lang="pt-PT" dirty="0" smtClean="0"/>
              <a:t>Create </a:t>
            </a:r>
            <a:r>
              <a:rPr lang="pt-PT" b="1" dirty="0" smtClean="0">
                <a:solidFill>
                  <a:srgbClr val="C00000"/>
                </a:solidFill>
              </a:rPr>
              <a:t>modules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 smtClean="0"/>
              <a:t>to </a:t>
            </a:r>
            <a:r>
              <a:rPr lang="pt-PT" dirty="0" err="1" smtClean="0"/>
              <a:t>group</a:t>
            </a:r>
            <a:r>
              <a:rPr lang="pt-PT" dirty="0" smtClean="0"/>
              <a:t> </a:t>
            </a:r>
            <a:r>
              <a:rPr lang="pt-PT" dirty="0" err="1" smtClean="0"/>
              <a:t>controllers</a:t>
            </a:r>
            <a:r>
              <a:rPr lang="pt-PT" dirty="0" smtClean="0"/>
              <a:t>, </a:t>
            </a:r>
            <a:r>
              <a:rPr lang="pt-PT" dirty="0" err="1" smtClean="0"/>
              <a:t>services</a:t>
            </a:r>
            <a:r>
              <a:rPr lang="pt-PT" dirty="0" smtClean="0"/>
              <a:t>, </a:t>
            </a:r>
            <a:r>
              <a:rPr lang="pt-PT" dirty="0" err="1" smtClean="0"/>
              <a:t>directives</a:t>
            </a:r>
            <a:r>
              <a:rPr lang="pt-PT" dirty="0" smtClean="0"/>
              <a:t> and </a:t>
            </a:r>
            <a:r>
              <a:rPr lang="pt-PT" dirty="0" err="1" smtClean="0"/>
              <a:t>filters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5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IDE: Visual Studio, </a:t>
            </a:r>
            <a:r>
              <a:rPr lang="pt-PT" dirty="0" err="1" smtClean="0"/>
              <a:t>NetBeans</a:t>
            </a:r>
            <a:r>
              <a:rPr lang="pt-PT" dirty="0" smtClean="0"/>
              <a:t>, </a:t>
            </a:r>
            <a:r>
              <a:rPr lang="pt-PT" dirty="0" err="1" smtClean="0"/>
              <a:t>WebStorm</a:t>
            </a:r>
            <a:endParaRPr lang="pt-PT" dirty="0" smtClean="0"/>
          </a:p>
          <a:p>
            <a:r>
              <a:rPr lang="pt-PT" dirty="0" err="1" smtClean="0"/>
              <a:t>Utils</a:t>
            </a:r>
            <a:r>
              <a:rPr lang="pt-PT" dirty="0" smtClean="0"/>
              <a:t>: </a:t>
            </a:r>
            <a:r>
              <a:rPr lang="pt-PT" dirty="0" err="1" smtClean="0"/>
              <a:t>JSFiddle</a:t>
            </a:r>
            <a:r>
              <a:rPr lang="pt-PT" dirty="0" smtClean="0"/>
              <a:t>, </a:t>
            </a:r>
            <a:r>
              <a:rPr lang="pt-PT" dirty="0" err="1" smtClean="0"/>
              <a:t>Batarang</a:t>
            </a:r>
            <a:r>
              <a:rPr lang="pt-PT" dirty="0" smtClean="0"/>
              <a:t> </a:t>
            </a:r>
            <a:r>
              <a:rPr lang="pt-PT" dirty="0" err="1" smtClean="0"/>
              <a:t>Plugin</a:t>
            </a:r>
            <a:r>
              <a:rPr lang="pt-PT" dirty="0" smtClean="0"/>
              <a:t> for </a:t>
            </a:r>
            <a:r>
              <a:rPr lang="pt-PT" dirty="0" err="1" smtClean="0"/>
              <a:t>Chrome</a:t>
            </a:r>
            <a:endParaRPr lang="pt-PT" dirty="0" smtClean="0"/>
          </a:p>
          <a:p>
            <a:r>
              <a:rPr lang="pt-PT" dirty="0" err="1" smtClean="0"/>
              <a:t>Static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r>
              <a:rPr lang="pt-PT" dirty="0" smtClean="0"/>
              <a:t>: </a:t>
            </a:r>
            <a:r>
              <a:rPr lang="pt-PT" dirty="0" err="1" smtClean="0"/>
              <a:t>JSHint</a:t>
            </a:r>
            <a:endParaRPr lang="pt-PT" dirty="0" smtClean="0"/>
          </a:p>
          <a:p>
            <a:r>
              <a:rPr lang="pt-PT" dirty="0" err="1" smtClean="0"/>
              <a:t>Unit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r>
              <a:rPr lang="pt-PT" dirty="0" smtClean="0"/>
              <a:t>: Karma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AngularJS</a:t>
            </a:r>
            <a:r>
              <a:rPr lang="pt-PT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Single </a:t>
            </a:r>
            <a:r>
              <a:rPr lang="pt-PT" b="1" dirty="0" err="1" smtClean="0"/>
              <a:t>Page</a:t>
            </a:r>
            <a:r>
              <a:rPr lang="pt-PT" b="1" dirty="0" smtClean="0"/>
              <a:t> </a:t>
            </a:r>
            <a:r>
              <a:rPr lang="pt-PT" b="1" dirty="0" err="1" smtClean="0"/>
              <a:t>Application</a:t>
            </a:r>
            <a:r>
              <a:rPr lang="pt-PT" b="1" dirty="0" smtClean="0"/>
              <a:t> </a:t>
            </a:r>
            <a:r>
              <a:rPr lang="pt-PT" dirty="0" smtClean="0"/>
              <a:t>(SPA) </a:t>
            </a:r>
            <a:r>
              <a:rPr lang="pt-PT" dirty="0" err="1" smtClean="0"/>
              <a:t>JavaScript</a:t>
            </a:r>
            <a:r>
              <a:rPr lang="pt-PT" dirty="0" smtClean="0"/>
              <a:t> Framework</a:t>
            </a:r>
          </a:p>
          <a:p>
            <a:r>
              <a:rPr lang="pt-PT" dirty="0" err="1" smtClean="0"/>
              <a:t>Implements</a:t>
            </a:r>
            <a:r>
              <a:rPr lang="pt-PT" dirty="0" smtClean="0"/>
              <a:t> </a:t>
            </a:r>
            <a:r>
              <a:rPr lang="pt-PT" dirty="0" err="1" smtClean="0"/>
              <a:t>client-side</a:t>
            </a:r>
            <a:r>
              <a:rPr lang="pt-PT" dirty="0" smtClean="0"/>
              <a:t> </a:t>
            </a:r>
            <a:r>
              <a:rPr lang="pt-PT" b="1" dirty="0" smtClean="0"/>
              <a:t>MVW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pt-PT" dirty="0" smtClean="0"/>
          </a:p>
          <a:p>
            <a:r>
              <a:rPr lang="pt-PT" dirty="0" smtClean="0"/>
              <a:t>No </a:t>
            </a:r>
            <a:r>
              <a:rPr lang="pt-PT" dirty="0" err="1" smtClean="0"/>
              <a:t>direct</a:t>
            </a:r>
            <a:r>
              <a:rPr lang="pt-PT" dirty="0" smtClean="0"/>
              <a:t> DOM </a:t>
            </a:r>
            <a:r>
              <a:rPr lang="pt-PT" dirty="0" err="1" smtClean="0"/>
              <a:t>manipulation</a:t>
            </a:r>
            <a:r>
              <a:rPr lang="pt-PT" dirty="0" smtClean="0"/>
              <a:t>, </a:t>
            </a:r>
            <a:r>
              <a:rPr lang="pt-PT" b="1" dirty="0" err="1" smtClean="0"/>
              <a:t>less</a:t>
            </a:r>
            <a:r>
              <a:rPr lang="pt-PT" b="1" dirty="0" smtClean="0"/>
              <a:t> </a:t>
            </a:r>
            <a:r>
              <a:rPr lang="pt-PT" b="1" dirty="0" err="1" smtClean="0"/>
              <a:t>code</a:t>
            </a:r>
            <a:endParaRPr lang="pt-PT" b="1" dirty="0" smtClean="0"/>
          </a:p>
          <a:p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organized</a:t>
            </a:r>
            <a:r>
              <a:rPr lang="pt-PT" dirty="0" smtClean="0"/>
              <a:t> and </a:t>
            </a:r>
            <a:r>
              <a:rPr lang="pt-PT" dirty="0" err="1" smtClean="0"/>
              <a:t>highly</a:t>
            </a:r>
            <a:r>
              <a:rPr lang="pt-PT" dirty="0" smtClean="0"/>
              <a:t> </a:t>
            </a:r>
            <a:r>
              <a:rPr lang="pt-PT" b="1" dirty="0" smtClean="0"/>
              <a:t>modular</a:t>
            </a:r>
          </a:p>
          <a:p>
            <a:r>
              <a:rPr lang="pt-PT" dirty="0" err="1" smtClean="0"/>
              <a:t>Focused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b="1" dirty="0" err="1" smtClean="0"/>
              <a:t>testing</a:t>
            </a:r>
            <a:endParaRPr lang="pt-PT" b="1" dirty="0" smtClean="0"/>
          </a:p>
          <a:p>
            <a:r>
              <a:rPr lang="pt-PT" dirty="0" err="1" smtClean="0"/>
              <a:t>Supports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major desktop and mobile browsers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Wrapping</a:t>
            </a:r>
            <a:r>
              <a:rPr lang="pt-PT" dirty="0" smtClean="0"/>
              <a:t> </a:t>
            </a:r>
            <a:r>
              <a:rPr lang="pt-PT" dirty="0" err="1" smtClean="0"/>
              <a:t>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Wrapping</a:t>
            </a:r>
            <a:r>
              <a:rPr lang="pt-PT" dirty="0" smtClean="0"/>
              <a:t> </a:t>
            </a:r>
            <a:r>
              <a:rPr lang="pt-PT" dirty="0" err="1" smtClean="0"/>
              <a:t>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AngularJS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modular </a:t>
            </a:r>
            <a:r>
              <a:rPr lang="pt-PT" dirty="0" err="1" smtClean="0"/>
              <a:t>JavaScript</a:t>
            </a:r>
            <a:r>
              <a:rPr lang="pt-PT" dirty="0" smtClean="0"/>
              <a:t> SPA </a:t>
            </a:r>
            <a:r>
              <a:rPr lang="pt-PT" dirty="0" err="1" smtClean="0"/>
              <a:t>framework</a:t>
            </a:r>
            <a:endParaRPr lang="pt-PT" dirty="0" smtClean="0"/>
          </a:p>
          <a:p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lot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great</a:t>
            </a:r>
            <a:r>
              <a:rPr lang="pt-PT" dirty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 </a:t>
            </a:r>
            <a:r>
              <a:rPr lang="pt-PT" dirty="0" err="1" smtClean="0"/>
              <a:t>but</a:t>
            </a:r>
            <a:r>
              <a:rPr lang="pt-PT" dirty="0" smtClean="0"/>
              <a:t> a </a:t>
            </a:r>
            <a:r>
              <a:rPr lang="pt-PT" dirty="0" err="1" smtClean="0"/>
              <a:t>steep</a:t>
            </a:r>
            <a:r>
              <a:rPr lang="pt-PT" dirty="0" smtClean="0"/>
              <a:t> </a:t>
            </a:r>
            <a:r>
              <a:rPr lang="pt-PT" dirty="0" err="1" smtClean="0"/>
              <a:t>learning</a:t>
            </a:r>
            <a:r>
              <a:rPr lang="pt-PT" dirty="0" smtClean="0"/>
              <a:t> curve</a:t>
            </a:r>
          </a:p>
          <a:p>
            <a:r>
              <a:rPr lang="pt-PT" dirty="0" smtClean="0"/>
              <a:t>Great for CRUD </a:t>
            </a:r>
            <a:r>
              <a:rPr lang="pt-PT" dirty="0" err="1" smtClean="0"/>
              <a:t>applications</a:t>
            </a:r>
            <a:r>
              <a:rPr lang="pt-PT" dirty="0" smtClean="0"/>
              <a:t>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suitable</a:t>
            </a:r>
            <a:r>
              <a:rPr lang="pt-PT" dirty="0" smtClean="0"/>
              <a:t> for </a:t>
            </a:r>
            <a:r>
              <a:rPr lang="pt-PT" dirty="0" err="1" smtClean="0"/>
              <a:t>every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endParaRPr lang="pt-PT" dirty="0" smtClean="0"/>
          </a:p>
          <a:p>
            <a:r>
              <a:rPr lang="pt-PT" dirty="0" smtClean="0"/>
              <a:t>Works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some </a:t>
            </a:r>
            <a:r>
              <a:rPr lang="pt-PT" dirty="0" err="1" smtClean="0"/>
              <a:t>JavaScript</a:t>
            </a:r>
            <a:r>
              <a:rPr lang="pt-PT" dirty="0" smtClean="0"/>
              <a:t> </a:t>
            </a:r>
            <a:r>
              <a:rPr lang="pt-PT" dirty="0" err="1" smtClean="0"/>
              <a:t>libraries</a:t>
            </a:r>
            <a:r>
              <a:rPr lang="pt-PT" dirty="0" smtClean="0"/>
              <a:t> (</a:t>
            </a:r>
            <a:r>
              <a:rPr lang="pt-PT" dirty="0" err="1" smtClean="0"/>
              <a:t>such</a:t>
            </a:r>
            <a:r>
              <a:rPr lang="pt-PT" dirty="0" smtClean="0"/>
              <a:t> as </a:t>
            </a:r>
            <a:r>
              <a:rPr lang="pt-PT" dirty="0" err="1" smtClean="0"/>
              <a:t>jQuery</a:t>
            </a:r>
            <a:r>
              <a:rPr lang="pt-PT" dirty="0" smtClean="0"/>
              <a:t>)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so</a:t>
            </a:r>
            <a:r>
              <a:rPr lang="pt-PT" dirty="0" smtClean="0"/>
              <a:t> </a:t>
            </a:r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others</a:t>
            </a:r>
            <a:endParaRPr lang="pt-PT" dirty="0" smtClean="0"/>
          </a:p>
          <a:p>
            <a:r>
              <a:rPr lang="pt-PT" dirty="0" err="1" smtClean="0"/>
              <a:t>Increases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productivity</a:t>
            </a:r>
            <a:r>
              <a:rPr lang="pt-PT" dirty="0" smtClean="0"/>
              <a:t> in </a:t>
            </a:r>
            <a:r>
              <a:rPr lang="pt-PT" dirty="0" err="1" smtClean="0"/>
              <a:t>small</a:t>
            </a:r>
            <a:r>
              <a:rPr lang="pt-PT" dirty="0" smtClean="0"/>
              <a:t>/</a:t>
            </a:r>
            <a:r>
              <a:rPr lang="pt-PT" dirty="0" err="1" smtClean="0"/>
              <a:t>medium</a:t>
            </a:r>
            <a:r>
              <a:rPr lang="pt-PT" dirty="0" smtClean="0"/>
              <a:t> </a:t>
            </a:r>
            <a:r>
              <a:rPr lang="pt-PT" dirty="0" err="1" smtClean="0"/>
              <a:t>applications</a:t>
            </a:r>
            <a:r>
              <a:rPr lang="pt-PT" dirty="0" smtClean="0"/>
              <a:t> </a:t>
            </a:r>
            <a:r>
              <a:rPr lang="pt-PT" dirty="0" err="1" smtClean="0"/>
              <a:t>but</a:t>
            </a:r>
            <a:r>
              <a:rPr lang="pt-PT" dirty="0" smtClean="0"/>
              <a:t> can </a:t>
            </a:r>
            <a:r>
              <a:rPr lang="pt-PT" dirty="0" err="1" smtClean="0"/>
              <a:t>be</a:t>
            </a:r>
            <a:r>
              <a:rPr lang="pt-PT" dirty="0" smtClean="0"/>
              <a:t> quite </a:t>
            </a:r>
            <a:r>
              <a:rPr lang="pt-PT" dirty="0" err="1" smtClean="0"/>
              <a:t>heavy</a:t>
            </a:r>
            <a:r>
              <a:rPr lang="pt-PT" dirty="0" smtClean="0"/>
              <a:t> for </a:t>
            </a:r>
            <a:r>
              <a:rPr lang="pt-PT" dirty="0" err="1" smtClean="0"/>
              <a:t>complex</a:t>
            </a:r>
            <a:r>
              <a:rPr lang="pt-PT" dirty="0" smtClean="0"/>
              <a:t> </a:t>
            </a:r>
            <a:r>
              <a:rPr lang="pt-PT" dirty="0" err="1" smtClean="0"/>
              <a:t>applications</a:t>
            </a:r>
            <a:endParaRPr lang="pt-PT" dirty="0" smtClean="0"/>
          </a:p>
          <a:p>
            <a:endParaRPr lang="pt-PT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Next</a:t>
            </a:r>
            <a:r>
              <a:rPr lang="pt-PT" dirty="0" smtClean="0"/>
              <a:t> time...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Custom</a:t>
            </a:r>
            <a:r>
              <a:rPr lang="pt-PT" dirty="0" smtClean="0"/>
              <a:t> </a:t>
            </a:r>
            <a:r>
              <a:rPr lang="pt-PT" dirty="0" err="1" smtClean="0"/>
              <a:t>directives</a:t>
            </a:r>
            <a:endParaRPr lang="pt-PT" dirty="0" smtClean="0"/>
          </a:p>
          <a:p>
            <a:r>
              <a:rPr lang="pt-PT" dirty="0" err="1" smtClean="0"/>
              <a:t>Form</a:t>
            </a:r>
            <a:r>
              <a:rPr lang="pt-PT" dirty="0" smtClean="0"/>
              <a:t> </a:t>
            </a:r>
            <a:r>
              <a:rPr lang="pt-PT" dirty="0" err="1" smtClean="0"/>
              <a:t>controls</a:t>
            </a:r>
            <a:r>
              <a:rPr lang="pt-PT" dirty="0" smtClean="0"/>
              <a:t> and </a:t>
            </a:r>
            <a:r>
              <a:rPr lang="pt-PT" dirty="0" err="1" smtClean="0"/>
              <a:t>validation</a:t>
            </a:r>
            <a:endParaRPr lang="pt-PT" dirty="0" smtClean="0"/>
          </a:p>
          <a:p>
            <a:r>
              <a:rPr lang="pt-PT" dirty="0" err="1" smtClean="0"/>
              <a:t>Unit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r>
              <a:rPr lang="pt-PT" dirty="0" smtClean="0"/>
              <a:t> </a:t>
            </a:r>
          </a:p>
          <a:p>
            <a:r>
              <a:rPr lang="pt-PT" dirty="0" err="1" smtClean="0"/>
              <a:t>End</a:t>
            </a:r>
            <a:r>
              <a:rPr lang="pt-PT" dirty="0" smtClean="0"/>
              <a:t>-to-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Animations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Wrapping</a:t>
            </a:r>
            <a:r>
              <a:rPr lang="pt-PT" dirty="0" smtClean="0"/>
              <a:t> </a:t>
            </a:r>
            <a:r>
              <a:rPr lang="pt-PT" dirty="0" err="1" smtClean="0"/>
              <a:t>up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b="1" dirty="0" err="1" smtClean="0"/>
              <a:t>Official</a:t>
            </a:r>
            <a:r>
              <a:rPr lang="pt-PT" b="1" dirty="0" smtClean="0"/>
              <a:t> </a:t>
            </a:r>
            <a:r>
              <a:rPr lang="pt-PT" b="1" dirty="0" err="1" smtClean="0"/>
              <a:t>documentation</a:t>
            </a:r>
            <a:endParaRPr lang="pt-PT" b="1" dirty="0" smtClean="0"/>
          </a:p>
          <a:p>
            <a:pPr lvl="1"/>
            <a:r>
              <a:rPr lang="pt-PT" dirty="0" smtClean="0"/>
              <a:t>Project homepage: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://angularjs.org/</a:t>
            </a:r>
            <a:endParaRPr lang="en-US" dirty="0"/>
          </a:p>
          <a:p>
            <a:pPr lvl="1"/>
            <a:r>
              <a:rPr lang="pt-PT" dirty="0" err="1"/>
              <a:t>Developer</a:t>
            </a:r>
            <a:r>
              <a:rPr lang="pt-PT" dirty="0"/>
              <a:t> </a:t>
            </a:r>
            <a:r>
              <a:rPr lang="pt-PT" dirty="0" smtClean="0"/>
              <a:t>Guide: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://docs.angularjs.org/guide</a:t>
            </a:r>
            <a:r>
              <a:rPr lang="en-US" dirty="0"/>
              <a:t> </a:t>
            </a:r>
          </a:p>
          <a:p>
            <a:pPr lvl="1"/>
            <a:r>
              <a:rPr lang="pt-PT" dirty="0" smtClean="0"/>
              <a:t>Tutorial: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://docs.angularjs.org/tutorial</a:t>
            </a:r>
            <a:r>
              <a:rPr lang="en-US" dirty="0"/>
              <a:t> </a:t>
            </a:r>
          </a:p>
          <a:p>
            <a:pPr lvl="1"/>
            <a:r>
              <a:rPr lang="pt-PT" dirty="0"/>
              <a:t>API </a:t>
            </a:r>
            <a:r>
              <a:rPr lang="pt-PT" dirty="0" err="1" smtClean="0"/>
              <a:t>Reference</a:t>
            </a:r>
            <a:r>
              <a:rPr lang="pt-PT" dirty="0" smtClean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://docs.angularjs.org/api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/>
              <a:t> Angular: </a:t>
            </a:r>
            <a:r>
              <a:rPr lang="pt-PT" dirty="0">
                <a:hlinkClick r:id="rId7"/>
              </a:rPr>
              <a:t>https://</a:t>
            </a:r>
            <a:r>
              <a:rPr lang="pt-PT" dirty="0" smtClean="0">
                <a:hlinkClick r:id="rId7"/>
              </a:rPr>
              <a:t>builtwith.angularjs.org</a:t>
            </a:r>
            <a:r>
              <a:rPr lang="pt-PT" dirty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 err="1" smtClean="0"/>
              <a:t>Additional</a:t>
            </a:r>
            <a:r>
              <a:rPr lang="pt-PT" b="1" dirty="0" smtClean="0"/>
              <a:t> </a:t>
            </a:r>
            <a:r>
              <a:rPr lang="pt-PT" b="1" dirty="0" err="1" smtClean="0"/>
              <a:t>stuff</a:t>
            </a:r>
            <a:endParaRPr lang="pt-PT" b="1" dirty="0" smtClean="0"/>
          </a:p>
          <a:p>
            <a:pPr lvl="1"/>
            <a:r>
              <a:rPr lang="pt-PT" dirty="0" smtClean="0"/>
              <a:t>Angular modules: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://ngmodules.org/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Wrapping</a:t>
            </a:r>
            <a:r>
              <a:rPr lang="pt-PT" dirty="0" smtClean="0"/>
              <a:t> </a:t>
            </a:r>
            <a:r>
              <a:rPr lang="pt-PT" dirty="0" err="1" smtClean="0"/>
              <a:t>up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47800"/>
            <a:ext cx="11176000" cy="1362075"/>
          </a:xfrm>
        </p:spPr>
        <p:txBody>
          <a:bodyPr/>
          <a:lstStyle/>
          <a:p>
            <a:pPr algn="ctr"/>
            <a:r>
              <a:rPr lang="pt-PT" dirty="0" err="1" smtClean="0"/>
              <a:t>Thank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400" y="4114800"/>
            <a:ext cx="11176000" cy="1500187"/>
          </a:xfrm>
        </p:spPr>
        <p:txBody>
          <a:bodyPr/>
          <a:lstStyle/>
          <a:p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slide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deck: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1drv.ms/1h1YOlS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demos: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1drv.ms/1h1YJyP</a:t>
            </a:r>
            <a:r>
              <a:rPr lang="pt-P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5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9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Created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b="1" dirty="0" err="1" smtClean="0"/>
              <a:t>Mi</a:t>
            </a:r>
            <a:r>
              <a:rPr lang="pt-PT" b="1" dirty="0" err="1"/>
              <a:t>š</a:t>
            </a:r>
            <a:r>
              <a:rPr lang="pt-PT" b="1" dirty="0" err="1" smtClean="0"/>
              <a:t>ko</a:t>
            </a:r>
            <a:r>
              <a:rPr lang="pt-PT" b="1" dirty="0" smtClean="0"/>
              <a:t> </a:t>
            </a:r>
            <a:r>
              <a:rPr lang="pt-PT" b="1" dirty="0" err="1" smtClean="0"/>
              <a:t>Hevery</a:t>
            </a:r>
            <a:endParaRPr lang="pt-PT" b="1" dirty="0" smtClean="0"/>
          </a:p>
          <a:p>
            <a:r>
              <a:rPr lang="pt-PT" b="1" dirty="0" smtClean="0"/>
              <a:t>Open </a:t>
            </a:r>
            <a:r>
              <a:rPr lang="pt-PT" b="1" dirty="0" err="1" smtClean="0"/>
              <a:t>source</a:t>
            </a:r>
            <a:r>
              <a:rPr lang="pt-PT" b="1" dirty="0" smtClean="0"/>
              <a:t> </a:t>
            </a:r>
            <a:r>
              <a:rPr lang="pt-PT" dirty="0" err="1" smtClean="0"/>
              <a:t>since</a:t>
            </a:r>
            <a:r>
              <a:rPr lang="pt-PT" dirty="0" smtClean="0"/>
              <a:t> 2009</a:t>
            </a:r>
          </a:p>
          <a:p>
            <a:r>
              <a:rPr lang="pt-PT" dirty="0" err="1" smtClean="0"/>
              <a:t>Supported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b="1" dirty="0" smtClean="0"/>
              <a:t>Google</a:t>
            </a:r>
          </a:p>
          <a:p>
            <a:r>
              <a:rPr lang="pt-PT" dirty="0" err="1" smtClean="0"/>
              <a:t>Large</a:t>
            </a:r>
            <a:r>
              <a:rPr lang="pt-PT" dirty="0"/>
              <a:t> </a:t>
            </a:r>
            <a:r>
              <a:rPr lang="pt-PT" dirty="0" smtClean="0"/>
              <a:t>and </a:t>
            </a:r>
            <a:r>
              <a:rPr lang="pt-PT" dirty="0" err="1" smtClean="0"/>
              <a:t>fast-growing</a:t>
            </a:r>
            <a:r>
              <a:rPr lang="pt-PT" dirty="0" smtClean="0"/>
              <a:t> </a:t>
            </a:r>
            <a:r>
              <a:rPr lang="pt-PT" b="1" dirty="0" err="1" smtClean="0"/>
              <a:t>community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angularjs</a:t>
            </a:r>
            <a:r>
              <a:rPr lang="pt-PT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Single </a:t>
            </a:r>
            <a:r>
              <a:rPr lang="pt-PT" dirty="0" err="1" smtClean="0"/>
              <a:t>Page</a:t>
            </a:r>
            <a:r>
              <a:rPr lang="pt-PT" dirty="0" smtClean="0"/>
              <a:t> </a:t>
            </a:r>
            <a:r>
              <a:rPr lang="pt-PT" dirty="0" err="1" smtClean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Web </a:t>
            </a:r>
            <a:r>
              <a:rPr lang="pt-PT" dirty="0" err="1" smtClean="0"/>
              <a:t>applications</a:t>
            </a:r>
            <a:r>
              <a:rPr lang="pt-PT" dirty="0" smtClean="0"/>
              <a:t> </a:t>
            </a:r>
            <a:r>
              <a:rPr lang="pt-PT" dirty="0" err="1" smtClean="0"/>
              <a:t>composed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b="1" dirty="0" smtClean="0"/>
              <a:t>single </a:t>
            </a:r>
            <a:r>
              <a:rPr lang="pt-PT" b="1" dirty="0" err="1" smtClean="0"/>
              <a:t>page</a:t>
            </a:r>
            <a:endParaRPr lang="pt-PT" b="1" dirty="0"/>
          </a:p>
          <a:p>
            <a:r>
              <a:rPr lang="pt-PT" b="1" dirty="0" err="1" smtClean="0"/>
              <a:t>Views</a:t>
            </a:r>
            <a:r>
              <a:rPr lang="pt-PT" dirty="0" smtClean="0"/>
              <a:t> (HTML </a:t>
            </a:r>
            <a:r>
              <a:rPr lang="pt-PT" dirty="0" err="1" smtClean="0"/>
              <a:t>Fragments</a:t>
            </a:r>
            <a:r>
              <a:rPr lang="pt-PT" dirty="0" smtClean="0"/>
              <a:t>) are </a:t>
            </a:r>
            <a:r>
              <a:rPr lang="pt-PT" dirty="0" err="1" smtClean="0"/>
              <a:t>dynamically</a:t>
            </a:r>
            <a:r>
              <a:rPr lang="pt-PT" dirty="0" smtClean="0"/>
              <a:t> </a:t>
            </a:r>
            <a:r>
              <a:rPr lang="pt-PT" dirty="0" err="1" smtClean="0"/>
              <a:t>loaded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page</a:t>
            </a:r>
            <a:endParaRPr lang="pt-PT" dirty="0" smtClean="0"/>
          </a:p>
          <a:p>
            <a:r>
              <a:rPr lang="pt-PT" dirty="0" err="1" smtClean="0"/>
              <a:t>Better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(</a:t>
            </a:r>
            <a:r>
              <a:rPr lang="pt-PT" b="1" dirty="0" smtClean="0"/>
              <a:t>no </a:t>
            </a:r>
            <a:r>
              <a:rPr lang="pt-PT" b="1" dirty="0" err="1" smtClean="0"/>
              <a:t>reloads</a:t>
            </a:r>
            <a:r>
              <a:rPr lang="pt-PT" b="1" dirty="0" smtClean="0"/>
              <a:t>!</a:t>
            </a:r>
            <a:r>
              <a:rPr lang="pt-PT" dirty="0" smtClean="0"/>
              <a:t>)</a:t>
            </a:r>
          </a:p>
          <a:p>
            <a:r>
              <a:rPr lang="pt-PT" dirty="0" err="1" smtClean="0"/>
              <a:t>Calls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server are </a:t>
            </a:r>
            <a:r>
              <a:rPr lang="pt-PT" dirty="0" err="1" smtClean="0"/>
              <a:t>done</a:t>
            </a:r>
            <a:r>
              <a:rPr lang="pt-PT" dirty="0" smtClean="0"/>
              <a:t> </a:t>
            </a:r>
            <a:r>
              <a:rPr lang="pt-PT" dirty="0" err="1" smtClean="0"/>
              <a:t>asynchronously</a:t>
            </a:r>
            <a:r>
              <a:rPr lang="pt-PT" dirty="0" smtClean="0"/>
              <a:t> </a:t>
            </a:r>
            <a:r>
              <a:rPr lang="pt-PT" dirty="0" err="1" smtClean="0"/>
              <a:t>behind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scenes</a:t>
            </a:r>
            <a:endParaRPr lang="pt-PT" dirty="0" smtClean="0"/>
          </a:p>
          <a:p>
            <a:r>
              <a:rPr lang="pt-PT" dirty="0" err="1" smtClean="0"/>
              <a:t>Require</a:t>
            </a:r>
            <a:r>
              <a:rPr lang="pt-PT" dirty="0" smtClean="0"/>
              <a:t> artificial handling </a:t>
            </a:r>
            <a:r>
              <a:rPr lang="pt-PT" dirty="0" err="1" smtClean="0"/>
              <a:t>of</a:t>
            </a:r>
            <a:r>
              <a:rPr lang="pt-PT" dirty="0" smtClean="0"/>
              <a:t> browser </a:t>
            </a:r>
            <a:r>
              <a:rPr lang="pt-PT" dirty="0" err="1" smtClean="0"/>
              <a:t>history</a:t>
            </a:r>
            <a:r>
              <a:rPr lang="pt-PT" dirty="0" smtClean="0"/>
              <a:t>, </a:t>
            </a:r>
            <a:r>
              <a:rPr lang="pt-PT" dirty="0" err="1" smtClean="0"/>
              <a:t>navigation</a:t>
            </a:r>
            <a:r>
              <a:rPr lang="pt-PT" dirty="0" smtClean="0"/>
              <a:t> and </a:t>
            </a:r>
            <a:r>
              <a:rPr lang="pt-PT" dirty="0" err="1" smtClean="0"/>
              <a:t>bookmarks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angularjs</a:t>
            </a:r>
            <a:r>
              <a:rPr lang="pt-PT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Model-View-Whatever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5638800" cy="4800600"/>
          </a:xfrm>
        </p:spPr>
        <p:txBody>
          <a:bodyPr/>
          <a:lstStyle/>
          <a:p>
            <a:r>
              <a:rPr lang="pt-PT" dirty="0" smtClean="0"/>
              <a:t>Some </a:t>
            </a:r>
            <a:r>
              <a:rPr lang="pt-PT" dirty="0" err="1" smtClean="0"/>
              <a:t>call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MVC, </a:t>
            </a:r>
            <a:r>
              <a:rPr lang="pt-PT" dirty="0" err="1" smtClean="0"/>
              <a:t>others</a:t>
            </a:r>
            <a:r>
              <a:rPr lang="pt-PT" dirty="0" smtClean="0"/>
              <a:t> MVVM... </a:t>
            </a:r>
          </a:p>
          <a:p>
            <a:r>
              <a:rPr lang="pt-PT" dirty="0" smtClean="0"/>
              <a:t>In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r>
              <a:rPr lang="pt-PT" dirty="0" smtClean="0"/>
              <a:t>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name</a:t>
            </a:r>
            <a:r>
              <a:rPr lang="pt-PT" dirty="0" smtClean="0"/>
              <a:t> does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matter</a:t>
            </a:r>
            <a:r>
              <a:rPr lang="pt-PT" dirty="0" smtClean="0"/>
              <a:t>. It </a:t>
            </a:r>
            <a:r>
              <a:rPr lang="pt-PT" dirty="0" err="1" smtClean="0"/>
              <a:t>handles</a:t>
            </a:r>
            <a:r>
              <a:rPr lang="pt-PT" dirty="0" smtClean="0"/>
              <a:t> </a:t>
            </a:r>
            <a:r>
              <a:rPr lang="pt-PT" b="1" dirty="0" err="1" smtClean="0"/>
              <a:t>separation</a:t>
            </a:r>
            <a:r>
              <a:rPr lang="pt-PT" b="1" dirty="0" smtClean="0"/>
              <a:t> </a:t>
            </a:r>
            <a:r>
              <a:rPr lang="pt-PT" b="1" dirty="0" err="1" smtClean="0"/>
              <a:t>of</a:t>
            </a:r>
            <a:r>
              <a:rPr lang="pt-PT" b="1" dirty="0" smtClean="0"/>
              <a:t> </a:t>
            </a:r>
            <a:r>
              <a:rPr lang="pt-PT" b="1" dirty="0" err="1" smtClean="0"/>
              <a:t>concerns</a:t>
            </a:r>
            <a:r>
              <a:rPr lang="pt-PT" dirty="0" smtClean="0"/>
              <a:t> </a:t>
            </a:r>
            <a:r>
              <a:rPr lang="pt-PT" dirty="0" err="1" smtClean="0"/>
              <a:t>efectively</a:t>
            </a:r>
            <a:r>
              <a:rPr lang="pt-PT" dirty="0" smtClean="0"/>
              <a:t> </a:t>
            </a:r>
            <a:r>
              <a:rPr lang="pt-PT" dirty="0" err="1" smtClean="0"/>
              <a:t>separating</a:t>
            </a:r>
            <a:r>
              <a:rPr lang="pt-PT" dirty="0" smtClean="0"/>
              <a:t> </a:t>
            </a:r>
            <a:r>
              <a:rPr lang="pt-PT" b="1" dirty="0" err="1" smtClean="0"/>
              <a:t>presentation</a:t>
            </a:r>
            <a:r>
              <a:rPr lang="pt-PT" b="1" dirty="0" smtClean="0"/>
              <a:t> </a:t>
            </a:r>
            <a:r>
              <a:rPr lang="pt-PT" b="1" dirty="0" err="1" smtClean="0"/>
              <a:t>logic</a:t>
            </a:r>
            <a:r>
              <a:rPr lang="pt-PT" b="1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b="1" dirty="0" smtClean="0"/>
              <a:t>business </a:t>
            </a:r>
            <a:r>
              <a:rPr lang="pt-PT" b="1" dirty="0" err="1" smtClean="0"/>
              <a:t>logic</a:t>
            </a:r>
            <a:r>
              <a:rPr lang="pt-PT" b="1" dirty="0" smtClean="0"/>
              <a:t> </a:t>
            </a:r>
            <a:r>
              <a:rPr lang="pt-PT" dirty="0" smtClean="0"/>
              <a:t>and </a:t>
            </a:r>
            <a:r>
              <a:rPr lang="pt-PT" b="1" dirty="0" err="1" smtClean="0"/>
              <a:t>presentation</a:t>
            </a:r>
            <a:r>
              <a:rPr lang="pt-PT" b="1" dirty="0" smtClean="0"/>
              <a:t> </a:t>
            </a:r>
            <a:r>
              <a:rPr lang="pt-PT" b="1" dirty="0" err="1" smtClean="0"/>
              <a:t>state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Whatever</a:t>
            </a:r>
            <a:r>
              <a:rPr lang="pt-PT" dirty="0" smtClean="0"/>
              <a:t> </a:t>
            </a:r>
            <a:r>
              <a:rPr lang="pt-PT" dirty="0" err="1" smtClean="0"/>
              <a:t>means</a:t>
            </a:r>
            <a:r>
              <a:rPr lang="pt-PT" dirty="0" smtClean="0"/>
              <a:t> “</a:t>
            </a:r>
            <a:r>
              <a:rPr lang="pt-PT" dirty="0" err="1" smtClean="0"/>
              <a:t>whatever</a:t>
            </a:r>
            <a:r>
              <a:rPr lang="pt-PT" dirty="0" smtClean="0"/>
              <a:t> </a:t>
            </a:r>
            <a:r>
              <a:rPr lang="pt-PT" dirty="0" err="1" smtClean="0"/>
              <a:t>works</a:t>
            </a:r>
            <a:r>
              <a:rPr lang="pt-PT" dirty="0" smtClean="0"/>
              <a:t> for </a:t>
            </a:r>
            <a:r>
              <a:rPr lang="pt-PT" dirty="0" err="1" smtClean="0"/>
              <a:t>you</a:t>
            </a:r>
            <a:r>
              <a:rPr lang="pt-PT" dirty="0" smtClean="0"/>
              <a:t>”.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angularjs</a:t>
            </a:r>
            <a:r>
              <a:rPr lang="pt-PT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24725" y="2152650"/>
            <a:ext cx="1524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48800" y="2152650"/>
            <a:ext cx="1524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24725" y="3810000"/>
            <a:ext cx="3648075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Whatever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 rot="16200000">
            <a:off x="7653337" y="3186112"/>
            <a:ext cx="866775" cy="3810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6200000">
            <a:off x="9777413" y="3167061"/>
            <a:ext cx="866775" cy="3810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Trending</a:t>
            </a:r>
            <a:r>
              <a:rPr lang="pt-PT" dirty="0" smtClean="0"/>
              <a:t> </a:t>
            </a:r>
            <a:r>
              <a:rPr lang="pt-PT" dirty="0" err="1" smtClean="0"/>
              <a:t>topic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angularjs</a:t>
            </a:r>
            <a:r>
              <a:rPr lang="pt-PT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/56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600200"/>
            <a:ext cx="9372600" cy="4842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38" y="6553200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  <a:r>
              <a:rPr lang="pt-PT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Google </a:t>
            </a:r>
            <a:r>
              <a:rPr lang="pt-PT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Trends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08CF28474354AB4D2E6FFE2813D5F" ma:contentTypeVersion="4" ma:contentTypeDescription="Create a new document." ma:contentTypeScope="" ma:versionID="b4bc6241c479055d1718698b9f0895d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23638b515b81a092435b4e3dc2ac1d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9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8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588D1C8-B323-435C-8876-C2A552F9AF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A288A-C1DE-4E17-864B-7E3589BA6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61BD31-D347-42C6-8869-062A8B4F80C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1864</Words>
  <Application>Microsoft Office PowerPoint</Application>
  <PresentationFormat>Widescreen</PresentationFormat>
  <Paragraphs>475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Consolas</vt:lpstr>
      <vt:lpstr>Wingdings</vt:lpstr>
      <vt:lpstr>Office Theme</vt:lpstr>
      <vt:lpstr>Working with</vt:lpstr>
      <vt:lpstr>Agenda</vt:lpstr>
      <vt:lpstr>What is AngularJS?</vt:lpstr>
      <vt:lpstr>PowerPoint Presentation</vt:lpstr>
      <vt:lpstr>What is AngularJS?</vt:lpstr>
      <vt:lpstr>History</vt:lpstr>
      <vt:lpstr>Single Page Applications</vt:lpstr>
      <vt:lpstr>Model-View-Whatever</vt:lpstr>
      <vt:lpstr>Trending topic</vt:lpstr>
      <vt:lpstr>Learning curve</vt:lpstr>
      <vt:lpstr>Main Concepts</vt:lpstr>
      <vt:lpstr>Main concepts</vt:lpstr>
      <vt:lpstr>Hello World</vt:lpstr>
      <vt:lpstr>Hello world application</vt:lpstr>
      <vt:lpstr>Templates</vt:lpstr>
      <vt:lpstr>Directives</vt:lpstr>
      <vt:lpstr>Naming formats</vt:lpstr>
      <vt:lpstr>Built-in directives</vt:lpstr>
      <vt:lpstr>Expressions</vt:lpstr>
      <vt:lpstr>Expressions</vt:lpstr>
      <vt:lpstr>Data binding</vt:lpstr>
      <vt:lpstr>Two-way data binding</vt:lpstr>
      <vt:lpstr>Scope</vt:lpstr>
      <vt:lpstr>Controllers</vt:lpstr>
      <vt:lpstr>How to use controllers</vt:lpstr>
      <vt:lpstr>When to use controllers</vt:lpstr>
      <vt:lpstr>Using controllers</vt:lpstr>
      <vt:lpstr>Module</vt:lpstr>
      <vt:lpstr>Using modules</vt:lpstr>
      <vt:lpstr>Filters</vt:lpstr>
      <vt:lpstr>Using filters in view templates</vt:lpstr>
      <vt:lpstr>Using filters in controllers, services and directives</vt:lpstr>
      <vt:lpstr>Creating filters</vt:lpstr>
      <vt:lpstr>Using filters</vt:lpstr>
      <vt:lpstr>Services</vt:lpstr>
      <vt:lpstr>Using a service</vt:lpstr>
      <vt:lpstr>Creating a service</vt:lpstr>
      <vt:lpstr>Recipes</vt:lpstr>
      <vt:lpstr>Using services</vt:lpstr>
      <vt:lpstr>Multiple views</vt:lpstr>
      <vt:lpstr>Multiple views</vt:lpstr>
      <vt:lpstr>Routing</vt:lpstr>
      <vt:lpstr>Routing configuration</vt:lpstr>
      <vt:lpstr>Routing</vt:lpstr>
      <vt:lpstr>Best practices</vt:lpstr>
      <vt:lpstr>Best Practices</vt:lpstr>
      <vt:lpstr>Best Practices</vt:lpstr>
      <vt:lpstr>Tools</vt:lpstr>
      <vt:lpstr>Tools</vt:lpstr>
      <vt:lpstr>Wrapping up</vt:lpstr>
      <vt:lpstr>Wrapping up</vt:lpstr>
      <vt:lpstr>Next time...</vt:lpstr>
      <vt:lpstr>Resources</vt:lpstr>
      <vt:lpstr>Thank You!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PowerPoint Create 2012</dc:title>
  <dc:creator>André Vala</dc:creator>
  <dc:description/>
  <cp:lastModifiedBy>amarjeet singh</cp:lastModifiedBy>
  <cp:revision>216</cp:revision>
  <dcterms:created xsi:type="dcterms:W3CDTF">2006-08-16T00:00:00Z</dcterms:created>
  <dcterms:modified xsi:type="dcterms:W3CDTF">2015-03-26T04:07:59Z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0x010100FBB08CF28474354AB4D2E6FFE2813D5F</vt:lpwstr>
  </property>
</Properties>
</file>