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197EA22-9FBC-4ED2-B6F8-DA618116F7C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FC6D19-7F85-4E77-B24F-EF04F766785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03C08A-66B8-452C-AA82-4634AA9BF77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38" name="Picture 7" descr=""/>
          <p:cNvPicPr/>
          <p:nvPr/>
        </p:nvPicPr>
        <p:blipFill>
          <a:blip r:embed="rId3"/>
          <a:stretch/>
        </p:blipFill>
        <p:spPr>
          <a:xfrm>
            <a:off x="10159920" y="199080"/>
            <a:ext cx="1954800" cy="68508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14400" y="2575080"/>
            <a:ext cx="1036260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142d4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Supply Chain Finance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828800" y="3886200"/>
            <a:ext cx="853380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142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Blockchain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4224240" y="1456200"/>
            <a:ext cx="3742560" cy="131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46120" y="860400"/>
            <a:ext cx="1097208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b4c0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792880" y="1645920"/>
            <a:ext cx="644220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</a:pPr>
            <a:r>
              <a:rPr b="0" lang="en-US" sz="1600" spc="-1" strike="noStrike">
                <a:solidFill>
                  <a:srgbClr val="391b49"/>
                </a:solidFill>
                <a:uFill>
                  <a:solidFill>
                    <a:srgbClr val="ffffff"/>
                  </a:solidFill>
                </a:uFill>
                <a:latin typeface="Calibri (Body)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391b49"/>
                </a:solidFill>
                <a:uFill>
                  <a:solidFill>
                    <a:srgbClr val="ffffff"/>
                  </a:solidFill>
                </a:uFill>
                <a:latin typeface="Calibri (Body)"/>
                <a:ea typeface="DejaVu Sans"/>
              </a:rPr>
              <a:t>Traditional supply chain Financing solutions pose the following 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600" spc="-1" strike="noStrike">
                <a:solidFill>
                  <a:srgbClr val="391b49"/>
                </a:solidFill>
                <a:uFill>
                  <a:solidFill>
                    <a:srgbClr val="ffffff"/>
                  </a:solidFill>
                </a:uFill>
                <a:latin typeface="Calibri (Body)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74600" y="2676960"/>
            <a:ext cx="644220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743040" indent="-285120">
              <a:lnSpc>
                <a:spcPct val="100000"/>
              </a:lnSpc>
              <a:buClr>
                <a:srgbClr val="88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880000"/>
                </a:solidFill>
                <a:uFill>
                  <a:solidFill>
                    <a:srgbClr val="ffffff"/>
                  </a:solidFill>
                </a:uFill>
                <a:latin typeface="Calibri (Body)"/>
                <a:ea typeface="DejaVu Sans"/>
              </a:rPr>
              <a:t>Management and storage of hard copies and paper is a daunting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874600" y="3155760"/>
            <a:ext cx="644220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743040" indent="-285120">
              <a:lnSpc>
                <a:spcPct val="100000"/>
              </a:lnSpc>
              <a:buClr>
                <a:srgbClr val="354117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354117"/>
                </a:solidFill>
                <a:uFill>
                  <a:solidFill>
                    <a:srgbClr val="ffffff"/>
                  </a:solidFill>
                </a:uFill>
                <a:latin typeface="Calibri (Body)"/>
                <a:ea typeface="DejaVu Sans"/>
              </a:rPr>
              <a:t>Maker and buyer both have to manage and sift through a large number of documents to complete a transaction.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867760" y="3657600"/>
            <a:ext cx="6442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743040" indent="-285120">
              <a:lnSpc>
                <a:spcPct val="100000"/>
              </a:lnSpc>
              <a:buClr>
                <a:srgbClr val="88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880000"/>
                </a:solidFill>
                <a:uFill>
                  <a:solidFill>
                    <a:srgbClr val="ffffff"/>
                  </a:solidFill>
                </a:uFill>
                <a:latin typeface="Calibri (Body)"/>
                <a:ea typeface="DejaVu Sans"/>
              </a:rPr>
              <a:t>The time it takes to transport documents makes the traditional process extremely time consuming and reduces the speed of business.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2867760" y="4323240"/>
            <a:ext cx="64422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743040" indent="-285120">
              <a:lnSpc>
                <a:spcPct val="100000"/>
              </a:lnSpc>
              <a:buClr>
                <a:srgbClr val="354117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354117"/>
                </a:solidFill>
                <a:uFill>
                  <a:solidFill>
                    <a:srgbClr val="ffffff"/>
                  </a:solidFill>
                </a:uFill>
                <a:latin typeface="Calibri (Body)"/>
                <a:ea typeface="DejaVu Sans"/>
              </a:rPr>
              <a:t>Current systems have room for buffers making the process stringent and inflexible.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2468880" y="1338480"/>
            <a:ext cx="6904080" cy="4833000"/>
          </a:xfrm>
          <a:prstGeom prst="rect">
            <a:avLst/>
          </a:prstGeom>
          <a:noFill/>
          <a:ln>
            <a:solidFill>
              <a:srgbClr val="4f8e2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0" name="Picture 6" descr=""/>
          <p:cNvPicPr/>
          <p:nvPr/>
        </p:nvPicPr>
        <p:blipFill>
          <a:blip r:embed="rId1"/>
          <a:stretch/>
        </p:blipFill>
        <p:spPr>
          <a:xfrm>
            <a:off x="9937440" y="1439280"/>
            <a:ext cx="1942200" cy="2268000"/>
          </a:xfrm>
          <a:prstGeom prst="rect">
            <a:avLst/>
          </a:prstGeom>
          <a:ln>
            <a:noFill/>
          </a:ln>
        </p:spPr>
      </p:pic>
      <p:sp>
        <p:nvSpPr>
          <p:cNvPr id="91" name="CustomShape 8"/>
          <p:cNvSpPr/>
          <p:nvPr/>
        </p:nvSpPr>
        <p:spPr>
          <a:xfrm flipV="1">
            <a:off x="9317520" y="2572920"/>
            <a:ext cx="619200" cy="9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10" descr=""/>
          <p:cNvPicPr/>
          <p:nvPr/>
        </p:nvPicPr>
        <p:blipFill>
          <a:blip r:embed="rId2"/>
          <a:stretch/>
        </p:blipFill>
        <p:spPr>
          <a:xfrm>
            <a:off x="0" y="1338480"/>
            <a:ext cx="2461320" cy="1641600"/>
          </a:xfrm>
          <a:prstGeom prst="rect">
            <a:avLst/>
          </a:prstGeom>
          <a:ln>
            <a:noFill/>
          </a:ln>
        </p:spPr>
      </p:pic>
      <p:sp>
        <p:nvSpPr>
          <p:cNvPr id="93" name="CustomShape 9"/>
          <p:cNvSpPr/>
          <p:nvPr/>
        </p:nvSpPr>
        <p:spPr>
          <a:xfrm flipH="1" flipV="1">
            <a:off x="2461320" y="2158920"/>
            <a:ext cx="411480" cy="74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 flipH="1">
            <a:off x="2154240" y="4048200"/>
            <a:ext cx="712440" cy="107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1"/>
          <p:cNvSpPr/>
          <p:nvPr/>
        </p:nvSpPr>
        <p:spPr>
          <a:xfrm>
            <a:off x="8120160" y="4657680"/>
            <a:ext cx="157212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 rot="21544200">
            <a:off x="327960" y="4068720"/>
            <a:ext cx="1844640" cy="20984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9692640" y="4114800"/>
            <a:ext cx="219420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67000" y="33624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Supply Chain Finance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737360" y="1645920"/>
            <a:ext cx="2286000" cy="730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IPDC Maker fills KYC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236000" y="1554480"/>
            <a:ext cx="2181960" cy="75708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IPDC Checker  Approves KYC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7236000" y="2717640"/>
            <a:ext cx="2181960" cy="9396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Buyer / Seller Appoints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828800" y="2717640"/>
            <a:ext cx="2285640" cy="9396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Admin assigns maker and checker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1828800" y="3931920"/>
            <a:ext cx="2286000" cy="73152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Buyer maker issues Purchase order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7223760" y="3931920"/>
            <a:ext cx="2181960" cy="76932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Buyer checker approves/ decline 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7223760" y="4846680"/>
            <a:ext cx="2181960" cy="7311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Seller Maker issues challan, Checker approves/ Declines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1829160" y="4875120"/>
            <a:ext cx="2194200" cy="70272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Buyer Maker Accepts/Rejects Challan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1828800" y="5693400"/>
            <a:ext cx="2215080" cy="98172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Seller Maker raises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invoice checker Approves/ Rejects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7223760" y="5760720"/>
            <a:ext cx="2194560" cy="8229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Buyer Maker Accepts/Rejects Invoice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 flipV="1">
            <a:off x="4114800" y="1994400"/>
            <a:ext cx="31204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4773240" y="1667520"/>
            <a:ext cx="1654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KYC FIlled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8115480" y="2312640"/>
            <a:ext cx="36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5"/>
          <p:cNvSpPr/>
          <p:nvPr/>
        </p:nvSpPr>
        <p:spPr>
          <a:xfrm>
            <a:off x="8115480" y="2365560"/>
            <a:ext cx="20750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KYC Approved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6"/>
          <p:cNvSpPr/>
          <p:nvPr/>
        </p:nvSpPr>
        <p:spPr>
          <a:xfrm flipH="1">
            <a:off x="4135680" y="3262320"/>
            <a:ext cx="309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7"/>
          <p:cNvSpPr/>
          <p:nvPr/>
        </p:nvSpPr>
        <p:spPr>
          <a:xfrm>
            <a:off x="4663440" y="2929320"/>
            <a:ext cx="19378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Admin Appointed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8"/>
          <p:cNvSpPr/>
          <p:nvPr/>
        </p:nvSpPr>
        <p:spPr>
          <a:xfrm>
            <a:off x="2926080" y="3657240"/>
            <a:ext cx="360" cy="27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9"/>
          <p:cNvSpPr/>
          <p:nvPr/>
        </p:nvSpPr>
        <p:spPr>
          <a:xfrm>
            <a:off x="55440" y="3566160"/>
            <a:ext cx="18648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Checker and maker assigned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0"/>
          <p:cNvSpPr/>
          <p:nvPr/>
        </p:nvSpPr>
        <p:spPr>
          <a:xfrm>
            <a:off x="4114800" y="4503240"/>
            <a:ext cx="312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1"/>
          <p:cNvSpPr/>
          <p:nvPr/>
        </p:nvSpPr>
        <p:spPr>
          <a:xfrm>
            <a:off x="4844520" y="4204440"/>
            <a:ext cx="175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 Issued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2"/>
          <p:cNvSpPr/>
          <p:nvPr/>
        </p:nvSpPr>
        <p:spPr>
          <a:xfrm>
            <a:off x="8115480" y="4793400"/>
            <a:ext cx="360" cy="2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3"/>
          <p:cNvSpPr/>
          <p:nvPr/>
        </p:nvSpPr>
        <p:spPr>
          <a:xfrm>
            <a:off x="9509760" y="4300200"/>
            <a:ext cx="1311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 Decision made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4"/>
          <p:cNvSpPr/>
          <p:nvPr/>
        </p:nvSpPr>
        <p:spPr>
          <a:xfrm flipH="1">
            <a:off x="4114440" y="5442480"/>
            <a:ext cx="312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5"/>
          <p:cNvSpPr/>
          <p:nvPr/>
        </p:nvSpPr>
        <p:spPr>
          <a:xfrm>
            <a:off x="4773240" y="5152320"/>
            <a:ext cx="19378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Challan Issued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6"/>
          <p:cNvSpPr/>
          <p:nvPr/>
        </p:nvSpPr>
        <p:spPr>
          <a:xfrm>
            <a:off x="3200400" y="5732280"/>
            <a:ext cx="36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7"/>
          <p:cNvSpPr/>
          <p:nvPr/>
        </p:nvSpPr>
        <p:spPr>
          <a:xfrm>
            <a:off x="91440" y="5519160"/>
            <a:ext cx="16956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Online Consent Requested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8"/>
          <p:cNvSpPr/>
          <p:nvPr/>
        </p:nvSpPr>
        <p:spPr>
          <a:xfrm flipV="1">
            <a:off x="3965400" y="6257520"/>
            <a:ext cx="326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9"/>
          <p:cNvSpPr/>
          <p:nvPr/>
        </p:nvSpPr>
        <p:spPr>
          <a:xfrm>
            <a:off x="4728240" y="5906880"/>
            <a:ext cx="2065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Invoice Raised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566160" y="1828800"/>
            <a:ext cx="5211720" cy="4358160"/>
          </a:xfrm>
          <a:prstGeom prst="rect">
            <a:avLst/>
          </a:prstGeom>
          <a:noFill/>
          <a:ln w="2844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Capability to produce System Generated Work Order, Distributing Order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On-line Issue of PO, Challan, Invoice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On-line Verification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Capability to check Balance, IPDC Limit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Overdue Invoices checking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customer account info Online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Online addition and deletion of customers and Suppliers/ Distributors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72040" y="4629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459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Features Of Supply Chain Finance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" y="1480680"/>
            <a:ext cx="2176920" cy="21769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9865080" y="1591920"/>
            <a:ext cx="1473480" cy="17913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822960" y="3843360"/>
            <a:ext cx="2067480" cy="219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1800" y="822960"/>
            <a:ext cx="1097208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629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Benefits of Supply Chain Finance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433240" y="1785960"/>
            <a:ext cx="16099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and Resources Saving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589480" y="5449680"/>
            <a:ext cx="15310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Transparency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590920" y="3774240"/>
            <a:ext cx="17978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Opportunities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045840" y="1872720"/>
            <a:ext cx="5781240" cy="3077280"/>
          </a:xfrm>
          <a:prstGeom prst="rect">
            <a:avLst/>
          </a:prstGeom>
          <a:noFill/>
          <a:ln w="28440">
            <a:solidFill>
              <a:srgbClr val="15b1ef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Save time and resources by completing transactions online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financial opportunities for sellers through financial institutions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Transparency by capability to check account status balances online anytime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Steps of authentication by checking after each issue of challan, 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502560" y="3429000"/>
            <a:ext cx="149112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1920240" y="3933720"/>
            <a:ext cx="2292120" cy="11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8"/>
          <p:cNvSpPr/>
          <p:nvPr/>
        </p:nvSpPr>
        <p:spPr>
          <a:xfrm flipV="1">
            <a:off x="1994040" y="3773880"/>
            <a:ext cx="1985400" cy="11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9"/>
          <p:cNvSpPr/>
          <p:nvPr/>
        </p:nvSpPr>
        <p:spPr>
          <a:xfrm flipV="1">
            <a:off x="1920240" y="2377080"/>
            <a:ext cx="2194200" cy="15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048200" y="2950920"/>
            <a:ext cx="1620720" cy="16207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132440" y="4754880"/>
            <a:ext cx="1536480" cy="15364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4114800" y="1386360"/>
            <a:ext cx="1462680" cy="14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1800" y="914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Financing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Through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SCF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228040" y="365040"/>
            <a:ext cx="8561520" cy="63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95480" y="29520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7a02c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Roadmap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489480" y="585360"/>
            <a:ext cx="4897800" cy="5880240"/>
          </a:xfrm>
          <a:prstGeom prst="trapezoid">
            <a:avLst>
              <a:gd name="adj" fmla="val 25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3"/>
          <p:cNvSpPr/>
          <p:nvPr/>
        </p:nvSpPr>
        <p:spPr>
          <a:xfrm flipH="1" flipV="1">
            <a:off x="7296480" y="585000"/>
            <a:ext cx="1194120" cy="5880960"/>
          </a:xfrm>
          <a:prstGeom prst="line">
            <a:avLst/>
          </a:prstGeom>
          <a:ln w="7632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4"/>
          <p:cNvSpPr/>
          <p:nvPr/>
        </p:nvSpPr>
        <p:spPr>
          <a:xfrm flipV="1">
            <a:off x="3321360" y="585000"/>
            <a:ext cx="1250640" cy="5880960"/>
          </a:xfrm>
          <a:prstGeom prst="line">
            <a:avLst/>
          </a:prstGeom>
          <a:ln w="7632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5"/>
          <p:cNvSpPr/>
          <p:nvPr/>
        </p:nvSpPr>
        <p:spPr>
          <a:xfrm>
            <a:off x="5938920" y="585000"/>
            <a:ext cx="360" cy="5880960"/>
          </a:xfrm>
          <a:prstGeom prst="line">
            <a:avLst/>
          </a:prstGeom>
          <a:ln w="28440">
            <a:solidFill>
              <a:schemeClr val="bg1"/>
            </a:solidFill>
            <a:custDash>
              <a:ds d="8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"/>
          <p:cNvSpPr/>
          <p:nvPr/>
        </p:nvSpPr>
        <p:spPr>
          <a:xfrm flipH="1">
            <a:off x="5366880" y="4507200"/>
            <a:ext cx="73080" cy="55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7"/>
          <p:cNvSpPr/>
          <p:nvPr/>
        </p:nvSpPr>
        <p:spPr>
          <a:xfrm>
            <a:off x="6492600" y="4507200"/>
            <a:ext cx="81360" cy="55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8"/>
          <p:cNvSpPr/>
          <p:nvPr/>
        </p:nvSpPr>
        <p:spPr>
          <a:xfrm flipH="1">
            <a:off x="5357880" y="2787840"/>
            <a:ext cx="73440" cy="75528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>
            <a:off x="6483600" y="2787840"/>
            <a:ext cx="81720" cy="75528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0"/>
          <p:cNvSpPr/>
          <p:nvPr/>
        </p:nvSpPr>
        <p:spPr>
          <a:xfrm>
            <a:off x="5119200" y="2457000"/>
            <a:ext cx="1672560" cy="570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1"/>
          <p:cNvSpPr/>
          <p:nvPr/>
        </p:nvSpPr>
        <p:spPr>
          <a:xfrm>
            <a:off x="5207040" y="2516760"/>
            <a:ext cx="1496520" cy="425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r>
              <a:rPr b="0" lang="en-US" sz="2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 flipH="1">
            <a:off x="5345640" y="1941840"/>
            <a:ext cx="74880" cy="519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3"/>
          <p:cNvSpPr/>
          <p:nvPr/>
        </p:nvSpPr>
        <p:spPr>
          <a:xfrm>
            <a:off x="6471360" y="1941840"/>
            <a:ext cx="83160" cy="519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4"/>
          <p:cNvSpPr/>
          <p:nvPr/>
        </p:nvSpPr>
        <p:spPr>
          <a:xfrm>
            <a:off x="5109120" y="1548360"/>
            <a:ext cx="1669680" cy="4604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5"/>
          <p:cNvSpPr/>
          <p:nvPr/>
        </p:nvSpPr>
        <p:spPr>
          <a:xfrm>
            <a:off x="5204880" y="1607760"/>
            <a:ext cx="1494000" cy="343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6"/>
          <p:cNvSpPr/>
          <p:nvPr/>
        </p:nvSpPr>
        <p:spPr>
          <a:xfrm flipH="1">
            <a:off x="5346360" y="5948280"/>
            <a:ext cx="73080" cy="50868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7"/>
          <p:cNvSpPr/>
          <p:nvPr/>
        </p:nvSpPr>
        <p:spPr>
          <a:xfrm>
            <a:off x="6472080" y="5948280"/>
            <a:ext cx="81360" cy="50868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8"/>
          <p:cNvSpPr/>
          <p:nvPr/>
        </p:nvSpPr>
        <p:spPr>
          <a:xfrm>
            <a:off x="5119200" y="5533200"/>
            <a:ext cx="1630080" cy="4507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9"/>
          <p:cNvSpPr/>
          <p:nvPr/>
        </p:nvSpPr>
        <p:spPr>
          <a:xfrm>
            <a:off x="5200200" y="5591520"/>
            <a:ext cx="1457640" cy="34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April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0"/>
          <p:cNvSpPr/>
          <p:nvPr/>
        </p:nvSpPr>
        <p:spPr>
          <a:xfrm flipH="1">
            <a:off x="5366880" y="4914000"/>
            <a:ext cx="73080" cy="55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1"/>
          <p:cNvSpPr/>
          <p:nvPr/>
        </p:nvSpPr>
        <p:spPr>
          <a:xfrm>
            <a:off x="6492600" y="4914000"/>
            <a:ext cx="81360" cy="55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2"/>
          <p:cNvSpPr/>
          <p:nvPr/>
        </p:nvSpPr>
        <p:spPr>
          <a:xfrm>
            <a:off x="5130360" y="4511520"/>
            <a:ext cx="1630080" cy="4960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3"/>
          <p:cNvSpPr/>
          <p:nvPr/>
        </p:nvSpPr>
        <p:spPr>
          <a:xfrm>
            <a:off x="5196240" y="4572360"/>
            <a:ext cx="1458720" cy="369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r>
            <a:r>
              <a:rPr b="0" lang="en-US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April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Line 24"/>
          <p:cNvSpPr/>
          <p:nvPr/>
        </p:nvSpPr>
        <p:spPr>
          <a:xfrm flipV="1">
            <a:off x="3310200" y="1177920"/>
            <a:ext cx="1250280" cy="5880960"/>
          </a:xfrm>
          <a:prstGeom prst="line">
            <a:avLst/>
          </a:prstGeom>
          <a:ln w="7632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5"/>
          <p:cNvSpPr/>
          <p:nvPr/>
        </p:nvSpPr>
        <p:spPr>
          <a:xfrm flipH="1">
            <a:off x="5351040" y="3996360"/>
            <a:ext cx="75240" cy="4971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6"/>
          <p:cNvSpPr/>
          <p:nvPr/>
        </p:nvSpPr>
        <p:spPr>
          <a:xfrm>
            <a:off x="6476760" y="3996360"/>
            <a:ext cx="83880" cy="4971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7"/>
          <p:cNvSpPr/>
          <p:nvPr/>
        </p:nvSpPr>
        <p:spPr>
          <a:xfrm>
            <a:off x="5108400" y="3557160"/>
            <a:ext cx="1682280" cy="5295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8"/>
          <p:cNvSpPr/>
          <p:nvPr/>
        </p:nvSpPr>
        <p:spPr>
          <a:xfrm>
            <a:off x="5204880" y="3625200"/>
            <a:ext cx="1505160" cy="394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29</a:t>
            </a:r>
            <a:r>
              <a:rPr b="0" lang="en-US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April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9"/>
          <p:cNvSpPr/>
          <p:nvPr/>
        </p:nvSpPr>
        <p:spPr>
          <a:xfrm flipH="1">
            <a:off x="5348880" y="1027440"/>
            <a:ext cx="74880" cy="519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0"/>
          <p:cNvSpPr/>
          <p:nvPr/>
        </p:nvSpPr>
        <p:spPr>
          <a:xfrm>
            <a:off x="6474600" y="1027440"/>
            <a:ext cx="83160" cy="519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r="189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1"/>
          <p:cNvSpPr/>
          <p:nvPr/>
        </p:nvSpPr>
        <p:spPr>
          <a:xfrm>
            <a:off x="5112360" y="633960"/>
            <a:ext cx="1669680" cy="4604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2"/>
          <p:cNvSpPr/>
          <p:nvPr/>
        </p:nvSpPr>
        <p:spPr>
          <a:xfrm>
            <a:off x="5191560" y="693360"/>
            <a:ext cx="1494000" cy="343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r>
            <a:r>
              <a:rPr b="0" lang="en-US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June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3"/>
          <p:cNvSpPr/>
          <p:nvPr/>
        </p:nvSpPr>
        <p:spPr>
          <a:xfrm>
            <a:off x="9994320" y="4434480"/>
            <a:ext cx="1837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Maker Checker Concept and IPDC Creation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4"/>
          <p:cNvSpPr/>
          <p:nvPr/>
        </p:nvSpPr>
        <p:spPr>
          <a:xfrm>
            <a:off x="195480" y="5568480"/>
            <a:ext cx="2168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of Supply Chain Finance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5"/>
          <p:cNvSpPr/>
          <p:nvPr/>
        </p:nvSpPr>
        <p:spPr>
          <a:xfrm flipH="1" flipV="1">
            <a:off x="2363760" y="5754600"/>
            <a:ext cx="27540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6"/>
          <p:cNvSpPr/>
          <p:nvPr/>
        </p:nvSpPr>
        <p:spPr>
          <a:xfrm flipV="1">
            <a:off x="6761160" y="4757040"/>
            <a:ext cx="32324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7"/>
          <p:cNvSpPr/>
          <p:nvPr/>
        </p:nvSpPr>
        <p:spPr>
          <a:xfrm>
            <a:off x="292320" y="3498840"/>
            <a:ext cx="18828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KYC Form Filling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8"/>
          <p:cNvSpPr/>
          <p:nvPr/>
        </p:nvSpPr>
        <p:spPr>
          <a:xfrm flipH="1">
            <a:off x="2175120" y="3822120"/>
            <a:ext cx="293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9"/>
          <p:cNvSpPr/>
          <p:nvPr/>
        </p:nvSpPr>
        <p:spPr>
          <a:xfrm>
            <a:off x="9479880" y="2128320"/>
            <a:ext cx="20332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 And Challan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0"/>
          <p:cNvSpPr/>
          <p:nvPr/>
        </p:nvSpPr>
        <p:spPr>
          <a:xfrm flipV="1">
            <a:off x="6792480" y="2728080"/>
            <a:ext cx="26866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1"/>
          <p:cNvSpPr/>
          <p:nvPr/>
        </p:nvSpPr>
        <p:spPr>
          <a:xfrm>
            <a:off x="586080" y="1437120"/>
            <a:ext cx="1861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Invoices And FY Limit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2"/>
          <p:cNvSpPr/>
          <p:nvPr/>
        </p:nvSpPr>
        <p:spPr>
          <a:xfrm flipH="1" flipV="1">
            <a:off x="2447280" y="1759320"/>
            <a:ext cx="266040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3"/>
          <p:cNvSpPr/>
          <p:nvPr/>
        </p:nvSpPr>
        <p:spPr>
          <a:xfrm>
            <a:off x="8210880" y="541440"/>
            <a:ext cx="20332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Fund Requisition And Invoice Payment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4"/>
          <p:cNvSpPr/>
          <p:nvPr/>
        </p:nvSpPr>
        <p:spPr>
          <a:xfrm>
            <a:off x="6782760" y="864720"/>
            <a:ext cx="1427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46720" y="48960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c0d2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Revenue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1981080" y="2505600"/>
            <a:ext cx="824148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800" spc="-1" strike="noStrike" u="sng">
                <a:solidFill>
                  <a:srgbClr val="15b1e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THANK</a:t>
            </a:r>
            <a:r>
              <a:rPr b="0" lang="en-US" sz="8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US" sz="8800" spc="-1" strike="noStrike" u="sng">
                <a:solidFill>
                  <a:srgbClr val="4f8f2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5469</TotalTime>
  <Application>LibreOffice/5.1.6.2$Linux_X86_64 LibreOffice_project/10m0$Build-2</Application>
  <Words>433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2018-01-19T13:05:27Z</dcterms:created>
  <dc:creator>Reem Golam</dc:creator>
  <dc:description/>
  <dc:language>en-US</dc:language>
  <cp:lastModifiedBy/>
  <dcterms:modified xsi:type="dcterms:W3CDTF">2018-06-29T17:41:40Z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