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62" r:id="rId5"/>
    <p:sldId id="261" r:id="rId6"/>
    <p:sldId id="263" r:id="rId7"/>
    <p:sldId id="272" r:id="rId8"/>
    <p:sldId id="274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lind-PC\Box%20Sync\Study\01%20Spring\MGS653%20-%20SNA\Project2\tweet_final_V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lind-PC\Box%20Sync\Study\01%20Spring\MGS653%20-%20SNA\Project2\tweet_final_V1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lind-PC\Box%20Sync\Study\01%20Spring\MGS653%20-%20SNA\Project2\tweet_final_V1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lind-PC\Box%20Sync\Study\01%20Spring\MGS653%20-%20SNA\Project2\tweet_final_V1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lind-PC\Box%20Sync\Study\01%20Spring\MGS653%20-%20SNA\Project2\tweet_final_V1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99A-4D24-BA53-4D58196793D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99A-4D24-BA53-4D58196793D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99A-4D24-BA53-4D58196793DF}"/>
              </c:ext>
            </c:extLst>
          </c:dPt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tweet_final_V1!$B$1:$D$1</c:f>
              <c:strCache>
                <c:ptCount val="3"/>
                <c:pt idx="0">
                  <c:v>Negative</c:v>
                </c:pt>
                <c:pt idx="1">
                  <c:v>Neutral</c:v>
                </c:pt>
                <c:pt idx="2">
                  <c:v>Positive</c:v>
                </c:pt>
              </c:strCache>
            </c:strRef>
          </c:cat>
          <c:val>
            <c:numRef>
              <c:f>tweet_final_V1!$B$7:$D$7</c:f>
              <c:numCache>
                <c:formatCode>General</c:formatCode>
                <c:ptCount val="3"/>
                <c:pt idx="0">
                  <c:v>6.4935064935064929E-2</c:v>
                </c:pt>
                <c:pt idx="1">
                  <c:v>0.67018398268398272</c:v>
                </c:pt>
                <c:pt idx="2">
                  <c:v>0.26488095238095238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99A-4D24-BA53-4D58196793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35741936"/>
        <c:axId val="1035744432"/>
      </c:barChart>
      <c:catAx>
        <c:axId val="1035741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5744432"/>
        <c:crosses val="autoZero"/>
        <c:auto val="1"/>
        <c:lblAlgn val="ctr"/>
        <c:lblOffset val="100"/>
        <c:noMultiLvlLbl val="0"/>
      </c:catAx>
      <c:valAx>
        <c:axId val="1035744432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5741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tweet_final_V1!$A$13</c:f>
              <c:strCache>
                <c:ptCount val="1"/>
                <c:pt idx="0">
                  <c:v>Eastern Time Zone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FB8-4F16-83EA-EB9DD4E41AF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FB8-4F16-83EA-EB9DD4E41AF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FB8-4F16-83EA-EB9DD4E41AF8}"/>
              </c:ext>
            </c:extLst>
          </c:dPt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tweet_final_V1!$B$1:$D$1</c:f>
              <c:strCache>
                <c:ptCount val="3"/>
                <c:pt idx="0">
                  <c:v>Negative</c:v>
                </c:pt>
                <c:pt idx="1">
                  <c:v>Neutral</c:v>
                </c:pt>
                <c:pt idx="2">
                  <c:v>Positive</c:v>
                </c:pt>
              </c:strCache>
            </c:strRef>
          </c:cat>
          <c:val>
            <c:numRef>
              <c:f>tweet_final_V1!$B$13:$D$13</c:f>
              <c:numCache>
                <c:formatCode>General</c:formatCode>
                <c:ptCount val="3"/>
                <c:pt idx="0">
                  <c:v>8.4645669291338585E-2</c:v>
                </c:pt>
                <c:pt idx="1">
                  <c:v>0.62893700787401574</c:v>
                </c:pt>
                <c:pt idx="2">
                  <c:v>0.28641732283464566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FB8-4F16-83EA-EB9DD4E41A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35941040"/>
        <c:axId val="1035935632"/>
      </c:barChart>
      <c:catAx>
        <c:axId val="1035941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5935632"/>
        <c:crosses val="autoZero"/>
        <c:auto val="1"/>
        <c:lblAlgn val="ctr"/>
        <c:lblOffset val="100"/>
        <c:noMultiLvlLbl val="0"/>
      </c:catAx>
      <c:valAx>
        <c:axId val="1035935632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5941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tweet_final_V1!$A$12</c:f>
              <c:strCache>
                <c:ptCount val="1"/>
                <c:pt idx="0">
                  <c:v>Central Time Zone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51A-4372-9C09-44A2A816E7E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51A-4372-9C09-44A2A816E7E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51A-4372-9C09-44A2A816E7E4}"/>
              </c:ext>
            </c:extLst>
          </c:dPt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tweet_final_V1!$B$1:$D$1</c:f>
              <c:strCache>
                <c:ptCount val="3"/>
                <c:pt idx="0">
                  <c:v>Negative</c:v>
                </c:pt>
                <c:pt idx="1">
                  <c:v>Neutral</c:v>
                </c:pt>
                <c:pt idx="2">
                  <c:v>Positive</c:v>
                </c:pt>
              </c:strCache>
            </c:strRef>
          </c:cat>
          <c:val>
            <c:numRef>
              <c:f>tweet_final_V1!$B$12:$D$12</c:f>
              <c:numCache>
                <c:formatCode>General</c:formatCode>
                <c:ptCount val="3"/>
                <c:pt idx="0">
                  <c:v>5.7788944723618091E-2</c:v>
                </c:pt>
                <c:pt idx="1">
                  <c:v>0.70854271356783916</c:v>
                </c:pt>
                <c:pt idx="2">
                  <c:v>0.23366834170854273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51A-4372-9C09-44A2A816E7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35941040"/>
        <c:axId val="1035935632"/>
      </c:barChart>
      <c:catAx>
        <c:axId val="1035941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5935632"/>
        <c:crosses val="autoZero"/>
        <c:auto val="1"/>
        <c:lblAlgn val="ctr"/>
        <c:lblOffset val="100"/>
        <c:noMultiLvlLbl val="0"/>
      </c:catAx>
      <c:valAx>
        <c:axId val="1035935632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5941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tweet_final_V1!$A$14</c:f>
              <c:strCache>
                <c:ptCount val="1"/>
                <c:pt idx="0">
                  <c:v>Mountain Time Zone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5AB-4DE3-ADE0-C8F98BE124B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5AB-4DE3-ADE0-C8F98BE124B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5AB-4DE3-ADE0-C8F98BE124BC}"/>
              </c:ext>
            </c:extLst>
          </c:dPt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tweet_final_V1!$B$1:$D$1</c:f>
              <c:strCache>
                <c:ptCount val="3"/>
                <c:pt idx="0">
                  <c:v>Negative</c:v>
                </c:pt>
                <c:pt idx="1">
                  <c:v>Neutral</c:v>
                </c:pt>
                <c:pt idx="2">
                  <c:v>Positive</c:v>
                </c:pt>
              </c:strCache>
            </c:strRef>
          </c:cat>
          <c:val>
            <c:numRef>
              <c:f>tweet_final_V1!$B$14:$D$14</c:f>
              <c:numCache>
                <c:formatCode>General</c:formatCode>
                <c:ptCount val="3"/>
                <c:pt idx="0">
                  <c:v>1.8518518518518517E-2</c:v>
                </c:pt>
                <c:pt idx="1">
                  <c:v>0.7592592592592593</c:v>
                </c:pt>
                <c:pt idx="2">
                  <c:v>0.22222222222222221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5AB-4DE3-ADE0-C8F98BE124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35941040"/>
        <c:axId val="1035935632"/>
      </c:barChart>
      <c:catAx>
        <c:axId val="1035941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5935632"/>
        <c:crosses val="autoZero"/>
        <c:auto val="1"/>
        <c:lblAlgn val="ctr"/>
        <c:lblOffset val="100"/>
        <c:noMultiLvlLbl val="0"/>
      </c:catAx>
      <c:valAx>
        <c:axId val="1035935632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5941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tweet_final_V1!$A$15</c:f>
              <c:strCache>
                <c:ptCount val="1"/>
                <c:pt idx="0">
                  <c:v>Pacific Time Zone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F65-40A2-8C45-9B7DA76701F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F65-40A2-8C45-9B7DA76701F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F65-40A2-8C45-9B7DA76701F5}"/>
              </c:ext>
            </c:extLst>
          </c:dPt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tweet_final_V1!$B$1:$D$1</c:f>
              <c:strCache>
                <c:ptCount val="3"/>
                <c:pt idx="0">
                  <c:v>Negative</c:v>
                </c:pt>
                <c:pt idx="1">
                  <c:v>Neutral</c:v>
                </c:pt>
                <c:pt idx="2">
                  <c:v>Positive</c:v>
                </c:pt>
              </c:strCache>
            </c:strRef>
          </c:cat>
          <c:val>
            <c:numRef>
              <c:f>tweet_final_V1!$B$15:$D$15</c:f>
              <c:numCache>
                <c:formatCode>General</c:formatCode>
                <c:ptCount val="3"/>
                <c:pt idx="0">
                  <c:v>6.097560975609756E-2</c:v>
                </c:pt>
                <c:pt idx="1">
                  <c:v>0.66840882694541226</c:v>
                </c:pt>
                <c:pt idx="2">
                  <c:v>0.27061556329849012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F65-40A2-8C45-9B7DA76701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35941040"/>
        <c:axId val="1035935632"/>
      </c:barChart>
      <c:catAx>
        <c:axId val="1035941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5935632"/>
        <c:crosses val="autoZero"/>
        <c:auto val="1"/>
        <c:lblAlgn val="ctr"/>
        <c:lblOffset val="100"/>
        <c:noMultiLvlLbl val="0"/>
      </c:catAx>
      <c:valAx>
        <c:axId val="1035935632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5941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69FE-01F2-4B32-AC6E-AD418B37F3ED}" type="datetimeFigureOut">
              <a:rPr lang="en-IN" smtClean="0"/>
              <a:t>30-04-2018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6845-22E8-4FD8-A1C0-9FDD8E57C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50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69FE-01F2-4B32-AC6E-AD418B37F3ED}" type="datetimeFigureOut">
              <a:rPr lang="en-IN" smtClean="0"/>
              <a:t>30-04-2018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6845-22E8-4FD8-A1C0-9FDD8E57C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52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69FE-01F2-4B32-AC6E-AD418B37F3ED}" type="datetimeFigureOut">
              <a:rPr lang="en-IN" smtClean="0"/>
              <a:t>30-04-2018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6845-22E8-4FD8-A1C0-9FDD8E57C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61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69FE-01F2-4B32-AC6E-AD418B37F3ED}" type="datetimeFigureOut">
              <a:rPr lang="en-IN" smtClean="0"/>
              <a:t>30-04-2018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6845-22E8-4FD8-A1C0-9FDD8E57C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01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69FE-01F2-4B32-AC6E-AD418B37F3ED}" type="datetimeFigureOut">
              <a:rPr lang="en-IN" smtClean="0"/>
              <a:t>30-04-2018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6845-22E8-4FD8-A1C0-9FDD8E57C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09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69FE-01F2-4B32-AC6E-AD418B37F3ED}" type="datetimeFigureOut">
              <a:rPr lang="en-IN" smtClean="0"/>
              <a:t>30-04-2018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6845-22E8-4FD8-A1C0-9FDD8E57C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37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69FE-01F2-4B32-AC6E-AD418B37F3ED}" type="datetimeFigureOut">
              <a:rPr lang="en-IN" smtClean="0"/>
              <a:t>30-04-2018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6845-22E8-4FD8-A1C0-9FDD8E57C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58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69FE-01F2-4B32-AC6E-AD418B37F3ED}" type="datetimeFigureOut">
              <a:rPr lang="en-IN" smtClean="0"/>
              <a:t>30-04-2018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6845-22E8-4FD8-A1C0-9FDD8E57C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74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69FE-01F2-4B32-AC6E-AD418B37F3ED}" type="datetimeFigureOut">
              <a:rPr lang="en-IN" smtClean="0"/>
              <a:t>30-04-2018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6845-22E8-4FD8-A1C0-9FDD8E57C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66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69FE-01F2-4B32-AC6E-AD418B37F3ED}" type="datetimeFigureOut">
              <a:rPr lang="en-IN" smtClean="0"/>
              <a:t>30-04-2018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6845-22E8-4FD8-A1C0-9FDD8E57C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4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69FE-01F2-4B32-AC6E-AD418B37F3ED}" type="datetimeFigureOut">
              <a:rPr lang="en-IN" smtClean="0"/>
              <a:t>30-04-2018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6845-22E8-4FD8-A1C0-9FDD8E57C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44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A69FE-01F2-4B32-AC6E-AD418B37F3ED}" type="datetimeFigureOut">
              <a:rPr lang="en-IN" smtClean="0"/>
              <a:t>30-04-2018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D6845-22E8-4FD8-A1C0-9FDD8E57C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40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49633"/>
            <a:ext cx="9144000" cy="2387600"/>
          </a:xfrm>
        </p:spPr>
        <p:txBody>
          <a:bodyPr/>
          <a:lstStyle/>
          <a:p>
            <a:r>
              <a:rPr lang="en-IN" sz="4400" dirty="0" smtClean="0">
                <a:solidFill>
                  <a:schemeClr val="accent1">
                    <a:lumMod val="50000"/>
                  </a:schemeClr>
                </a:solidFill>
              </a:rPr>
              <a:t>Sentiment Analysis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2800" dirty="0" smtClean="0">
                <a:solidFill>
                  <a:schemeClr val="accent1">
                    <a:lumMod val="50000"/>
                  </a:schemeClr>
                </a:solidFill>
              </a:rPr>
              <a:t>for</a:t>
            </a:r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5175"/>
            <a:ext cx="5686425" cy="35528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957593"/>
            <a:ext cx="12191999" cy="4906847"/>
          </a:xfrm>
        </p:spPr>
        <p:txBody>
          <a:bodyPr>
            <a:normAutofit fontScale="92500" lnSpcReduction="10000"/>
          </a:bodyPr>
          <a:lstStyle/>
          <a:p>
            <a:endParaRPr lang="en-IN" sz="5400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r>
              <a:rPr lang="en-IN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#</a:t>
            </a:r>
            <a:r>
              <a:rPr lang="en-IN" sz="54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InfinityWar</a:t>
            </a:r>
          </a:p>
          <a:p>
            <a:endParaRPr lang="en-IN" sz="5800" dirty="0" smtClean="0">
              <a:latin typeface="+mj-lt"/>
            </a:endParaRPr>
          </a:p>
          <a:p>
            <a:endParaRPr lang="en-IN" sz="5400" dirty="0">
              <a:latin typeface="+mj-lt"/>
            </a:endParaRPr>
          </a:p>
          <a:p>
            <a:endParaRPr lang="en-IN" sz="5400" dirty="0" smtClean="0">
              <a:latin typeface="+mj-lt"/>
            </a:endParaRPr>
          </a:p>
          <a:p>
            <a:endParaRPr lang="en-IN" sz="5400" dirty="0" smtClean="0">
              <a:latin typeface="+mj-lt"/>
            </a:endParaRPr>
          </a:p>
          <a:p>
            <a:pPr algn="r"/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Manas Kulkarni • Milind Nandankar • Samadhan Sonwane</a:t>
            </a: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67" y="4097694"/>
            <a:ext cx="892266" cy="41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5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Overall Sentiment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2724974"/>
              </p:ext>
            </p:extLst>
          </p:nvPr>
        </p:nvGraphicFramePr>
        <p:xfrm>
          <a:off x="1392382" y="1911927"/>
          <a:ext cx="9407237" cy="4350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8451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Eastern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4652001"/>
              </p:ext>
            </p:extLst>
          </p:nvPr>
        </p:nvGraphicFramePr>
        <p:xfrm>
          <a:off x="1580271" y="2208627"/>
          <a:ext cx="9031458" cy="3868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18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Central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4717008"/>
              </p:ext>
            </p:extLst>
          </p:nvPr>
        </p:nvGraphicFramePr>
        <p:xfrm>
          <a:off x="1411459" y="1885072"/>
          <a:ext cx="9369083" cy="4417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9998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Mountain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0158098"/>
              </p:ext>
            </p:extLst>
          </p:nvPr>
        </p:nvGraphicFramePr>
        <p:xfrm>
          <a:off x="1608406" y="2057400"/>
          <a:ext cx="8975188" cy="3991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58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Pacific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0521806"/>
              </p:ext>
            </p:extLst>
          </p:nvPr>
        </p:nvGraphicFramePr>
        <p:xfrm>
          <a:off x="1404425" y="1800665"/>
          <a:ext cx="9383150" cy="4290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0765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Negative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 Sentiments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434" y="1611204"/>
            <a:ext cx="9307132" cy="524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9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rgbClr val="00B050"/>
                </a:solidFill>
              </a:rPr>
              <a:t>Positive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 Sentiments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025" y="1494606"/>
            <a:ext cx="9481950" cy="536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Objective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perform sentiment analysis on the tweets extracted using the hashtag ‘InfinityWar’ and group the results for different targeted geographical regions.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3760026"/>
            <a:ext cx="10429875" cy="600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533" y="4360101"/>
            <a:ext cx="1841343" cy="152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9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Data Extraction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Initially, NodeXL was used to extract the twitter data. But, it didn’t get us the location information we needed.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the overall objective was attained using Python libraries: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Tweepy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TextBlob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24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 smtClean="0"/>
              <a:t>1. Authentication</a:t>
            </a:r>
            <a:endParaRPr lang="en-IN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 algn="ctr">
              <a:buNone/>
            </a:pPr>
            <a:r>
              <a:rPr lang="en-IN" sz="1800" dirty="0"/>
              <a:t>API: We used the twitter stream API to extract data. This API gives live twitter data.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1720841"/>
            <a:ext cx="12192000" cy="3416320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keys and tokens from the Twitter Dev Console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consumer_key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‘**********************************'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consumer_secret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'*******************************'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access_token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'**********************************'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access_token_secret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'***************************'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attempt authentication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create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OAuthHandler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object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.auth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OAuthHandler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consumer_key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consumer_secret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set access token and secret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.auth.set_access_token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access_token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access_token_secret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create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tweepy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API object to fetch tweets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.api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tweepy.API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.auth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AD08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"Error: Authentication Failed"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49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 smtClean="0"/>
              <a:t>2. Fetching the tweets with Tweepy</a:t>
            </a:r>
            <a:endParaRPr lang="en-IN" sz="2800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800" dirty="0" smtClean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 smtClean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 smtClean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 smtClean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 smtClean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 smtClean="0"/>
          </a:p>
          <a:p>
            <a:pPr marL="0" indent="0" algn="ctr">
              <a:buNone/>
            </a:pPr>
            <a:endParaRPr lang="en-US" sz="1800" dirty="0" smtClean="0"/>
          </a:p>
          <a:p>
            <a:pPr marL="0" indent="0" algn="ctr">
              <a:buNone/>
            </a:pPr>
            <a:r>
              <a:rPr lang="en-US" sz="1800" dirty="0" smtClean="0"/>
              <a:t>All </a:t>
            </a:r>
            <a:r>
              <a:rPr lang="en-US" sz="1800" dirty="0"/>
              <a:t>the </a:t>
            </a:r>
            <a:r>
              <a:rPr lang="en-US" sz="1800" dirty="0" smtClean="0"/>
              <a:t>extracted tweets were </a:t>
            </a:r>
            <a:r>
              <a:rPr lang="en-US" sz="1800" dirty="0"/>
              <a:t>in </a:t>
            </a:r>
            <a:r>
              <a:rPr lang="en-US" sz="1800" dirty="0" smtClean="0"/>
              <a:t>the </a:t>
            </a:r>
            <a:r>
              <a:rPr lang="en-US" sz="1800" i="1" dirty="0" smtClean="0"/>
              <a:t>JSON</a:t>
            </a:r>
            <a:r>
              <a:rPr lang="en-US" sz="1800" dirty="0" smtClean="0"/>
              <a:t> </a:t>
            </a:r>
            <a:r>
              <a:rPr lang="en-US" sz="1800" dirty="0"/>
              <a:t>format</a:t>
            </a:r>
            <a:r>
              <a:rPr lang="en-US" sz="1800" dirty="0" smtClean="0"/>
              <a:t>.</a:t>
            </a:r>
            <a:endParaRPr lang="en-IN" sz="1800" dirty="0"/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2534534" y="1674256"/>
            <a:ext cx="7455178" cy="451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0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/>
              <a:t>3</a:t>
            </a:r>
            <a:r>
              <a:rPr lang="en-IN" sz="2800" dirty="0" smtClean="0"/>
              <a:t>. Classifying the sentiment with TextBlob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sz="1800" dirty="0" smtClean="0"/>
          </a:p>
          <a:p>
            <a:pPr marL="0" indent="0" algn="ctr">
              <a:buNone/>
            </a:pPr>
            <a:r>
              <a:rPr lang="en-IN" sz="1800" dirty="0" smtClean="0"/>
              <a:t>TextBlob </a:t>
            </a:r>
            <a:r>
              <a:rPr lang="en-IN" sz="1800" dirty="0"/>
              <a:t>assigns a polarity based on the words in a tweet. The polarity ranges between -1 and 1.</a:t>
            </a:r>
          </a:p>
          <a:p>
            <a:pPr marL="0" indent="0" algn="ctr">
              <a:buNone/>
            </a:pPr>
            <a:r>
              <a:rPr lang="en-IN" sz="1800" dirty="0"/>
              <a:t>polarity &gt; 0: </a:t>
            </a:r>
            <a:r>
              <a:rPr lang="en-IN" sz="1800" dirty="0" smtClean="0">
                <a:solidFill>
                  <a:srgbClr val="00B050"/>
                </a:solidFill>
              </a:rPr>
              <a:t>positive</a:t>
            </a: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IN" sz="1800" dirty="0" smtClean="0"/>
              <a:t>polarity </a:t>
            </a:r>
            <a:r>
              <a:rPr lang="en-IN" sz="1800" dirty="0"/>
              <a:t>= 0: </a:t>
            </a:r>
            <a:r>
              <a:rPr lang="en-IN" sz="1800" dirty="0" smtClean="0">
                <a:solidFill>
                  <a:schemeClr val="accent1">
                    <a:lumMod val="75000"/>
                  </a:schemeClr>
                </a:solidFill>
              </a:rPr>
              <a:t>neutral</a:t>
            </a: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IN" sz="1800" dirty="0" smtClean="0"/>
              <a:t>polarity </a:t>
            </a:r>
            <a:r>
              <a:rPr lang="en-IN" sz="1800" dirty="0"/>
              <a:t>&lt; 0: </a:t>
            </a:r>
            <a:r>
              <a:rPr lang="en-IN" sz="1800" dirty="0">
                <a:solidFill>
                  <a:srgbClr val="FF0000"/>
                </a:solidFill>
              </a:rPr>
              <a:t>negative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605424"/>
            <a:ext cx="12192000" cy="3647152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B70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clean_tweet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758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Utility function to clean tweet text by removing links, special characters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using simple regex statements.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'''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.join(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"(@[A-Za-z0-9]+)|([^0-9A-Za-z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F6A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])|(\w+:\/\/\S+)"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758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).split())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B70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get_tweet_sentiment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758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Utility function to classify sentiment of passed tweet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using </a:t>
            </a:r>
            <a:r>
              <a:rPr kumimoji="0" lang="en-US" altLang="en-US" sz="1100" b="0" i="1" u="none" strike="noStrike" cap="none" normalizeH="0" baseline="0" dirty="0" err="1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textblob's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sentiment method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'''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# create </a:t>
            </a:r>
            <a:r>
              <a:rPr kumimoji="0" lang="en-US" altLang="en-US" sz="1100" b="0" i="1" u="none" strike="noStrike" cap="none" normalizeH="0" baseline="0" dirty="0" err="1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TextBlob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object of the passed tweet text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analysis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TextBlob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.clean_tweet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758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tweet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set sentiment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5F5A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analysis.sentiment.polarity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F6A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positive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analysis.sentiment.polarity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F6A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neutral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DA86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9EE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negative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F9D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28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Challenges</a:t>
            </a:r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Simple vs Complex tweets</a:t>
            </a: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tweet: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‘This is the best movie ever’</a:t>
            </a: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tweet: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‘I'd really love going out in this weather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!’ (Possibly sarcastic)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and, tweets which need negation handling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68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Challenges</a:t>
            </a:r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API limitations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Tweepy we could extract only 2000 tweets per API call. An error is received if more number of tweets are requested:</a:t>
            </a: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had to wait for 15 minutes to trigger the next API call.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64492" y="3966693"/>
            <a:ext cx="6663016" cy="80492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1284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Tweets from Different Time Zones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321" y="1382968"/>
            <a:ext cx="9779358" cy="547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1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250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Times New Roman</vt:lpstr>
      <vt:lpstr>Office Theme</vt:lpstr>
      <vt:lpstr>Sentiment Analysis for</vt:lpstr>
      <vt:lpstr>Objective</vt:lpstr>
      <vt:lpstr>Data Extraction</vt:lpstr>
      <vt:lpstr>1. Authentication</vt:lpstr>
      <vt:lpstr>2. Fetching the tweets with Tweepy</vt:lpstr>
      <vt:lpstr>3. Classifying the sentiment with TextBlob</vt:lpstr>
      <vt:lpstr>Challenges</vt:lpstr>
      <vt:lpstr>Challenges</vt:lpstr>
      <vt:lpstr>Tweets from Different Time Zones</vt:lpstr>
      <vt:lpstr>Overall Sentiment</vt:lpstr>
      <vt:lpstr>Eastern</vt:lpstr>
      <vt:lpstr>Central</vt:lpstr>
      <vt:lpstr>Mountain</vt:lpstr>
      <vt:lpstr>Pacific</vt:lpstr>
      <vt:lpstr>Negative Sentiments</vt:lpstr>
      <vt:lpstr>Positive Sentiments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for</dc:title>
  <dc:creator>Samadhan</dc:creator>
  <cp:lastModifiedBy>Samadhan</cp:lastModifiedBy>
  <cp:revision>94</cp:revision>
  <dcterms:created xsi:type="dcterms:W3CDTF">2018-04-30T01:10:42Z</dcterms:created>
  <dcterms:modified xsi:type="dcterms:W3CDTF">2018-04-30T05:07:50Z</dcterms:modified>
</cp:coreProperties>
</file>