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sldIdLst>
    <p:sldId id="256" r:id="rId2"/>
    <p:sldId id="259" r:id="rId3"/>
    <p:sldId id="258" r:id="rId4"/>
    <p:sldId id="266" r:id="rId5"/>
    <p:sldId id="260" r:id="rId6"/>
    <p:sldId id="267" r:id="rId7"/>
    <p:sldId id="261"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37"/>
    <p:restoredTop sz="94677"/>
  </p:normalViewPr>
  <p:slideViewPr>
    <p:cSldViewPr snapToGrid="0" snapToObjects="1">
      <p:cViewPr>
        <p:scale>
          <a:sx n="92" d="100"/>
          <a:sy n="92" d="100"/>
        </p:scale>
        <p:origin x="1800"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9/30/20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8301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9/30/20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0165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9/30/20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95970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9/30/20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71156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9/30/20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68552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9/30/20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26280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9/30/20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50947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9/30/20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20485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9/30/20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77573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9/30/20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08732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9/30/20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15939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9/30/20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52899489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5" r:id="rId6"/>
    <p:sldLayoutId id="2147483720" r:id="rId7"/>
    <p:sldLayoutId id="2147483721" r:id="rId8"/>
    <p:sldLayoutId id="2147483722" r:id="rId9"/>
    <p:sldLayoutId id="2147483724"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5845681-DF67-45C3-91DB-C76D98958AA4}"/>
              </a:ext>
            </a:extLst>
          </p:cNvPr>
          <p:cNvPicPr>
            <a:picLocks noChangeAspect="1"/>
          </p:cNvPicPr>
          <p:nvPr/>
        </p:nvPicPr>
        <p:blipFill rotWithShape="1">
          <a:blip r:embed="rId2"/>
          <a:srcRect l="7972" r="10499" b="-1"/>
          <a:stretch/>
        </p:blipFill>
        <p:spPr>
          <a:xfrm>
            <a:off x="3523488" y="10"/>
            <a:ext cx="8668512" cy="6857990"/>
          </a:xfrm>
          <a:prstGeom prst="rect">
            <a:avLst/>
          </a:prstGeom>
        </p:spPr>
      </p:pic>
      <p:sp>
        <p:nvSpPr>
          <p:cNvPr id="31" name="Rectangle 3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標題 1">
            <a:extLst>
              <a:ext uri="{FF2B5EF4-FFF2-40B4-BE49-F238E27FC236}">
                <a16:creationId xmlns:a16="http://schemas.microsoft.com/office/drawing/2014/main" id="{42058256-3706-EB41-96A6-81CFF0751E0E}"/>
              </a:ext>
            </a:extLst>
          </p:cNvPr>
          <p:cNvSpPr>
            <a:spLocks noGrp="1"/>
          </p:cNvSpPr>
          <p:nvPr>
            <p:ph type="ctrTitle"/>
          </p:nvPr>
        </p:nvSpPr>
        <p:spPr>
          <a:xfrm>
            <a:off x="481029" y="2216146"/>
            <a:ext cx="5386791" cy="1923978"/>
          </a:xfrm>
        </p:spPr>
        <p:txBody>
          <a:bodyPr anchor="b">
            <a:normAutofit/>
          </a:bodyPr>
          <a:lstStyle/>
          <a:p>
            <a:r>
              <a:rPr lang="en" altLang="zh-TW" sz="4800" dirty="0"/>
              <a:t>WIL Project: </a:t>
            </a:r>
            <a:br>
              <a:rPr lang="en" altLang="zh-TW" sz="4800" dirty="0"/>
            </a:br>
            <a:r>
              <a:rPr lang="en" altLang="zh-TW" sz="4800" dirty="0"/>
              <a:t>Oral Presentation</a:t>
            </a:r>
            <a:endParaRPr kumimoji="1" lang="zh-TW" altLang="en-US" sz="4800" dirty="0"/>
          </a:p>
        </p:txBody>
      </p:sp>
      <p:sp>
        <p:nvSpPr>
          <p:cNvPr id="33" name="Rectangle 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524280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5">
            <a:extLst>
              <a:ext uri="{FF2B5EF4-FFF2-40B4-BE49-F238E27FC236}">
                <a16:creationId xmlns:a16="http://schemas.microsoft.com/office/drawing/2014/main" id="{B4053DD4-947F-FD43-A74B-09AB31C8F67B}"/>
              </a:ext>
            </a:extLst>
          </p:cNvPr>
          <p:cNvGraphicFramePr>
            <a:graphicFrameLocks noGrp="1"/>
          </p:cNvGraphicFramePr>
          <p:nvPr>
            <p:ph idx="1"/>
            <p:extLst>
              <p:ext uri="{D42A27DB-BD31-4B8C-83A1-F6EECF244321}">
                <p14:modId xmlns:p14="http://schemas.microsoft.com/office/powerpoint/2010/main" val="756361957"/>
              </p:ext>
            </p:extLst>
          </p:nvPr>
        </p:nvGraphicFramePr>
        <p:xfrm>
          <a:off x="614976" y="798855"/>
          <a:ext cx="10962048" cy="5066325"/>
        </p:xfrm>
        <a:graphic>
          <a:graphicData uri="http://schemas.openxmlformats.org/drawingml/2006/table">
            <a:tbl>
              <a:tblPr firstRow="1" bandRow="1">
                <a:tableStyleId>{5C22544A-7EE6-4342-B048-85BDC9FD1C3A}</a:tableStyleId>
              </a:tblPr>
              <a:tblGrid>
                <a:gridCol w="2740512">
                  <a:extLst>
                    <a:ext uri="{9D8B030D-6E8A-4147-A177-3AD203B41FA5}">
                      <a16:colId xmlns:a16="http://schemas.microsoft.com/office/drawing/2014/main" val="1109272917"/>
                    </a:ext>
                  </a:extLst>
                </a:gridCol>
                <a:gridCol w="2740512">
                  <a:extLst>
                    <a:ext uri="{9D8B030D-6E8A-4147-A177-3AD203B41FA5}">
                      <a16:colId xmlns:a16="http://schemas.microsoft.com/office/drawing/2014/main" val="1399364572"/>
                    </a:ext>
                  </a:extLst>
                </a:gridCol>
                <a:gridCol w="2740512">
                  <a:extLst>
                    <a:ext uri="{9D8B030D-6E8A-4147-A177-3AD203B41FA5}">
                      <a16:colId xmlns:a16="http://schemas.microsoft.com/office/drawing/2014/main" val="1042965592"/>
                    </a:ext>
                  </a:extLst>
                </a:gridCol>
                <a:gridCol w="2740512">
                  <a:extLst>
                    <a:ext uri="{9D8B030D-6E8A-4147-A177-3AD203B41FA5}">
                      <a16:colId xmlns:a16="http://schemas.microsoft.com/office/drawing/2014/main" val="3101032747"/>
                    </a:ext>
                  </a:extLst>
                </a:gridCol>
              </a:tblGrid>
              <a:tr h="0">
                <a:tc>
                  <a:txBody>
                    <a:bodyPr/>
                    <a:lstStyle/>
                    <a:p>
                      <a:r>
                        <a:rPr lang="en-US" altLang="zh-TW" dirty="0">
                          <a:solidFill>
                            <a:schemeClr val="tx1"/>
                          </a:solidFill>
                        </a:rPr>
                        <a:t>Student ID</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TW" dirty="0">
                          <a:solidFill>
                            <a:schemeClr val="tx1"/>
                          </a:solidFill>
                        </a:rPr>
                        <a:t>Student Name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TW" dirty="0">
                          <a:solidFill>
                            <a:schemeClr val="bg2">
                              <a:lumMod val="10000"/>
                            </a:schemeClr>
                          </a:solidFill>
                        </a:rPr>
                        <a:t>Contribution (%)</a:t>
                      </a:r>
                      <a:endParaRPr lang="zh-TW" altLang="en-US"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TW" dirty="0">
                          <a:solidFill>
                            <a:schemeClr val="bg2">
                              <a:lumMod val="10000"/>
                            </a:schemeClr>
                          </a:solidFill>
                        </a:rPr>
                        <a:t>Activities</a:t>
                      </a:r>
                      <a:endParaRPr lang="zh-TW" altLang="en-US"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43528324"/>
                  </a:ext>
                </a:extLst>
              </a:tr>
              <a:tr h="940113">
                <a:tc>
                  <a:txBody>
                    <a:bodyPr/>
                    <a:lstStyle/>
                    <a:p>
                      <a:endParaRPr lang="en" altLang="zh-TW" dirty="0"/>
                    </a:p>
                    <a:p>
                      <a:r>
                        <a:rPr lang="en-US" altLang="zh-TW" dirty="0"/>
                        <a:t>S3816723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TW" dirty="0"/>
                        <a:t>CHIH-YING, HO</a:t>
                      </a:r>
                    </a:p>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ltLang="zh-TW" dirty="0"/>
                    </a:p>
                    <a:p>
                      <a:pPr algn="ctr"/>
                      <a:r>
                        <a:rPr lang="en-US" altLang="zh-TW" dirty="0"/>
                        <a:t>20%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ltLang="zh-TW" dirty="0"/>
                    </a:p>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88452007"/>
                  </a:ext>
                </a:extLst>
              </a:tr>
              <a:tr h="940113">
                <a:tc>
                  <a:txBody>
                    <a:bodyPr/>
                    <a:lstStyle/>
                    <a:p>
                      <a:endParaRPr lang="en-US" altLang="zh-TW" dirty="0"/>
                    </a:p>
                    <a:p>
                      <a:endParaRPr lang="en-US" altLang="zh-TW"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ltLang="zh-TW" dirty="0"/>
                    </a:p>
                    <a:p>
                      <a:r>
                        <a:rPr lang="en" altLang="zh-TW" dirty="0"/>
                        <a:t>Somya Singhal</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ltLang="zh-TW"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20%</a:t>
                      </a:r>
                      <a:endParaRPr lang="zh-TW" altLang="en-US" dirty="0"/>
                    </a:p>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34771418"/>
                  </a:ext>
                </a:extLst>
              </a:tr>
              <a:tr h="940113">
                <a:tc>
                  <a:txBody>
                    <a:bodyPr/>
                    <a:lstStyle/>
                    <a:p>
                      <a:endParaRPr lang="en-US" altLang="zh-TW"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TW" dirty="0"/>
                        <a:t>Jeck Beckham</a:t>
                      </a:r>
                      <a:endParaRPr lang="zh-TW" altLang="en-US" dirty="0"/>
                    </a:p>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ltLang="zh-TW"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20%</a:t>
                      </a:r>
                      <a:endParaRPr lang="zh-TW" altLang="en-US" dirty="0"/>
                    </a:p>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06525012"/>
                  </a:ext>
                </a:extLst>
              </a:tr>
              <a:tr h="940113">
                <a:tc>
                  <a:txBody>
                    <a:bodyPr/>
                    <a:lstStyle/>
                    <a:p>
                      <a:endParaRPr lang="en-US" altLang="zh-TW" dirty="0"/>
                    </a:p>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TW" dirty="0"/>
                        <a:t>Milind Parvatia</a:t>
                      </a:r>
                    </a:p>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ltLang="zh-TW"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20%</a:t>
                      </a:r>
                      <a:endParaRPr lang="zh-TW" altLang="en-US" dirty="0"/>
                    </a:p>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0209953"/>
                  </a:ext>
                </a:extLst>
              </a:tr>
              <a:tr h="940113">
                <a:tc>
                  <a:txBody>
                    <a:bodyPr/>
                    <a:lstStyle/>
                    <a:p>
                      <a:endParaRPr lang="en-US" altLang="zh-TW" dirty="0"/>
                    </a:p>
                    <a:p>
                      <a:r>
                        <a:rPr lang="en-US" altLang="zh-TW" dirty="0"/>
                        <a:t>S3817129</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TW" dirty="0"/>
                        <a:t>YUNG-CHEN, NIU</a:t>
                      </a:r>
                    </a:p>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ltLang="zh-TW"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20%</a:t>
                      </a:r>
                      <a:endParaRPr lang="zh-TW" altLang="en-US" dirty="0"/>
                    </a:p>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98199343"/>
                  </a:ext>
                </a:extLst>
              </a:tr>
            </a:tbl>
          </a:graphicData>
        </a:graphic>
      </p:graphicFrame>
    </p:spTree>
    <p:extLst>
      <p:ext uri="{BB962C8B-B14F-4D97-AF65-F5344CB8AC3E}">
        <p14:creationId xmlns:p14="http://schemas.microsoft.com/office/powerpoint/2010/main" val="2177370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065F29-A7B9-6C4D-B805-A004C255F8F0}"/>
              </a:ext>
            </a:extLst>
          </p:cNvPr>
          <p:cNvSpPr>
            <a:spLocks noGrp="1"/>
          </p:cNvSpPr>
          <p:nvPr>
            <p:ph type="title"/>
          </p:nvPr>
        </p:nvSpPr>
        <p:spPr>
          <a:noFill/>
        </p:spPr>
        <p:txBody>
          <a:bodyPr>
            <a:normAutofit fontScale="90000"/>
          </a:bodyPr>
          <a:lstStyle/>
          <a:p>
            <a:r>
              <a:rPr kumimoji="1" lang="en-US" altLang="zh-TW" dirty="0"/>
              <a:t>Scenario 1:</a:t>
            </a:r>
            <a:r>
              <a:rPr kumimoji="1" lang="zh-TW" altLang="en-US" dirty="0"/>
              <a:t> </a:t>
            </a:r>
            <a:r>
              <a:rPr lang="en" altLang="zh-TW" dirty="0"/>
              <a:t>GDP vs. Hospital beds per Deaths</a:t>
            </a:r>
            <a:endParaRPr kumimoji="1" lang="zh-TW" altLang="en-US" dirty="0"/>
          </a:p>
        </p:txBody>
      </p:sp>
      <p:sp>
        <p:nvSpPr>
          <p:cNvPr id="3" name="內容版面配置區 2">
            <a:extLst>
              <a:ext uri="{FF2B5EF4-FFF2-40B4-BE49-F238E27FC236}">
                <a16:creationId xmlns:a16="http://schemas.microsoft.com/office/drawing/2014/main" id="{B21B7D1F-0526-FC42-961B-0D92EC26A122}"/>
              </a:ext>
            </a:extLst>
          </p:cNvPr>
          <p:cNvSpPr>
            <a:spLocks noGrp="1"/>
          </p:cNvSpPr>
          <p:nvPr>
            <p:ph idx="1"/>
          </p:nvPr>
        </p:nvSpPr>
        <p:spPr>
          <a:xfrm>
            <a:off x="1011936" y="2451284"/>
            <a:ext cx="10168128" cy="1955431"/>
          </a:xfrm>
        </p:spPr>
        <p:txBody>
          <a:bodyPr/>
          <a:lstStyle/>
          <a:p>
            <a:pPr marL="0" indent="0" algn="just">
              <a:buNone/>
            </a:pPr>
            <a:r>
              <a:rPr kumimoji="1" lang="en" altLang="zh-TW" dirty="0"/>
              <a:t>As a doctor, I want to get the information about the hospital beds available for patient in different country. Using this pattern I want to give suggestion to governments to help them get through the difficulties.</a:t>
            </a:r>
            <a:endParaRPr kumimoji="1" lang="zh-TW" altLang="en-US" dirty="0"/>
          </a:p>
        </p:txBody>
      </p:sp>
    </p:spTree>
    <p:extLst>
      <p:ext uri="{BB962C8B-B14F-4D97-AF65-F5344CB8AC3E}">
        <p14:creationId xmlns:p14="http://schemas.microsoft.com/office/powerpoint/2010/main" val="2003689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2A11455-EE67-5C45-8A15-CA0F73D44B60}"/>
              </a:ext>
            </a:extLst>
          </p:cNvPr>
          <p:cNvSpPr>
            <a:spLocks noGrp="1"/>
          </p:cNvSpPr>
          <p:nvPr>
            <p:ph idx="1"/>
          </p:nvPr>
        </p:nvSpPr>
        <p:spPr>
          <a:xfrm>
            <a:off x="914677" y="990599"/>
            <a:ext cx="10362646" cy="4876801"/>
          </a:xfrm>
        </p:spPr>
        <p:txBody>
          <a:bodyPr>
            <a:normAutofit fontScale="92500" lnSpcReduction="10000"/>
          </a:bodyPr>
          <a:lstStyle/>
          <a:p>
            <a:pPr marL="0" indent="0" algn="just">
              <a:buNone/>
            </a:pPr>
            <a:r>
              <a:rPr kumimoji="1" lang="en-US" altLang="zh-TW" dirty="0"/>
              <a:t>In the plot1, we can find out a rough pattern that the higher the GDP the country has, the more beds it has for the citizens. The lower the GDP the country has, the less beds it has for the citizens.  Take  India for example, with GDP of 6426, only 0.53 beds are available for per thousand people and with 77427 deaths. On the other hand, South Korea, with GDP of 35938, up to 12.27 beds are available for per thousand people and with only 355 deaths. However, there is an exception that although the USA has GDP 54225, only 2.77 only 0.53 beds are available for per thousand people, which causes 193016 deaths. Therefore, I suggest the USA put more financial resources on the medical services to help deal with the COVID-19.</a:t>
            </a:r>
            <a:endParaRPr kumimoji="1" lang="zh-TW" altLang="en-US" dirty="0"/>
          </a:p>
        </p:txBody>
      </p:sp>
    </p:spTree>
    <p:extLst>
      <p:ext uri="{BB962C8B-B14F-4D97-AF65-F5344CB8AC3E}">
        <p14:creationId xmlns:p14="http://schemas.microsoft.com/office/powerpoint/2010/main" val="3455343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D8BCC4-F9DB-E54D-B8AB-0D427D5363CD}"/>
              </a:ext>
            </a:extLst>
          </p:cNvPr>
          <p:cNvSpPr>
            <a:spLocks noGrp="1"/>
          </p:cNvSpPr>
          <p:nvPr>
            <p:ph type="title"/>
          </p:nvPr>
        </p:nvSpPr>
        <p:spPr/>
        <p:txBody>
          <a:bodyPr>
            <a:normAutofit fontScale="90000"/>
          </a:bodyPr>
          <a:lstStyle/>
          <a:p>
            <a:r>
              <a:rPr kumimoji="1" lang="en-US" altLang="zh-TW" dirty="0"/>
              <a:t>Scenario 2:</a:t>
            </a:r>
            <a:r>
              <a:rPr kumimoji="1" lang="zh-TW" altLang="en-US" dirty="0"/>
              <a:t> </a:t>
            </a:r>
            <a:r>
              <a:rPr lang="en" altLang="zh-TW" dirty="0"/>
              <a:t>GDP per capita vs. Human Index</a:t>
            </a:r>
            <a:endParaRPr kumimoji="1" lang="zh-TW" altLang="en-US" dirty="0"/>
          </a:p>
        </p:txBody>
      </p:sp>
      <p:sp>
        <p:nvSpPr>
          <p:cNvPr id="3" name="內容版面配置區 2">
            <a:extLst>
              <a:ext uri="{FF2B5EF4-FFF2-40B4-BE49-F238E27FC236}">
                <a16:creationId xmlns:a16="http://schemas.microsoft.com/office/drawing/2014/main" id="{0881D871-CBBB-644E-AE61-D51A8402835B}"/>
              </a:ext>
            </a:extLst>
          </p:cNvPr>
          <p:cNvSpPr>
            <a:spLocks noGrp="1"/>
          </p:cNvSpPr>
          <p:nvPr>
            <p:ph idx="1"/>
          </p:nvPr>
        </p:nvSpPr>
        <p:spPr>
          <a:xfrm>
            <a:off x="886691" y="2506703"/>
            <a:ext cx="10293373" cy="1844594"/>
          </a:xfrm>
        </p:spPr>
        <p:txBody>
          <a:bodyPr>
            <a:normAutofit lnSpcReduction="10000"/>
          </a:bodyPr>
          <a:lstStyle/>
          <a:p>
            <a:pPr marL="0" indent="0" algn="just">
              <a:buNone/>
            </a:pPr>
            <a:r>
              <a:rPr kumimoji="1" lang="en" altLang="zh-TW" dirty="0"/>
              <a:t>As a government, I want to know what the correlation between GDP and human development index is and how they are influence the total number of death due to COVID-19 per million.</a:t>
            </a:r>
            <a:endParaRPr kumimoji="1" lang="zh-TW" altLang="en-US" dirty="0"/>
          </a:p>
        </p:txBody>
      </p:sp>
    </p:spTree>
    <p:extLst>
      <p:ext uri="{BB962C8B-B14F-4D97-AF65-F5344CB8AC3E}">
        <p14:creationId xmlns:p14="http://schemas.microsoft.com/office/powerpoint/2010/main" val="3324126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7350CDC9-8C8E-1949-8756-8BDC51EFE69E}"/>
              </a:ext>
            </a:extLst>
          </p:cNvPr>
          <p:cNvSpPr txBox="1"/>
          <p:nvPr/>
        </p:nvSpPr>
        <p:spPr>
          <a:xfrm>
            <a:off x="872836" y="354211"/>
            <a:ext cx="10252363" cy="6740307"/>
          </a:xfrm>
          <a:prstGeom prst="rect">
            <a:avLst/>
          </a:prstGeom>
          <a:noFill/>
        </p:spPr>
        <p:txBody>
          <a:bodyPr wrap="square" rtlCol="0">
            <a:spAutoFit/>
          </a:bodyPr>
          <a:lstStyle/>
          <a:p>
            <a:pPr algn="just"/>
            <a:r>
              <a:rPr kumimoji="1" lang="en-US" altLang="zh-TW" sz="2600" dirty="0"/>
              <a:t>As we can see from the graph, there is a positive correlation between the GDP and HDI, i.e. the higher the GDP is, the higher the human development index is, which means a better performance in the welfare facilities. For instance, Niger is with only 926 GDP and 0.354 HDI, so we can say Niger is a poor country and the number of COVID-19 deaths is only 2.85 per million. On the other hand, the USA is with extremely high 54225 GDP and 0.924 human development index. However, the total deaths number is up to 583 per million people. As a government, I can conclude that the higher the HDI is, the higher the death number will be. It is because the higher HDI means that citizens have the capability of traveling around the world, which can cause the prevalence of the COVID-19 whether internationally or domestically. As a government I want to suggest those high-developed countries to increase their lockdown level.</a:t>
            </a:r>
            <a:endParaRPr kumimoji="1" lang="en-US" altLang="zh-TW" sz="2400" dirty="0"/>
          </a:p>
          <a:p>
            <a:endParaRPr kumimoji="1" lang="en-US" altLang="zh-TW" sz="2400" dirty="0"/>
          </a:p>
          <a:p>
            <a:endParaRPr kumimoji="1" lang="zh-TW" altLang="en-US" dirty="0"/>
          </a:p>
        </p:txBody>
      </p:sp>
    </p:spTree>
    <p:extLst>
      <p:ext uri="{BB962C8B-B14F-4D97-AF65-F5344CB8AC3E}">
        <p14:creationId xmlns:p14="http://schemas.microsoft.com/office/powerpoint/2010/main" val="2185001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763E04-702D-2C4B-9EDF-AFE1DA939784}"/>
              </a:ext>
            </a:extLst>
          </p:cNvPr>
          <p:cNvSpPr>
            <a:spLocks noGrp="1"/>
          </p:cNvSpPr>
          <p:nvPr>
            <p:ph type="title"/>
          </p:nvPr>
        </p:nvSpPr>
        <p:spPr/>
        <p:txBody>
          <a:bodyPr/>
          <a:lstStyle/>
          <a:p>
            <a:r>
              <a:rPr kumimoji="1" lang="en-US" altLang="zh-TW" dirty="0"/>
              <a:t>Scenario 3</a:t>
            </a:r>
            <a:endParaRPr kumimoji="1" lang="zh-TW" altLang="en-US" dirty="0"/>
          </a:p>
        </p:txBody>
      </p:sp>
      <p:sp>
        <p:nvSpPr>
          <p:cNvPr id="3" name="內容版面配置區 2">
            <a:extLst>
              <a:ext uri="{FF2B5EF4-FFF2-40B4-BE49-F238E27FC236}">
                <a16:creationId xmlns:a16="http://schemas.microsoft.com/office/drawing/2014/main" id="{F6D1E6FF-0A1A-2748-9CA2-E47E14D431FB}"/>
              </a:ext>
            </a:extLst>
          </p:cNvPr>
          <p:cNvSpPr>
            <a:spLocks noGrp="1"/>
          </p:cNvSpPr>
          <p:nvPr>
            <p:ph idx="1"/>
          </p:nvPr>
        </p:nvSpPr>
        <p:spPr>
          <a:xfrm>
            <a:off x="1115568" y="2478024"/>
            <a:ext cx="10009632" cy="1318121"/>
          </a:xfrm>
        </p:spPr>
        <p:txBody>
          <a:bodyPr/>
          <a:lstStyle/>
          <a:p>
            <a:pPr marL="0" indent="0" algn="just">
              <a:buNone/>
            </a:pPr>
            <a:r>
              <a:rPr kumimoji="1" lang="en" altLang="zh-TW" dirty="0"/>
              <a:t>As a government, I want to know how the stringent measures is related to total deaths.</a:t>
            </a:r>
            <a:endParaRPr kumimoji="1" lang="zh-TW" altLang="en-US" dirty="0"/>
          </a:p>
        </p:txBody>
      </p:sp>
    </p:spTree>
    <p:extLst>
      <p:ext uri="{BB962C8B-B14F-4D97-AF65-F5344CB8AC3E}">
        <p14:creationId xmlns:p14="http://schemas.microsoft.com/office/powerpoint/2010/main" val="2357470696"/>
      </p:ext>
    </p:extLst>
  </p:cSld>
  <p:clrMapOvr>
    <a:masterClrMapping/>
  </p:clrMapOvr>
</p:sld>
</file>

<file path=ppt/theme/theme1.xml><?xml version="1.0" encoding="utf-8"?>
<a:theme xmlns:a="http://schemas.openxmlformats.org/drawingml/2006/main" name="AccentBoxVTI">
  <a:themeElements>
    <a:clrScheme name="AnalogousFromLightSeed_2SEEDS">
      <a:dk1>
        <a:srgbClr val="000000"/>
      </a:dk1>
      <a:lt1>
        <a:srgbClr val="FFFFFF"/>
      </a:lt1>
      <a:dk2>
        <a:srgbClr val="412F24"/>
      </a:dk2>
      <a:lt2>
        <a:srgbClr val="E2E6E8"/>
      </a:lt2>
      <a:accent1>
        <a:srgbClr val="BA947F"/>
      </a:accent1>
      <a:accent2>
        <a:srgbClr val="C69699"/>
      </a:accent2>
      <a:accent3>
        <a:srgbClr val="ACA383"/>
      </a:accent3>
      <a:accent4>
        <a:srgbClr val="79AAB1"/>
      </a:accent4>
      <a:accent5>
        <a:srgbClr val="8AA3C0"/>
      </a:accent5>
      <a:accent6>
        <a:srgbClr val="7F82BA"/>
      </a:accent6>
      <a:hlink>
        <a:srgbClr val="5A879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980</TotalTime>
  <Words>484</Words>
  <Application>Microsoft Macintosh PowerPoint</Application>
  <PresentationFormat>寬螢幕</PresentationFormat>
  <Paragraphs>37</Paragraphs>
  <Slides>7</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7</vt:i4>
      </vt:variant>
    </vt:vector>
  </HeadingPairs>
  <TitlesOfParts>
    <vt:vector size="11" baseType="lpstr">
      <vt:lpstr>Arial</vt:lpstr>
      <vt:lpstr>Avenir Next LT Pro</vt:lpstr>
      <vt:lpstr>Calibri</vt:lpstr>
      <vt:lpstr>AccentBoxVTI</vt:lpstr>
      <vt:lpstr>WIL Project:  Oral Presentation</vt:lpstr>
      <vt:lpstr>PowerPoint 簡報</vt:lpstr>
      <vt:lpstr>Scenario 1: GDP vs. Hospital beds per Deaths</vt:lpstr>
      <vt:lpstr>PowerPoint 簡報</vt:lpstr>
      <vt:lpstr>Scenario 2: GDP per capita vs. Human Index</vt:lpstr>
      <vt:lpstr>PowerPoint 簡報</vt:lpstr>
      <vt:lpstr>Scenario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 Project:  Oral Presentation</dc:title>
  <dc:creator>Yung-Chen Niu</dc:creator>
  <cp:lastModifiedBy>Yung-Chen Niu</cp:lastModifiedBy>
  <cp:revision>18</cp:revision>
  <dcterms:created xsi:type="dcterms:W3CDTF">2020-09-29T18:31:31Z</dcterms:created>
  <dcterms:modified xsi:type="dcterms:W3CDTF">2020-09-30T11:01:57Z</dcterms:modified>
</cp:coreProperties>
</file>