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nzWEN74z13WTLxurAuoPiH0D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" name="Google Shape;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" name="Google Shape;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50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" name="Google Shape;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" name="Google Shape;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175658" y="0"/>
            <a:ext cx="275772" cy="6858000"/>
          </a:xfrm>
          <a:prstGeom prst="rect">
            <a:avLst/>
          </a:prstGeom>
          <a:gradFill>
            <a:gsLst>
              <a:gs pos="0">
                <a:srgbClr val="000000">
                  <a:alpha val="20000"/>
                </a:srgbClr>
              </a:gs>
              <a:gs pos="74000">
                <a:srgbClr val="000000">
                  <a:alpha val="49019"/>
                </a:srgbClr>
              </a:gs>
              <a:gs pos="8300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/>
          <p:nvPr/>
        </p:nvSpPr>
        <p:spPr>
          <a:xfrm>
            <a:off x="-1" y="0"/>
            <a:ext cx="1204687" cy="6858000"/>
          </a:xfrm>
          <a:prstGeom prst="rect">
            <a:avLst/>
          </a:prstGeom>
          <a:gradFill>
            <a:gsLst>
              <a:gs pos="0">
                <a:srgbClr val="C00000"/>
              </a:gs>
              <a:gs pos="74000">
                <a:srgbClr val="C00000">
                  <a:alpha val="76862"/>
                </a:srgbClr>
              </a:gs>
              <a:gs pos="83000">
                <a:srgbClr val="C00000">
                  <a:alpha val="74901"/>
                </a:srgbClr>
              </a:gs>
              <a:gs pos="100000">
                <a:srgbClr val="C00000">
                  <a:alpha val="29019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6"/>
          <p:cNvSpPr/>
          <p:nvPr/>
        </p:nvSpPr>
        <p:spPr>
          <a:xfrm rot="10800000">
            <a:off x="10791367" y="0"/>
            <a:ext cx="275772" cy="6858000"/>
          </a:xfrm>
          <a:prstGeom prst="rect">
            <a:avLst/>
          </a:prstGeom>
          <a:gradFill>
            <a:gsLst>
              <a:gs pos="0">
                <a:srgbClr val="000000">
                  <a:alpha val="20000"/>
                </a:srgbClr>
              </a:gs>
              <a:gs pos="74000">
                <a:srgbClr val="000000">
                  <a:alpha val="49019"/>
                </a:srgbClr>
              </a:gs>
              <a:gs pos="8300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6"/>
          <p:cNvSpPr/>
          <p:nvPr/>
        </p:nvSpPr>
        <p:spPr>
          <a:xfrm rot="10800000">
            <a:off x="10987313" y="0"/>
            <a:ext cx="1204687" cy="6858000"/>
          </a:xfrm>
          <a:prstGeom prst="rect">
            <a:avLst/>
          </a:prstGeom>
          <a:gradFill>
            <a:gsLst>
              <a:gs pos="0">
                <a:srgbClr val="C00000"/>
              </a:gs>
              <a:gs pos="74000">
                <a:srgbClr val="C00000">
                  <a:alpha val="76862"/>
                </a:srgbClr>
              </a:gs>
              <a:gs pos="83000">
                <a:srgbClr val="C00000">
                  <a:alpha val="74901"/>
                </a:srgbClr>
              </a:gs>
              <a:gs pos="100000">
                <a:srgbClr val="C00000">
                  <a:alpha val="29019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6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4846" y="6165273"/>
            <a:ext cx="5721927" cy="8174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/>
          <p:nvPr/>
        </p:nvSpPr>
        <p:spPr>
          <a:xfrm>
            <a:off x="1589649" y="351692"/>
            <a:ext cx="91017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ESTUDO COMPARATIVO ENTRE ALGORITMOS DE MACHINE LEARNING APLICADOS À PREVISÃO DE SÉRIES TEMPORAIS DO MERCADO FINANCEIRO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545099" y="2576051"/>
            <a:ext cx="910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Paulo Cesar Pereira Alves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589648" y="3714485"/>
            <a:ext cx="910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Profa. Dra. Sandra Cristina Costa Prado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1545097" y="4852915"/>
            <a:ext cx="910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 Tecnólogo em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Análise e Desenvolvimento de Sistemas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714800" y="902263"/>
            <a:ext cx="87624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As arquiteturas de rede neurais utilizadas foram: a Linear Regression modelo da Scikit-learn; o modelo de camadas Dense </a:t>
            </a:r>
            <a:r>
              <a:rPr lang="pt-BR" sz="2400">
                <a:solidFill>
                  <a:srgbClr val="212121"/>
                </a:solidFill>
              </a:rPr>
              <a:t>Feedforward</a:t>
            </a:r>
            <a:r>
              <a:rPr lang="pt-BR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do TensorFlow/Keras; e o modelo recorrente SimpleRNN, também do Tensor Flow/Keras.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processo foi verificar a quantidade melhor de dados para predição, no caso 5 dias de atrasos(Lag)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0748" y="3364435"/>
            <a:ext cx="6410503" cy="282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589648" y="902263"/>
            <a:ext cx="91017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400">
                <a:solidFill>
                  <a:schemeClr val="dk1"/>
                </a:solidFill>
              </a:rPr>
              <a:t>O segundo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processo foi realizar testes com tratamento de dados na atualização do valor β(Beta) dos dados da coluna de volatilidade.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Terceiro método foi a normalização dos dados da coluna volatilidade. Foi utilizado dois métodos da biblioteca sklearn, StanderScaler e MinMaxScaler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0466" y="3497408"/>
            <a:ext cx="4687211" cy="245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706" y="3497408"/>
            <a:ext cx="4716828" cy="247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589648" y="902263"/>
            <a:ext cx="9101700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Outro método </a:t>
            </a:r>
            <a:r>
              <a:rPr lang="pt-BR" sz="2400" dirty="0">
                <a:solidFill>
                  <a:schemeClr val="dk1"/>
                </a:solidFill>
              </a:rPr>
              <a:t>utilizado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foi o tratamento de dados categóricos, no caso, os dados da coluna day-of-week que representa os dias da semana, utilizando três processos diferentes</a:t>
            </a:r>
            <a:r>
              <a:rPr lang="pt-BR" sz="2400" dirty="0">
                <a:solidFill>
                  <a:schemeClr val="dk1"/>
                </a:solidFill>
              </a:rPr>
              <a:t>: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	</a:t>
            </a:r>
            <a:r>
              <a:rPr lang="pt-BR" sz="2400" b="0" i="0" u="none" strike="noStrike" cap="none" dirty="0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Substituição dos valores de texto para número, exemplo: 1 	para segunda, 2 para terça, 3 para quarta, 4 para quinta e 	5 para sexta;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	Criação de colunas para cada dia da semana e 	representando o dia com o valor 1 para a coluna que 	representa o dia e zero para as demais;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	Criação de duas colunas, seno e cosseno, e aplicando 	valor para cada dia, exemplo: 360º / 5 = 72, será 72 graus 	para cada dia, 72 para segunda, 144 para terça, ..., 360 	para sexta.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9648" y="1958500"/>
            <a:ext cx="6337004" cy="217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9649" y="4391246"/>
            <a:ext cx="6337005" cy="173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9648" y="1110503"/>
            <a:ext cx="6337004" cy="5878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926652" y="936467"/>
            <a:ext cx="27647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Regressão Linear sklearn</a:t>
            </a:r>
            <a:r>
              <a:rPr lang="pt-BR" sz="2400" b="0" i="0" u="none" strike="noStrike" cap="non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926652" y="2228671"/>
            <a:ext cx="27647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Neurais Convencionais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025126" y="4783015"/>
            <a:ext cx="26663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Neurais Recorrentes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545101" y="1066799"/>
            <a:ext cx="910179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 Coeficiente de Determinação R² usado para realizar a comparação de previsão foi importado da biblioteca sklearn.metrics r2_score.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9649" y="3125462"/>
            <a:ext cx="2582209" cy="2514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1858" y="3125462"/>
            <a:ext cx="2552096" cy="252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1884" y="2324027"/>
            <a:ext cx="2257740" cy="81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85694" y="2371659"/>
            <a:ext cx="2324424" cy="72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7320261" y="2339363"/>
            <a:ext cx="2842124" cy="7562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8C4838-4F30-7A1E-C0CF-AFECC51FC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0768" y="3095660"/>
            <a:ext cx="362902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5330" y="925217"/>
            <a:ext cx="7861340" cy="500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9649" y="816546"/>
            <a:ext cx="8996774" cy="325286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CONCLUSÃO OU CONSIDERAÇÕES FINAIS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589649" y="4069412"/>
            <a:ext cx="9101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 foi satisfatório com o tratamento dos dados.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Alguns pontos de picos sazonais foram </a:t>
            </a:r>
            <a:r>
              <a:rPr lang="pt-BR" sz="1800">
                <a:solidFill>
                  <a:schemeClr val="dk1"/>
                </a:solidFill>
              </a:rPr>
              <a:t>previstos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pelo modelo, principalmente após tratamento de dados categóricos.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fim, a quantidade de dados foi explicada </a:t>
            </a:r>
            <a:r>
              <a:rPr lang="pt-BR" sz="1800">
                <a:solidFill>
                  <a:schemeClr val="dk1"/>
                </a:solidFill>
              </a:rPr>
              <a:t>neste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trabalho, nesse caso, apenas cinco dias de dados foram melhor explicados pelo modelo, consequentemente, mostrando que não tem necessidade ter todos os dados para predição.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1589649" y="1027926"/>
            <a:ext cx="9101700" cy="5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 objetivo </a:t>
            </a:r>
            <a:r>
              <a:rPr lang="pt-BR" sz="2400">
                <a:solidFill>
                  <a:schemeClr val="dk1"/>
                </a:solidFill>
              </a:rPr>
              <a:t>deste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trabalho foi um estudo comparativo de modelos de machine learning para previsão de séries temporais, especificamente de dados econômico de mercado financeiro, utilizando três modelos de aprendizado de máquina, sendo: Regressão Linear, Redes Neurais Convencionais e Redes Neurais Recorrentes.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Neste trabalho foi realizado tratamento de dados, como normalização de série temporal e utilização de tratamento de dados categóricos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 </a:t>
            </a:r>
            <a:r>
              <a:rPr lang="pt-BR" sz="2400">
                <a:solidFill>
                  <a:schemeClr val="dk1"/>
                </a:solidFill>
              </a:rPr>
              <a:t>princípio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comparação foi uma métrica estatística, Coeficiente de Determinação R².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1589649" y="351692"/>
            <a:ext cx="91017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REFERENCIAL  TEÓRICO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1545101" y="1012974"/>
            <a:ext cx="9101797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inteligência artificial abrange o aprendizado de máquina (Machine Learning) que, por sua vez, abrange o aprendizado profundo (Deep Learning), mas também pode envolver atividades sem aprendizado (CHOLLET, 2021).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24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Machine Learning é um novo paradigma de programar as máquinas, um sistema de Machine Learning é treinado em vez de explicitamente programado, consequentemente, “descobrindo” as regras (CHOLLET, 2021).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589649" y="351692"/>
            <a:ext cx="9101797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REFERENCIAL  TEÓRICO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/>
        </p:nvSpPr>
        <p:spPr>
          <a:xfrm>
            <a:off x="1454047" y="1166862"/>
            <a:ext cx="52178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1;p8">
            <a:extLst>
              <a:ext uri="{FF2B5EF4-FFF2-40B4-BE49-F238E27FC236}">
                <a16:creationId xmlns:a16="http://schemas.microsoft.com/office/drawing/2014/main" id="{4A153688-2BFD-AD42-57D5-CAFDA00D6F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2711" y="3891042"/>
            <a:ext cx="2177573" cy="18438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2;p8">
            <a:extLst>
              <a:ext uri="{FF2B5EF4-FFF2-40B4-BE49-F238E27FC236}">
                <a16:creationId xmlns:a16="http://schemas.microsoft.com/office/drawing/2014/main" id="{6F80F6CA-DF4A-F64B-C4CC-C49D7A71472A}"/>
              </a:ext>
            </a:extLst>
          </p:cNvPr>
          <p:cNvSpPr txBox="1"/>
          <p:nvPr/>
        </p:nvSpPr>
        <p:spPr>
          <a:xfrm>
            <a:off x="3805341" y="4048221"/>
            <a:ext cx="688610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Problema de Clusterização visa agrupar os dados em determinados conjuntos distintos entre si. Os clusters buscam determinar onde um agrupamento começa e onde termina.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F41C10-D9CC-26F0-8DF1-3A991C79FEC5}"/>
              </a:ext>
            </a:extLst>
          </p:cNvPr>
          <p:cNvSpPr txBox="1"/>
          <p:nvPr/>
        </p:nvSpPr>
        <p:spPr>
          <a:xfrm>
            <a:off x="1616180" y="1470999"/>
            <a:ext cx="89596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Deep learning usa camadas de neurônios matemáticos para processar dados utilizando as redes neurais. É implementado uma função de ativação na camada oculta e a correção dos pesos e baías é através do processo de backpropagation. (brilliant.org).</a:t>
            </a:r>
            <a:endParaRPr lang="pt-BR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8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589649" y="351692"/>
            <a:ext cx="9101797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REFERENCIAL  TEÓRICO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/>
        </p:nvSpPr>
        <p:spPr>
          <a:xfrm>
            <a:off x="1454047" y="1166862"/>
            <a:ext cx="52178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4705" y="1412369"/>
            <a:ext cx="2210537" cy="201663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/>
        </p:nvSpPr>
        <p:spPr>
          <a:xfrm>
            <a:off x="3805341" y="1504243"/>
            <a:ext cx="688610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Regressão linear tem como objetivo resumir o relacionamento entre duas ou mais variáveis por meio de uma linha, ela explica o relacionamento em respostas numéricas.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1589649" y="3986190"/>
            <a:ext cx="6704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Problema de Classificação são </a:t>
            </a:r>
            <a:r>
              <a:rPr lang="pt-BR" sz="2400" dirty="0">
                <a:solidFill>
                  <a:schemeClr val="dk1"/>
                </a:solidFill>
              </a:rPr>
              <a:t>processos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o objetivo da predição é buscar encontrar classe dentro das possibilidades existentes, a resposta é categórica.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1719" y="3961243"/>
            <a:ext cx="2358157" cy="163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3702" y="3633184"/>
            <a:ext cx="2502306" cy="258363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1589649" y="351692"/>
            <a:ext cx="9101797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REFERENCIAL  TEÓRICO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1454047" y="1166862"/>
            <a:ext cx="52178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9467" y="1299211"/>
            <a:ext cx="3231654" cy="193899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/>
        </p:nvSpPr>
        <p:spPr>
          <a:xfrm>
            <a:off x="1547446" y="3315283"/>
            <a:ext cx="41781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</a:t>
            </a:r>
            <a:r>
              <a:rPr lang="pt-BR" sz="1800"/>
              <a:t>feedforward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Backpropagation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5791629" y="3539497"/>
            <a:ext cx="459544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Recurrent Neural Network.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camada oculta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𝐴𝐿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 o valor de entrada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𝑋𝐿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também recebe o compartilhamento da camada anterior que é chamado de vetor de ativação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𝐴𝐿−1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dá sequência anterior para produzir o vetor de ativação atual.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2150" y="1199224"/>
            <a:ext cx="4914404" cy="19741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1689467" y="842464"/>
            <a:ext cx="45954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Neural Network.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/>
        </p:nvSpPr>
        <p:spPr>
          <a:xfrm>
            <a:off x="1589649" y="351692"/>
            <a:ext cx="9101797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REFERENCIAL  TEÓRICO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1454047" y="1166862"/>
            <a:ext cx="52178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1608147" y="1266351"/>
            <a:ext cx="9064800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Séries Temporais são um conjunto de observações sobre uma variável registrados em períodos regulares (REIS, 2007). Seu intuito é explorar o comportamento passado e também de prever o comportamento futuro em um determinado problema (SPADINI, 2021).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	A teoria básica que norteia a análise de séries temporais é que há um sistema causal mais ou menos constante com o tempo, que exerceu influência sobre os dados no passado e pode continuar a </a:t>
            </a:r>
            <a:r>
              <a:rPr lang="pt-BR" sz="2400" dirty="0">
                <a:solidFill>
                  <a:srgbClr val="292929"/>
                </a:solidFill>
              </a:rPr>
              <a:t>relacionar</a:t>
            </a:r>
            <a:r>
              <a:rPr lang="pt-BR" sz="2400" b="0" i="0" u="none" strike="noStrike" cap="non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no futuro (SOUZA, 2020).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1589649" y="982196"/>
            <a:ext cx="8762400" cy="476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0" t="-893" r="-10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1589649" y="351692"/>
            <a:ext cx="91017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6969" y="936467"/>
            <a:ext cx="7318062" cy="326977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/>
        </p:nvSpPr>
        <p:spPr>
          <a:xfrm>
            <a:off x="1545101" y="4206240"/>
            <a:ext cx="91017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	O processo de previsão dessa série é conhecido como </a:t>
            </a:r>
            <a:r>
              <a:rPr lang="pt-BR" sz="2400">
                <a:solidFill>
                  <a:srgbClr val="212121"/>
                </a:solidFill>
              </a:rPr>
              <a:t>auto regressivo</a:t>
            </a:r>
            <a:r>
              <a:rPr lang="pt-BR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AR, onde os valores futuros podem ser representados pelos valores passados. Um Lag de uma série temporal é representado pelo deslocamento em uma posição da mesma série em relação ao tempo.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903</Words>
  <Application>Microsoft Office PowerPoint</Application>
  <PresentationFormat>Widescreen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Cambria Math</vt:lpstr>
      <vt:lpstr>Arial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Oliveira Gomes</dc:creator>
  <cp:lastModifiedBy>PAULO CESAR PEREIRA ALVES</cp:lastModifiedBy>
  <cp:revision>2</cp:revision>
  <dcterms:created xsi:type="dcterms:W3CDTF">2020-06-30T23:02:05Z</dcterms:created>
  <dcterms:modified xsi:type="dcterms:W3CDTF">2022-12-28T01:14:04Z</dcterms:modified>
</cp:coreProperties>
</file>