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1" r:id="rId2"/>
    <p:sldId id="292" r:id="rId3"/>
    <p:sldId id="258" r:id="rId4"/>
    <p:sldId id="274" r:id="rId5"/>
    <p:sldId id="275" r:id="rId6"/>
    <p:sldId id="276" r:id="rId7"/>
    <p:sldId id="302" r:id="rId8"/>
    <p:sldId id="303" r:id="rId9"/>
    <p:sldId id="280" r:id="rId10"/>
    <p:sldId id="304" r:id="rId11"/>
    <p:sldId id="305" r:id="rId12"/>
    <p:sldId id="298" r:id="rId13"/>
    <p:sldId id="300" r:id="rId14"/>
    <p:sldId id="301" r:id="rId15"/>
    <p:sldId id="288" r:id="rId16"/>
    <p:sldId id="289" r:id="rId17"/>
    <p:sldId id="293" r:id="rId18"/>
    <p:sldId id="296" r:id="rId19"/>
    <p:sldId id="297" r:id="rId20"/>
    <p:sldId id="290"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97" autoAdjust="0"/>
    <p:restoredTop sz="94660"/>
  </p:normalViewPr>
  <p:slideViewPr>
    <p:cSldViewPr snapToGrid="0">
      <p:cViewPr varScale="1">
        <p:scale>
          <a:sx n="85" d="100"/>
          <a:sy n="85" d="100"/>
        </p:scale>
        <p:origin x="25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3EF6E-E45B-4FCE-90B5-2692630F6E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0FE3199-A4F1-4B22-BD76-CB2471AB2AB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2F4A52F-D0EA-4489-8B88-A29B441D90A3}"/>
              </a:ext>
            </a:extLst>
          </p:cNvPr>
          <p:cNvSpPr>
            <a:spLocks noGrp="1"/>
          </p:cNvSpPr>
          <p:nvPr>
            <p:ph type="dt" sz="half" idx="10"/>
          </p:nvPr>
        </p:nvSpPr>
        <p:spPr/>
        <p:txBody>
          <a:bodyPr/>
          <a:lstStyle/>
          <a:p>
            <a:fld id="{C0905390-93AA-4EE1-980F-1A51A0E402D6}" type="datetimeFigureOut">
              <a:rPr lang="en-IN" smtClean="0"/>
              <a:t>09-04-2025</a:t>
            </a:fld>
            <a:endParaRPr lang="en-IN"/>
          </a:p>
        </p:txBody>
      </p:sp>
      <p:sp>
        <p:nvSpPr>
          <p:cNvPr id="5" name="Footer Placeholder 4">
            <a:extLst>
              <a:ext uri="{FF2B5EF4-FFF2-40B4-BE49-F238E27FC236}">
                <a16:creationId xmlns:a16="http://schemas.microsoft.com/office/drawing/2014/main" id="{CF84DC58-F2BC-42EA-9AE8-7DE48F23475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4D08E15-3E35-4BF3-8D02-AA881293AD0E}"/>
              </a:ext>
            </a:extLst>
          </p:cNvPr>
          <p:cNvSpPr>
            <a:spLocks noGrp="1"/>
          </p:cNvSpPr>
          <p:nvPr>
            <p:ph type="sldNum" sz="quarter" idx="12"/>
          </p:nvPr>
        </p:nvSpPr>
        <p:spPr/>
        <p:txBody>
          <a:bodyPr/>
          <a:lstStyle/>
          <a:p>
            <a:fld id="{54BA697F-79C4-4984-B55B-108D077DDBFB}" type="slidenum">
              <a:rPr lang="en-IN" smtClean="0"/>
              <a:t>‹#›</a:t>
            </a:fld>
            <a:endParaRPr lang="en-IN"/>
          </a:p>
        </p:txBody>
      </p:sp>
    </p:spTree>
    <p:extLst>
      <p:ext uri="{BB962C8B-B14F-4D97-AF65-F5344CB8AC3E}">
        <p14:creationId xmlns:p14="http://schemas.microsoft.com/office/powerpoint/2010/main" val="18143478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BF994-29B0-4738-BBEB-A8753817A07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D3F4AAC-D8B7-423F-A756-C821CF702EE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D6BAEC1-B9E4-4927-A5D9-48A4B4631AAC}"/>
              </a:ext>
            </a:extLst>
          </p:cNvPr>
          <p:cNvSpPr>
            <a:spLocks noGrp="1"/>
          </p:cNvSpPr>
          <p:nvPr>
            <p:ph type="dt" sz="half" idx="10"/>
          </p:nvPr>
        </p:nvSpPr>
        <p:spPr/>
        <p:txBody>
          <a:bodyPr/>
          <a:lstStyle/>
          <a:p>
            <a:fld id="{C0905390-93AA-4EE1-980F-1A51A0E402D6}" type="datetimeFigureOut">
              <a:rPr lang="en-IN" smtClean="0"/>
              <a:t>09-04-2025</a:t>
            </a:fld>
            <a:endParaRPr lang="en-IN"/>
          </a:p>
        </p:txBody>
      </p:sp>
      <p:sp>
        <p:nvSpPr>
          <p:cNvPr id="5" name="Footer Placeholder 4">
            <a:extLst>
              <a:ext uri="{FF2B5EF4-FFF2-40B4-BE49-F238E27FC236}">
                <a16:creationId xmlns:a16="http://schemas.microsoft.com/office/drawing/2014/main" id="{9E22C3AA-88A3-495E-9283-0C66679DD8F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DC5BFD1-95BD-426F-A2FD-1413E64038AD}"/>
              </a:ext>
            </a:extLst>
          </p:cNvPr>
          <p:cNvSpPr>
            <a:spLocks noGrp="1"/>
          </p:cNvSpPr>
          <p:nvPr>
            <p:ph type="sldNum" sz="quarter" idx="12"/>
          </p:nvPr>
        </p:nvSpPr>
        <p:spPr/>
        <p:txBody>
          <a:bodyPr/>
          <a:lstStyle/>
          <a:p>
            <a:fld id="{54BA697F-79C4-4984-B55B-108D077DDBFB}" type="slidenum">
              <a:rPr lang="en-IN" smtClean="0"/>
              <a:t>‹#›</a:t>
            </a:fld>
            <a:endParaRPr lang="en-IN"/>
          </a:p>
        </p:txBody>
      </p:sp>
    </p:spTree>
    <p:extLst>
      <p:ext uri="{BB962C8B-B14F-4D97-AF65-F5344CB8AC3E}">
        <p14:creationId xmlns:p14="http://schemas.microsoft.com/office/powerpoint/2010/main" val="21471852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FCB9FC4-BC55-4C9C-AF17-84959DA3D9B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A2CD9F2-88A8-4BE7-833F-690567492D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715F6EE-AC42-4785-906C-057593E7D26F}"/>
              </a:ext>
            </a:extLst>
          </p:cNvPr>
          <p:cNvSpPr>
            <a:spLocks noGrp="1"/>
          </p:cNvSpPr>
          <p:nvPr>
            <p:ph type="dt" sz="half" idx="10"/>
          </p:nvPr>
        </p:nvSpPr>
        <p:spPr/>
        <p:txBody>
          <a:bodyPr/>
          <a:lstStyle/>
          <a:p>
            <a:fld id="{C0905390-93AA-4EE1-980F-1A51A0E402D6}" type="datetimeFigureOut">
              <a:rPr lang="en-IN" smtClean="0"/>
              <a:t>09-04-2025</a:t>
            </a:fld>
            <a:endParaRPr lang="en-IN"/>
          </a:p>
        </p:txBody>
      </p:sp>
      <p:sp>
        <p:nvSpPr>
          <p:cNvPr id="5" name="Footer Placeholder 4">
            <a:extLst>
              <a:ext uri="{FF2B5EF4-FFF2-40B4-BE49-F238E27FC236}">
                <a16:creationId xmlns:a16="http://schemas.microsoft.com/office/drawing/2014/main" id="{56E2E20D-7A53-4E10-9B02-F7D7E5890FB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12153AD-3A55-4865-9281-21E4DCBD51C9}"/>
              </a:ext>
            </a:extLst>
          </p:cNvPr>
          <p:cNvSpPr>
            <a:spLocks noGrp="1"/>
          </p:cNvSpPr>
          <p:nvPr>
            <p:ph type="sldNum" sz="quarter" idx="12"/>
          </p:nvPr>
        </p:nvSpPr>
        <p:spPr/>
        <p:txBody>
          <a:bodyPr/>
          <a:lstStyle/>
          <a:p>
            <a:fld id="{54BA697F-79C4-4984-B55B-108D077DDBFB}" type="slidenum">
              <a:rPr lang="en-IN" smtClean="0"/>
              <a:t>‹#›</a:t>
            </a:fld>
            <a:endParaRPr lang="en-IN"/>
          </a:p>
        </p:txBody>
      </p:sp>
    </p:spTree>
    <p:extLst>
      <p:ext uri="{BB962C8B-B14F-4D97-AF65-F5344CB8AC3E}">
        <p14:creationId xmlns:p14="http://schemas.microsoft.com/office/powerpoint/2010/main" val="1523117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F66E0-61E6-452D-A837-51F99EBC7B1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1A2996B-550A-422B-8C1E-E3BAE77D29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A64E71C-1C8A-44D7-AB44-6B5D0657A426}"/>
              </a:ext>
            </a:extLst>
          </p:cNvPr>
          <p:cNvSpPr>
            <a:spLocks noGrp="1"/>
          </p:cNvSpPr>
          <p:nvPr>
            <p:ph type="dt" sz="half" idx="10"/>
          </p:nvPr>
        </p:nvSpPr>
        <p:spPr/>
        <p:txBody>
          <a:bodyPr/>
          <a:lstStyle/>
          <a:p>
            <a:fld id="{C0905390-93AA-4EE1-980F-1A51A0E402D6}" type="datetimeFigureOut">
              <a:rPr lang="en-IN" smtClean="0"/>
              <a:t>09-04-2025</a:t>
            </a:fld>
            <a:endParaRPr lang="en-IN"/>
          </a:p>
        </p:txBody>
      </p:sp>
      <p:sp>
        <p:nvSpPr>
          <p:cNvPr id="5" name="Footer Placeholder 4">
            <a:extLst>
              <a:ext uri="{FF2B5EF4-FFF2-40B4-BE49-F238E27FC236}">
                <a16:creationId xmlns:a16="http://schemas.microsoft.com/office/drawing/2014/main" id="{749E54F9-7DC0-4640-9425-D229E58B4B4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4F850FA-7A8F-4211-B03C-34F2D374167E}"/>
              </a:ext>
            </a:extLst>
          </p:cNvPr>
          <p:cNvSpPr>
            <a:spLocks noGrp="1"/>
          </p:cNvSpPr>
          <p:nvPr>
            <p:ph type="sldNum" sz="quarter" idx="12"/>
          </p:nvPr>
        </p:nvSpPr>
        <p:spPr/>
        <p:txBody>
          <a:bodyPr/>
          <a:lstStyle/>
          <a:p>
            <a:fld id="{54BA697F-79C4-4984-B55B-108D077DDBFB}" type="slidenum">
              <a:rPr lang="en-IN" smtClean="0"/>
              <a:t>‹#›</a:t>
            </a:fld>
            <a:endParaRPr lang="en-IN"/>
          </a:p>
        </p:txBody>
      </p:sp>
    </p:spTree>
    <p:extLst>
      <p:ext uri="{BB962C8B-B14F-4D97-AF65-F5344CB8AC3E}">
        <p14:creationId xmlns:p14="http://schemas.microsoft.com/office/powerpoint/2010/main" val="13995247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F8E7D-3428-43EE-A694-A4BA6A5B731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A577D1A-FA6F-45D2-863A-7374829C20E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94C82C9-EF31-42C1-88E8-5914CFF2ABCB}"/>
              </a:ext>
            </a:extLst>
          </p:cNvPr>
          <p:cNvSpPr>
            <a:spLocks noGrp="1"/>
          </p:cNvSpPr>
          <p:nvPr>
            <p:ph type="dt" sz="half" idx="10"/>
          </p:nvPr>
        </p:nvSpPr>
        <p:spPr/>
        <p:txBody>
          <a:bodyPr/>
          <a:lstStyle/>
          <a:p>
            <a:fld id="{C0905390-93AA-4EE1-980F-1A51A0E402D6}" type="datetimeFigureOut">
              <a:rPr lang="en-IN" smtClean="0"/>
              <a:t>09-04-2025</a:t>
            </a:fld>
            <a:endParaRPr lang="en-IN"/>
          </a:p>
        </p:txBody>
      </p:sp>
      <p:sp>
        <p:nvSpPr>
          <p:cNvPr id="5" name="Footer Placeholder 4">
            <a:extLst>
              <a:ext uri="{FF2B5EF4-FFF2-40B4-BE49-F238E27FC236}">
                <a16:creationId xmlns:a16="http://schemas.microsoft.com/office/drawing/2014/main" id="{A2F3E44E-BFD7-46ED-8481-D8F0219D381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263C085-AF0D-4EDE-A353-5AAD8CA85BCC}"/>
              </a:ext>
            </a:extLst>
          </p:cNvPr>
          <p:cNvSpPr>
            <a:spLocks noGrp="1"/>
          </p:cNvSpPr>
          <p:nvPr>
            <p:ph type="sldNum" sz="quarter" idx="12"/>
          </p:nvPr>
        </p:nvSpPr>
        <p:spPr/>
        <p:txBody>
          <a:bodyPr/>
          <a:lstStyle/>
          <a:p>
            <a:fld id="{54BA697F-79C4-4984-B55B-108D077DDBFB}" type="slidenum">
              <a:rPr lang="en-IN" smtClean="0"/>
              <a:t>‹#›</a:t>
            </a:fld>
            <a:endParaRPr lang="en-IN"/>
          </a:p>
        </p:txBody>
      </p:sp>
    </p:spTree>
    <p:extLst>
      <p:ext uri="{BB962C8B-B14F-4D97-AF65-F5344CB8AC3E}">
        <p14:creationId xmlns:p14="http://schemas.microsoft.com/office/powerpoint/2010/main" val="34169208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4E2BB-C670-40C2-898A-F3C8F0E251A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8D601A3-3001-4320-9B04-4F54271E375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B4E3344-DB49-47E8-B76F-0601BD2D7D7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DDB247E-5443-4C7A-AF27-99B661917042}"/>
              </a:ext>
            </a:extLst>
          </p:cNvPr>
          <p:cNvSpPr>
            <a:spLocks noGrp="1"/>
          </p:cNvSpPr>
          <p:nvPr>
            <p:ph type="dt" sz="half" idx="10"/>
          </p:nvPr>
        </p:nvSpPr>
        <p:spPr/>
        <p:txBody>
          <a:bodyPr/>
          <a:lstStyle/>
          <a:p>
            <a:fld id="{C0905390-93AA-4EE1-980F-1A51A0E402D6}" type="datetimeFigureOut">
              <a:rPr lang="en-IN" smtClean="0"/>
              <a:t>09-04-2025</a:t>
            </a:fld>
            <a:endParaRPr lang="en-IN"/>
          </a:p>
        </p:txBody>
      </p:sp>
      <p:sp>
        <p:nvSpPr>
          <p:cNvPr id="6" name="Footer Placeholder 5">
            <a:extLst>
              <a:ext uri="{FF2B5EF4-FFF2-40B4-BE49-F238E27FC236}">
                <a16:creationId xmlns:a16="http://schemas.microsoft.com/office/drawing/2014/main" id="{505FCE49-C5C7-4AFB-AE96-667624B721C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B1B4173-250C-4483-A68D-4A0F3272F7A0}"/>
              </a:ext>
            </a:extLst>
          </p:cNvPr>
          <p:cNvSpPr>
            <a:spLocks noGrp="1"/>
          </p:cNvSpPr>
          <p:nvPr>
            <p:ph type="sldNum" sz="quarter" idx="12"/>
          </p:nvPr>
        </p:nvSpPr>
        <p:spPr/>
        <p:txBody>
          <a:bodyPr/>
          <a:lstStyle/>
          <a:p>
            <a:fld id="{54BA697F-79C4-4984-B55B-108D077DDBFB}" type="slidenum">
              <a:rPr lang="en-IN" smtClean="0"/>
              <a:t>‹#›</a:t>
            </a:fld>
            <a:endParaRPr lang="en-IN"/>
          </a:p>
        </p:txBody>
      </p:sp>
    </p:spTree>
    <p:extLst>
      <p:ext uri="{BB962C8B-B14F-4D97-AF65-F5344CB8AC3E}">
        <p14:creationId xmlns:p14="http://schemas.microsoft.com/office/powerpoint/2010/main" val="1574536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5471F-3F7A-489E-8869-3C059E45991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B8BA3D4-0D50-407C-89ED-3FAD563B438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422D70C-7E55-4A7A-9BB7-B38EE75A98E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83DDBE8-A975-4FF1-BC79-AC7B6AAAB18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130225C-B5EB-4B7C-9295-B6719B877C1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79C5F5E-53E3-4B01-A587-0369B462EFFA}"/>
              </a:ext>
            </a:extLst>
          </p:cNvPr>
          <p:cNvSpPr>
            <a:spLocks noGrp="1"/>
          </p:cNvSpPr>
          <p:nvPr>
            <p:ph type="dt" sz="half" idx="10"/>
          </p:nvPr>
        </p:nvSpPr>
        <p:spPr/>
        <p:txBody>
          <a:bodyPr/>
          <a:lstStyle/>
          <a:p>
            <a:fld id="{C0905390-93AA-4EE1-980F-1A51A0E402D6}" type="datetimeFigureOut">
              <a:rPr lang="en-IN" smtClean="0"/>
              <a:t>09-04-2025</a:t>
            </a:fld>
            <a:endParaRPr lang="en-IN"/>
          </a:p>
        </p:txBody>
      </p:sp>
      <p:sp>
        <p:nvSpPr>
          <p:cNvPr id="8" name="Footer Placeholder 7">
            <a:extLst>
              <a:ext uri="{FF2B5EF4-FFF2-40B4-BE49-F238E27FC236}">
                <a16:creationId xmlns:a16="http://schemas.microsoft.com/office/drawing/2014/main" id="{E27838B7-A0E4-4866-AC68-5756CD62F2D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BCF943E-495D-42CA-AE58-34E0E0C983E0}"/>
              </a:ext>
            </a:extLst>
          </p:cNvPr>
          <p:cNvSpPr>
            <a:spLocks noGrp="1"/>
          </p:cNvSpPr>
          <p:nvPr>
            <p:ph type="sldNum" sz="quarter" idx="12"/>
          </p:nvPr>
        </p:nvSpPr>
        <p:spPr/>
        <p:txBody>
          <a:bodyPr/>
          <a:lstStyle/>
          <a:p>
            <a:fld id="{54BA697F-79C4-4984-B55B-108D077DDBFB}" type="slidenum">
              <a:rPr lang="en-IN" smtClean="0"/>
              <a:t>‹#›</a:t>
            </a:fld>
            <a:endParaRPr lang="en-IN"/>
          </a:p>
        </p:txBody>
      </p:sp>
    </p:spTree>
    <p:extLst>
      <p:ext uri="{BB962C8B-B14F-4D97-AF65-F5344CB8AC3E}">
        <p14:creationId xmlns:p14="http://schemas.microsoft.com/office/powerpoint/2010/main" val="8706979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8D2FE-5C8B-4375-B914-2DA2BA5C6B9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0B256FC-7583-4B2A-A6DB-D156B31EAFFC}"/>
              </a:ext>
            </a:extLst>
          </p:cNvPr>
          <p:cNvSpPr>
            <a:spLocks noGrp="1"/>
          </p:cNvSpPr>
          <p:nvPr>
            <p:ph type="dt" sz="half" idx="10"/>
          </p:nvPr>
        </p:nvSpPr>
        <p:spPr/>
        <p:txBody>
          <a:bodyPr/>
          <a:lstStyle/>
          <a:p>
            <a:fld id="{C0905390-93AA-4EE1-980F-1A51A0E402D6}" type="datetimeFigureOut">
              <a:rPr lang="en-IN" smtClean="0"/>
              <a:t>09-04-2025</a:t>
            </a:fld>
            <a:endParaRPr lang="en-IN"/>
          </a:p>
        </p:txBody>
      </p:sp>
      <p:sp>
        <p:nvSpPr>
          <p:cNvPr id="4" name="Footer Placeholder 3">
            <a:extLst>
              <a:ext uri="{FF2B5EF4-FFF2-40B4-BE49-F238E27FC236}">
                <a16:creationId xmlns:a16="http://schemas.microsoft.com/office/drawing/2014/main" id="{9B038448-7F6B-4D61-8E87-06F4809B9EF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E983071-D6DE-449F-BB6C-1CBAC949AA8B}"/>
              </a:ext>
            </a:extLst>
          </p:cNvPr>
          <p:cNvSpPr>
            <a:spLocks noGrp="1"/>
          </p:cNvSpPr>
          <p:nvPr>
            <p:ph type="sldNum" sz="quarter" idx="12"/>
          </p:nvPr>
        </p:nvSpPr>
        <p:spPr/>
        <p:txBody>
          <a:bodyPr/>
          <a:lstStyle/>
          <a:p>
            <a:fld id="{54BA697F-79C4-4984-B55B-108D077DDBFB}" type="slidenum">
              <a:rPr lang="en-IN" smtClean="0"/>
              <a:t>‹#›</a:t>
            </a:fld>
            <a:endParaRPr lang="en-IN"/>
          </a:p>
        </p:txBody>
      </p:sp>
    </p:spTree>
    <p:extLst>
      <p:ext uri="{BB962C8B-B14F-4D97-AF65-F5344CB8AC3E}">
        <p14:creationId xmlns:p14="http://schemas.microsoft.com/office/powerpoint/2010/main" val="3345712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2D9DAD9-C792-477F-8C6A-D44A68D20315}"/>
              </a:ext>
            </a:extLst>
          </p:cNvPr>
          <p:cNvSpPr>
            <a:spLocks noGrp="1"/>
          </p:cNvSpPr>
          <p:nvPr>
            <p:ph type="dt" sz="half" idx="10"/>
          </p:nvPr>
        </p:nvSpPr>
        <p:spPr/>
        <p:txBody>
          <a:bodyPr/>
          <a:lstStyle/>
          <a:p>
            <a:fld id="{C0905390-93AA-4EE1-980F-1A51A0E402D6}" type="datetimeFigureOut">
              <a:rPr lang="en-IN" smtClean="0"/>
              <a:t>09-04-2025</a:t>
            </a:fld>
            <a:endParaRPr lang="en-IN"/>
          </a:p>
        </p:txBody>
      </p:sp>
      <p:sp>
        <p:nvSpPr>
          <p:cNvPr id="3" name="Footer Placeholder 2">
            <a:extLst>
              <a:ext uri="{FF2B5EF4-FFF2-40B4-BE49-F238E27FC236}">
                <a16:creationId xmlns:a16="http://schemas.microsoft.com/office/drawing/2014/main" id="{546876D8-1B75-4A39-9148-45C92F51176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A172D95-E9CD-4DE7-B30D-A66993E6DAD8}"/>
              </a:ext>
            </a:extLst>
          </p:cNvPr>
          <p:cNvSpPr>
            <a:spLocks noGrp="1"/>
          </p:cNvSpPr>
          <p:nvPr>
            <p:ph type="sldNum" sz="quarter" idx="12"/>
          </p:nvPr>
        </p:nvSpPr>
        <p:spPr/>
        <p:txBody>
          <a:bodyPr/>
          <a:lstStyle/>
          <a:p>
            <a:fld id="{54BA697F-79C4-4984-B55B-108D077DDBFB}" type="slidenum">
              <a:rPr lang="en-IN" smtClean="0"/>
              <a:t>‹#›</a:t>
            </a:fld>
            <a:endParaRPr lang="en-IN"/>
          </a:p>
        </p:txBody>
      </p:sp>
    </p:spTree>
    <p:extLst>
      <p:ext uri="{BB962C8B-B14F-4D97-AF65-F5344CB8AC3E}">
        <p14:creationId xmlns:p14="http://schemas.microsoft.com/office/powerpoint/2010/main" val="1032731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87584-72A1-4816-927E-944A7F2B67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848EA4E-72B1-489F-8823-841A95BE94E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F06CCEA-7259-49E2-A187-51B3CF4D7B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0AC1D5-8574-4D2F-97C0-31BEC5D85788}"/>
              </a:ext>
            </a:extLst>
          </p:cNvPr>
          <p:cNvSpPr>
            <a:spLocks noGrp="1"/>
          </p:cNvSpPr>
          <p:nvPr>
            <p:ph type="dt" sz="half" idx="10"/>
          </p:nvPr>
        </p:nvSpPr>
        <p:spPr/>
        <p:txBody>
          <a:bodyPr/>
          <a:lstStyle/>
          <a:p>
            <a:fld id="{C0905390-93AA-4EE1-980F-1A51A0E402D6}" type="datetimeFigureOut">
              <a:rPr lang="en-IN" smtClean="0"/>
              <a:t>09-04-2025</a:t>
            </a:fld>
            <a:endParaRPr lang="en-IN"/>
          </a:p>
        </p:txBody>
      </p:sp>
      <p:sp>
        <p:nvSpPr>
          <p:cNvPr id="6" name="Footer Placeholder 5">
            <a:extLst>
              <a:ext uri="{FF2B5EF4-FFF2-40B4-BE49-F238E27FC236}">
                <a16:creationId xmlns:a16="http://schemas.microsoft.com/office/drawing/2014/main" id="{595DB4B9-7A89-430F-8525-AB0A822FFB0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79BE456-F3E1-4C20-8F32-DA4DA3F8399F}"/>
              </a:ext>
            </a:extLst>
          </p:cNvPr>
          <p:cNvSpPr>
            <a:spLocks noGrp="1"/>
          </p:cNvSpPr>
          <p:nvPr>
            <p:ph type="sldNum" sz="quarter" idx="12"/>
          </p:nvPr>
        </p:nvSpPr>
        <p:spPr/>
        <p:txBody>
          <a:bodyPr/>
          <a:lstStyle/>
          <a:p>
            <a:fld id="{54BA697F-79C4-4984-B55B-108D077DDBFB}" type="slidenum">
              <a:rPr lang="en-IN" smtClean="0"/>
              <a:t>‹#›</a:t>
            </a:fld>
            <a:endParaRPr lang="en-IN"/>
          </a:p>
        </p:txBody>
      </p:sp>
    </p:spTree>
    <p:extLst>
      <p:ext uri="{BB962C8B-B14F-4D97-AF65-F5344CB8AC3E}">
        <p14:creationId xmlns:p14="http://schemas.microsoft.com/office/powerpoint/2010/main" val="18895324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82E57-1D37-4704-9BF6-64E16AC1C0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4D7B9E1-18F8-428E-8960-3A5C339655E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A7640D0-ED5A-4491-8B8C-2A1364CDA9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138044-4215-4430-B8F1-C0AD3036B818}"/>
              </a:ext>
            </a:extLst>
          </p:cNvPr>
          <p:cNvSpPr>
            <a:spLocks noGrp="1"/>
          </p:cNvSpPr>
          <p:nvPr>
            <p:ph type="dt" sz="half" idx="10"/>
          </p:nvPr>
        </p:nvSpPr>
        <p:spPr/>
        <p:txBody>
          <a:bodyPr/>
          <a:lstStyle/>
          <a:p>
            <a:fld id="{C0905390-93AA-4EE1-980F-1A51A0E402D6}" type="datetimeFigureOut">
              <a:rPr lang="en-IN" smtClean="0"/>
              <a:t>09-04-2025</a:t>
            </a:fld>
            <a:endParaRPr lang="en-IN"/>
          </a:p>
        </p:txBody>
      </p:sp>
      <p:sp>
        <p:nvSpPr>
          <p:cNvPr id="6" name="Footer Placeholder 5">
            <a:extLst>
              <a:ext uri="{FF2B5EF4-FFF2-40B4-BE49-F238E27FC236}">
                <a16:creationId xmlns:a16="http://schemas.microsoft.com/office/drawing/2014/main" id="{CBD71ACA-89DC-422D-B2F5-5CE11BA4E6F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C38B2C6-152B-4178-85D0-5CE141CCDBCB}"/>
              </a:ext>
            </a:extLst>
          </p:cNvPr>
          <p:cNvSpPr>
            <a:spLocks noGrp="1"/>
          </p:cNvSpPr>
          <p:nvPr>
            <p:ph type="sldNum" sz="quarter" idx="12"/>
          </p:nvPr>
        </p:nvSpPr>
        <p:spPr/>
        <p:txBody>
          <a:bodyPr/>
          <a:lstStyle/>
          <a:p>
            <a:fld id="{54BA697F-79C4-4984-B55B-108D077DDBFB}" type="slidenum">
              <a:rPr lang="en-IN" smtClean="0"/>
              <a:t>‹#›</a:t>
            </a:fld>
            <a:endParaRPr lang="en-IN"/>
          </a:p>
        </p:txBody>
      </p:sp>
    </p:spTree>
    <p:extLst>
      <p:ext uri="{BB962C8B-B14F-4D97-AF65-F5344CB8AC3E}">
        <p14:creationId xmlns:p14="http://schemas.microsoft.com/office/powerpoint/2010/main" val="10303964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356850D-F602-4B32-87BC-32C4596F9B9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E36F220-9776-454E-9914-7A4980848D2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706E903-E5F3-4E64-9D07-6BE9E4614B3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905390-93AA-4EE1-980F-1A51A0E402D6}" type="datetimeFigureOut">
              <a:rPr lang="en-IN" smtClean="0"/>
              <a:t>09-04-2025</a:t>
            </a:fld>
            <a:endParaRPr lang="en-IN"/>
          </a:p>
        </p:txBody>
      </p:sp>
      <p:sp>
        <p:nvSpPr>
          <p:cNvPr id="5" name="Footer Placeholder 4">
            <a:extLst>
              <a:ext uri="{FF2B5EF4-FFF2-40B4-BE49-F238E27FC236}">
                <a16:creationId xmlns:a16="http://schemas.microsoft.com/office/drawing/2014/main" id="{6BBA19DC-ABAD-49A6-BD16-80BB7C8F22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D5567AB-D9F2-4BEE-ACA7-835F21DC34D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BA697F-79C4-4984-B55B-108D077DDBFB}" type="slidenum">
              <a:rPr lang="en-IN" smtClean="0"/>
              <a:t>‹#›</a:t>
            </a:fld>
            <a:endParaRPr lang="en-IN"/>
          </a:p>
        </p:txBody>
      </p:sp>
    </p:spTree>
    <p:extLst>
      <p:ext uri="{BB962C8B-B14F-4D97-AF65-F5344CB8AC3E}">
        <p14:creationId xmlns:p14="http://schemas.microsoft.com/office/powerpoint/2010/main" val="42757047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4.png"/><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6.jp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6.jp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C507CE85-D2DA-495A-9DB0-4259B8A0B850}"/>
              </a:ext>
            </a:extLst>
          </p:cNvPr>
          <p:cNvCxnSpPr>
            <a:cxnSpLocks/>
          </p:cNvCxnSpPr>
          <p:nvPr/>
        </p:nvCxnSpPr>
        <p:spPr>
          <a:xfrm>
            <a:off x="68957" y="2102272"/>
            <a:ext cx="12054086" cy="80712"/>
          </a:xfrm>
          <a:prstGeom prst="line">
            <a:avLst/>
          </a:prstGeom>
          <a:ln w="762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E540BB2C-364E-4ECE-BBE9-D005358389BD}"/>
              </a:ext>
            </a:extLst>
          </p:cNvPr>
          <p:cNvSpPr txBox="1"/>
          <p:nvPr/>
        </p:nvSpPr>
        <p:spPr>
          <a:xfrm>
            <a:off x="258196" y="204511"/>
            <a:ext cx="11458674" cy="1754326"/>
          </a:xfrm>
          <a:prstGeom prst="rect">
            <a:avLst/>
          </a:prstGeom>
          <a:noFill/>
        </p:spPr>
        <p:txBody>
          <a:bodyPr wrap="square">
            <a:spAutoFit/>
          </a:bodyPr>
          <a:lstStyle/>
          <a:p>
            <a:pPr lvl="0" algn="ctr"/>
            <a:r>
              <a:rPr lang="en-GB" sz="5400" b="1" dirty="0">
                <a:solidFill>
                  <a:schemeClr val="accent1">
                    <a:lumMod val="75000"/>
                  </a:schemeClr>
                </a:solidFill>
                <a:latin typeface="Leelawadee" panose="020B0502040204020203" pitchFamily="34" charset="-34"/>
                <a:ea typeface="Yu Gothic UI Semibold" panose="020B0700000000000000" pitchFamily="34" charset="-128"/>
                <a:cs typeface="Leelawadee" panose="020B0502040204020203" pitchFamily="34" charset="-34"/>
              </a:rPr>
              <a:t>Analysis of Customer Relational Management for a Bank</a:t>
            </a:r>
            <a:endParaRPr lang="en-IN" sz="5400" b="1" dirty="0">
              <a:solidFill>
                <a:schemeClr val="accent1">
                  <a:lumMod val="75000"/>
                </a:schemeClr>
              </a:solidFill>
              <a:latin typeface="Leelawadee" panose="020B0502040204020203" pitchFamily="34" charset="-34"/>
              <a:ea typeface="Yu Gothic UI Semibold" panose="020B0700000000000000" pitchFamily="34" charset="-128"/>
              <a:cs typeface="Leelawadee" panose="020B0502040204020203" pitchFamily="34" charset="-34"/>
            </a:endParaRPr>
          </a:p>
        </p:txBody>
      </p:sp>
      <p:sp>
        <p:nvSpPr>
          <p:cNvPr id="56" name="TextBox 55">
            <a:extLst>
              <a:ext uri="{FF2B5EF4-FFF2-40B4-BE49-F238E27FC236}">
                <a16:creationId xmlns:a16="http://schemas.microsoft.com/office/drawing/2014/main" id="{2A27C017-9AE6-4740-8DF2-EE19751D5EC7}"/>
              </a:ext>
            </a:extLst>
          </p:cNvPr>
          <p:cNvSpPr txBox="1"/>
          <p:nvPr/>
        </p:nvSpPr>
        <p:spPr>
          <a:xfrm>
            <a:off x="6359770" y="6150316"/>
            <a:ext cx="6972993" cy="461665"/>
          </a:xfrm>
          <a:prstGeom prst="rect">
            <a:avLst/>
          </a:prstGeom>
          <a:noFill/>
        </p:spPr>
        <p:txBody>
          <a:bodyPr wrap="square">
            <a:spAutoFit/>
          </a:bodyPr>
          <a:lstStyle/>
          <a:p>
            <a:pPr lvl="0" algn="ctr"/>
            <a:r>
              <a:rPr lang="en-IN" sz="2400" b="1" dirty="0">
                <a:solidFill>
                  <a:schemeClr val="accent1">
                    <a:lumMod val="75000"/>
                  </a:schemeClr>
                </a:solidFill>
                <a:latin typeface="+mj-lt"/>
                <a:ea typeface="Yu Gothic UI Semibold" panose="020B0700000000000000" pitchFamily="34" charset="-128"/>
                <a:cs typeface="Times New Roman" panose="02020603050405020304" pitchFamily="18" charset="0"/>
              </a:rPr>
              <a:t>By :- Milin Rao Deshmukh</a:t>
            </a:r>
          </a:p>
        </p:txBody>
      </p:sp>
      <p:pic>
        <p:nvPicPr>
          <p:cNvPr id="4" name="Picture 3">
            <a:extLst>
              <a:ext uri="{FF2B5EF4-FFF2-40B4-BE49-F238E27FC236}">
                <a16:creationId xmlns:a16="http://schemas.microsoft.com/office/drawing/2014/main" id="{02CDFD0D-D2CB-417E-8B6D-A94D2186B2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1965" y="2685427"/>
            <a:ext cx="2918012" cy="2918012"/>
          </a:xfrm>
          <a:prstGeom prst="rect">
            <a:avLst/>
          </a:prstGeom>
        </p:spPr>
      </p:pic>
      <p:pic>
        <p:nvPicPr>
          <p:cNvPr id="7" name="Picture 6">
            <a:extLst>
              <a:ext uri="{FF2B5EF4-FFF2-40B4-BE49-F238E27FC236}">
                <a16:creationId xmlns:a16="http://schemas.microsoft.com/office/drawing/2014/main" id="{1A09568B-E5D6-4E96-B259-FB195AD741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22025" y="2846792"/>
            <a:ext cx="2953343" cy="2953343"/>
          </a:xfrm>
          <a:prstGeom prst="rect">
            <a:avLst/>
          </a:prstGeom>
        </p:spPr>
      </p:pic>
      <p:pic>
        <p:nvPicPr>
          <p:cNvPr id="3" name="Picture 2">
            <a:extLst>
              <a:ext uri="{FF2B5EF4-FFF2-40B4-BE49-F238E27FC236}">
                <a16:creationId xmlns:a16="http://schemas.microsoft.com/office/drawing/2014/main" id="{F18A0E9A-A2C8-4208-AD29-52B2A58BE6C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88274" y="3534864"/>
            <a:ext cx="2615452" cy="2615452"/>
          </a:xfrm>
          <a:prstGeom prst="rect">
            <a:avLst/>
          </a:prstGeom>
        </p:spPr>
      </p:pic>
    </p:spTree>
    <p:extLst>
      <p:ext uri="{BB962C8B-B14F-4D97-AF65-F5344CB8AC3E}">
        <p14:creationId xmlns:p14="http://schemas.microsoft.com/office/powerpoint/2010/main" val="6564532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35DEC2B9-A3C7-41D9-BDEA-8DCA0C637910}"/>
              </a:ext>
            </a:extLst>
          </p:cNvPr>
          <p:cNvSpPr txBox="1"/>
          <p:nvPr/>
        </p:nvSpPr>
        <p:spPr>
          <a:xfrm>
            <a:off x="738579" y="285318"/>
            <a:ext cx="10714842" cy="830997"/>
          </a:xfrm>
          <a:prstGeom prst="rect">
            <a:avLst/>
          </a:prstGeom>
          <a:noFill/>
        </p:spPr>
        <p:txBody>
          <a:bodyPr wrap="square">
            <a:spAutoFit/>
          </a:bodyPr>
          <a:lstStyle/>
          <a:p>
            <a:pPr lvl="0"/>
            <a:r>
              <a:rPr lang="en-IN" sz="4800" b="1" u="sng" dirty="0">
                <a:latin typeface="Leelawadee" panose="020B0502040204020203" pitchFamily="34" charset="-34"/>
                <a:ea typeface="Yu Gothic UI Semibold" panose="020B0700000000000000" pitchFamily="34" charset="-128"/>
                <a:cs typeface="Leelawadee" panose="020B0502040204020203" pitchFamily="34" charset="-34"/>
              </a:rPr>
              <a:t>Key factors </a:t>
            </a:r>
          </a:p>
        </p:txBody>
      </p:sp>
      <p:sp>
        <p:nvSpPr>
          <p:cNvPr id="12" name="TextBox 11">
            <a:extLst>
              <a:ext uri="{FF2B5EF4-FFF2-40B4-BE49-F238E27FC236}">
                <a16:creationId xmlns:a16="http://schemas.microsoft.com/office/drawing/2014/main" id="{1EC00E91-69CD-4D32-BB2D-46AC17014AA9}"/>
              </a:ext>
            </a:extLst>
          </p:cNvPr>
          <p:cNvSpPr txBox="1"/>
          <p:nvPr/>
        </p:nvSpPr>
        <p:spPr>
          <a:xfrm>
            <a:off x="738579" y="1690062"/>
            <a:ext cx="6944174" cy="3477875"/>
          </a:xfrm>
          <a:prstGeom prst="rect">
            <a:avLst/>
          </a:prstGeom>
          <a:noFill/>
        </p:spPr>
        <p:txBody>
          <a:bodyPr wrap="square">
            <a:spAutoFit/>
          </a:bodyPr>
          <a:lstStyle/>
          <a:p>
            <a:r>
              <a:rPr lang="en-GB" sz="3000" b="1" u="sng" dirty="0">
                <a:latin typeface="Arial" panose="020B0604020202020204" pitchFamily="34" charset="0"/>
                <a:cs typeface="Arial" panose="020B0604020202020204" pitchFamily="34" charset="0"/>
              </a:rPr>
              <a:t>Credit Card Ownership by Gender</a:t>
            </a:r>
          </a:p>
          <a:p>
            <a:endParaRPr lang="en-GB" sz="3000" b="1" u="sng" dirty="0"/>
          </a:p>
          <a:p>
            <a:pPr marL="0" marR="0" lvl="0" indent="0" algn="l" defTabSz="914400" rtl="0" eaLnBrk="0" fontAlgn="base" latinLnBrk="0" hangingPunct="0">
              <a:lnSpc>
                <a:spcPct val="100000"/>
              </a:lnSpc>
              <a:spcBef>
                <a:spcPct val="0"/>
              </a:spcBef>
              <a:spcAft>
                <a:spcPct val="0"/>
              </a:spcAft>
              <a:buClrTx/>
              <a:buSzTx/>
              <a:buFontTx/>
              <a:buNone/>
              <a:tabLst/>
            </a:pPr>
            <a:endParaRPr lang="en-GB" altLang="en-US" sz="3000" dirty="0"/>
          </a:p>
          <a:p>
            <a:pPr marL="0" marR="0" lvl="0" indent="0" algn="l" defTabSz="914400" rtl="0" eaLnBrk="0" fontAlgn="base" latinLnBrk="0" hangingPunct="0">
              <a:lnSpc>
                <a:spcPct val="100000"/>
              </a:lnSpc>
              <a:spcBef>
                <a:spcPct val="0"/>
              </a:spcBef>
              <a:spcAft>
                <a:spcPct val="0"/>
              </a:spcAft>
              <a:buClrTx/>
              <a:buSzTx/>
              <a:buFontTx/>
              <a:buNone/>
              <a:tabLst/>
            </a:pPr>
            <a:r>
              <a:rPr lang="en-GB" sz="3000" b="1" u="sng" dirty="0"/>
              <a:t>Insights:</a:t>
            </a:r>
            <a:endParaRPr lang="en-GB" sz="2500" b="1" u="sng" dirty="0"/>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500" b="0" i="0" u="none" strike="noStrike" cap="none" normalizeH="0" baseline="0" dirty="0">
                <a:ln>
                  <a:noFill/>
                </a:ln>
                <a:solidFill>
                  <a:schemeClr val="tx1"/>
                </a:solidFill>
                <a:effectLst/>
                <a:latin typeface="Arial" panose="020B0604020202020204" pitchFamily="34" charset="0"/>
              </a:rPr>
              <a:t>More males (3863) have credit cards than females (3192).</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500" b="0" i="0" u="none" strike="noStrike" cap="none" normalizeH="0" baseline="0" dirty="0">
                <a:ln>
                  <a:noFill/>
                </a:ln>
                <a:solidFill>
                  <a:schemeClr val="tx1"/>
                </a:solidFill>
                <a:effectLst/>
                <a:latin typeface="Arial" panose="020B0604020202020204" pitchFamily="34" charset="0"/>
              </a:rPr>
              <a:t>Males make up a slightly larger portion of total cardholders.</a:t>
            </a:r>
          </a:p>
        </p:txBody>
      </p:sp>
      <p:grpSp>
        <p:nvGrpSpPr>
          <p:cNvPr id="11" name="Group 10">
            <a:extLst>
              <a:ext uri="{FF2B5EF4-FFF2-40B4-BE49-F238E27FC236}">
                <a16:creationId xmlns:a16="http://schemas.microsoft.com/office/drawing/2014/main" id="{6124A231-D6F1-4951-8E32-832A4EC2F3A2}"/>
              </a:ext>
            </a:extLst>
          </p:cNvPr>
          <p:cNvGrpSpPr/>
          <p:nvPr/>
        </p:nvGrpSpPr>
        <p:grpSpPr>
          <a:xfrm>
            <a:off x="73160" y="5674511"/>
            <a:ext cx="12054086" cy="987131"/>
            <a:chOff x="73160" y="5674511"/>
            <a:chExt cx="12054086" cy="987131"/>
          </a:xfrm>
        </p:grpSpPr>
        <p:cxnSp>
          <p:nvCxnSpPr>
            <p:cNvPr id="13" name="Straight Connector 12">
              <a:extLst>
                <a:ext uri="{FF2B5EF4-FFF2-40B4-BE49-F238E27FC236}">
                  <a16:creationId xmlns:a16="http://schemas.microsoft.com/office/drawing/2014/main" id="{AA53429A-AE66-4433-9DE3-178F5358674E}"/>
                </a:ext>
              </a:extLst>
            </p:cNvPr>
            <p:cNvCxnSpPr>
              <a:cxnSpLocks/>
            </p:cNvCxnSpPr>
            <p:nvPr/>
          </p:nvCxnSpPr>
          <p:spPr>
            <a:xfrm>
              <a:off x="73160" y="6580930"/>
              <a:ext cx="12054086" cy="80712"/>
            </a:xfrm>
            <a:prstGeom prst="line">
              <a:avLst/>
            </a:prstGeom>
            <a:ln w="76200">
              <a:solidFill>
                <a:schemeClr val="accent1">
                  <a:lumMod val="75000"/>
                </a:schemeClr>
              </a:solidFill>
            </a:ln>
          </p:spPr>
          <p:style>
            <a:lnRef idx="1">
              <a:schemeClr val="accent4"/>
            </a:lnRef>
            <a:fillRef idx="0">
              <a:schemeClr val="accent4"/>
            </a:fillRef>
            <a:effectRef idx="0">
              <a:schemeClr val="accent4"/>
            </a:effectRef>
            <a:fontRef idx="minor">
              <a:schemeClr val="tx1"/>
            </a:fontRef>
          </p:style>
        </p:cxnSp>
        <p:pic>
          <p:nvPicPr>
            <p:cNvPr id="14" name="Picture 13">
              <a:extLst>
                <a:ext uri="{FF2B5EF4-FFF2-40B4-BE49-F238E27FC236}">
                  <a16:creationId xmlns:a16="http://schemas.microsoft.com/office/drawing/2014/main" id="{13F351C3-DA79-465D-8CFA-97102B8707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09227" y="5674511"/>
              <a:ext cx="1539338" cy="987131"/>
            </a:xfrm>
            <a:prstGeom prst="rect">
              <a:avLst/>
            </a:prstGeom>
          </p:spPr>
        </p:pic>
      </p:grpSp>
      <p:sp>
        <p:nvSpPr>
          <p:cNvPr id="6" name="Rectangle 5">
            <a:extLst>
              <a:ext uri="{FF2B5EF4-FFF2-40B4-BE49-F238E27FC236}">
                <a16:creationId xmlns:a16="http://schemas.microsoft.com/office/drawing/2014/main" id="{3BFC0808-8FA1-4254-911C-3251D0B04D54}"/>
              </a:ext>
            </a:extLst>
          </p:cNvPr>
          <p:cNvSpPr>
            <a:spLocks noChangeArrowheads="1"/>
          </p:cNvSpPr>
          <p:nvPr/>
        </p:nvSpPr>
        <p:spPr bwMode="auto">
          <a:xfrm>
            <a:off x="0" y="-184666"/>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6">
            <a:extLst>
              <a:ext uri="{FF2B5EF4-FFF2-40B4-BE49-F238E27FC236}">
                <a16:creationId xmlns:a16="http://schemas.microsoft.com/office/drawing/2014/main" id="{6C03CCCE-098E-441E-BF8A-C135648C1BDC}"/>
              </a:ext>
            </a:extLst>
          </p:cNvPr>
          <p:cNvSpPr>
            <a:spLocks noChangeArrowheads="1"/>
          </p:cNvSpPr>
          <p:nvPr/>
        </p:nvSpPr>
        <p:spPr bwMode="auto">
          <a:xfrm>
            <a:off x="0" y="-184666"/>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 name="Picture 2">
            <a:extLst>
              <a:ext uri="{FF2B5EF4-FFF2-40B4-BE49-F238E27FC236}">
                <a16:creationId xmlns:a16="http://schemas.microsoft.com/office/drawing/2014/main" id="{20A05CB1-8D88-455C-8C95-6C9064C048A5}"/>
              </a:ext>
            </a:extLst>
          </p:cNvPr>
          <p:cNvPicPr>
            <a:picLocks noChangeAspect="1"/>
          </p:cNvPicPr>
          <p:nvPr/>
        </p:nvPicPr>
        <p:blipFill>
          <a:blip r:embed="rId3"/>
          <a:stretch>
            <a:fillRect/>
          </a:stretch>
        </p:blipFill>
        <p:spPr>
          <a:xfrm>
            <a:off x="7605605" y="2266596"/>
            <a:ext cx="4521641" cy="2324806"/>
          </a:xfrm>
          <a:prstGeom prst="rect">
            <a:avLst/>
          </a:prstGeom>
        </p:spPr>
      </p:pic>
    </p:spTree>
    <p:extLst>
      <p:ext uri="{BB962C8B-B14F-4D97-AF65-F5344CB8AC3E}">
        <p14:creationId xmlns:p14="http://schemas.microsoft.com/office/powerpoint/2010/main" val="26420725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35DEC2B9-A3C7-41D9-BDEA-8DCA0C637910}"/>
              </a:ext>
            </a:extLst>
          </p:cNvPr>
          <p:cNvSpPr txBox="1"/>
          <p:nvPr/>
        </p:nvSpPr>
        <p:spPr>
          <a:xfrm>
            <a:off x="738579" y="285318"/>
            <a:ext cx="10714842" cy="830997"/>
          </a:xfrm>
          <a:prstGeom prst="rect">
            <a:avLst/>
          </a:prstGeom>
          <a:noFill/>
        </p:spPr>
        <p:txBody>
          <a:bodyPr wrap="square">
            <a:spAutoFit/>
          </a:bodyPr>
          <a:lstStyle/>
          <a:p>
            <a:pPr lvl="0"/>
            <a:r>
              <a:rPr lang="en-IN" sz="4800" b="1" u="sng" dirty="0">
                <a:latin typeface="Leelawadee" panose="020B0502040204020203" pitchFamily="34" charset="-34"/>
                <a:ea typeface="Yu Gothic UI Semibold" panose="020B0700000000000000" pitchFamily="34" charset="-128"/>
                <a:cs typeface="Leelawadee" panose="020B0502040204020203" pitchFamily="34" charset="-34"/>
              </a:rPr>
              <a:t>Key factors </a:t>
            </a:r>
          </a:p>
        </p:txBody>
      </p:sp>
      <p:sp>
        <p:nvSpPr>
          <p:cNvPr id="12" name="TextBox 11">
            <a:extLst>
              <a:ext uri="{FF2B5EF4-FFF2-40B4-BE49-F238E27FC236}">
                <a16:creationId xmlns:a16="http://schemas.microsoft.com/office/drawing/2014/main" id="{1EC00E91-69CD-4D32-BB2D-46AC17014AA9}"/>
              </a:ext>
            </a:extLst>
          </p:cNvPr>
          <p:cNvSpPr txBox="1"/>
          <p:nvPr/>
        </p:nvSpPr>
        <p:spPr>
          <a:xfrm>
            <a:off x="738579" y="1824859"/>
            <a:ext cx="7822715" cy="3016210"/>
          </a:xfrm>
          <a:prstGeom prst="rect">
            <a:avLst/>
          </a:prstGeom>
          <a:noFill/>
        </p:spPr>
        <p:txBody>
          <a:bodyPr wrap="square">
            <a:spAutoFit/>
          </a:bodyPr>
          <a:lstStyle/>
          <a:p>
            <a:r>
              <a:rPr lang="en-GB" sz="3000" b="1" u="sng" dirty="0">
                <a:latin typeface="Arial" panose="020B0604020202020204" pitchFamily="34" charset="0"/>
                <a:cs typeface="Arial" panose="020B0604020202020204" pitchFamily="34" charset="0"/>
              </a:rPr>
              <a:t>Credit Card Ownership Overview</a:t>
            </a:r>
          </a:p>
          <a:p>
            <a:endParaRPr lang="en-GB" sz="3000" b="1" u="sng" dirty="0"/>
          </a:p>
          <a:p>
            <a:pPr marL="0" marR="0" lvl="0" indent="0" algn="l" defTabSz="914400" rtl="0" eaLnBrk="0" fontAlgn="base" latinLnBrk="0" hangingPunct="0">
              <a:lnSpc>
                <a:spcPct val="100000"/>
              </a:lnSpc>
              <a:spcBef>
                <a:spcPct val="0"/>
              </a:spcBef>
              <a:spcAft>
                <a:spcPct val="0"/>
              </a:spcAft>
              <a:buClrTx/>
              <a:buSzTx/>
              <a:buFontTx/>
              <a:buNone/>
              <a:tabLst/>
            </a:pPr>
            <a:r>
              <a:rPr lang="en-GB" sz="3000" b="1" u="sng" dirty="0"/>
              <a:t>Insights:</a:t>
            </a:r>
            <a:endParaRPr lang="en-GB" sz="2500" b="1" u="sng" dirty="0"/>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500" b="0" i="0" u="none" strike="noStrike" cap="none" normalizeH="0" baseline="0" dirty="0">
                <a:ln>
                  <a:noFill/>
                </a:ln>
                <a:solidFill>
                  <a:schemeClr val="tx1"/>
                </a:solidFill>
                <a:effectLst/>
                <a:latin typeface="Arial" panose="020B0604020202020204" pitchFamily="34" charset="0"/>
              </a:rPr>
              <a:t>70.5% of customers own a credit card.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500" b="0" i="0" u="none" strike="noStrike" cap="none" normalizeH="0" baseline="0" dirty="0">
                <a:ln>
                  <a:noFill/>
                </a:ln>
                <a:solidFill>
                  <a:schemeClr val="tx1"/>
                </a:solidFill>
                <a:effectLst/>
                <a:latin typeface="Arial" panose="020B0604020202020204" pitchFamily="34" charset="0"/>
              </a:rPr>
              <a:t>29.5% of customers do not have a credit card.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500" b="0" i="0" u="none" strike="noStrike" cap="none" normalizeH="0" baseline="0" dirty="0">
                <a:ln>
                  <a:noFill/>
                </a:ln>
                <a:solidFill>
                  <a:schemeClr val="tx1"/>
                </a:solidFill>
                <a:effectLst/>
                <a:latin typeface="Arial" panose="020B0604020202020204" pitchFamily="34" charset="0"/>
              </a:rPr>
              <a:t>Majority of the customer base is engaged with credit card services.</a:t>
            </a:r>
          </a:p>
        </p:txBody>
      </p:sp>
      <p:grpSp>
        <p:nvGrpSpPr>
          <p:cNvPr id="11" name="Group 10">
            <a:extLst>
              <a:ext uri="{FF2B5EF4-FFF2-40B4-BE49-F238E27FC236}">
                <a16:creationId xmlns:a16="http://schemas.microsoft.com/office/drawing/2014/main" id="{6124A231-D6F1-4951-8E32-832A4EC2F3A2}"/>
              </a:ext>
            </a:extLst>
          </p:cNvPr>
          <p:cNvGrpSpPr/>
          <p:nvPr/>
        </p:nvGrpSpPr>
        <p:grpSpPr>
          <a:xfrm>
            <a:off x="73160" y="5674511"/>
            <a:ext cx="12054086" cy="987131"/>
            <a:chOff x="73160" y="5674511"/>
            <a:chExt cx="12054086" cy="987131"/>
          </a:xfrm>
        </p:grpSpPr>
        <p:cxnSp>
          <p:nvCxnSpPr>
            <p:cNvPr id="13" name="Straight Connector 12">
              <a:extLst>
                <a:ext uri="{FF2B5EF4-FFF2-40B4-BE49-F238E27FC236}">
                  <a16:creationId xmlns:a16="http://schemas.microsoft.com/office/drawing/2014/main" id="{AA53429A-AE66-4433-9DE3-178F5358674E}"/>
                </a:ext>
              </a:extLst>
            </p:cNvPr>
            <p:cNvCxnSpPr>
              <a:cxnSpLocks/>
            </p:cNvCxnSpPr>
            <p:nvPr/>
          </p:nvCxnSpPr>
          <p:spPr>
            <a:xfrm>
              <a:off x="73160" y="6580930"/>
              <a:ext cx="12054086" cy="80712"/>
            </a:xfrm>
            <a:prstGeom prst="line">
              <a:avLst/>
            </a:prstGeom>
            <a:ln w="76200">
              <a:solidFill>
                <a:schemeClr val="accent1">
                  <a:lumMod val="75000"/>
                </a:schemeClr>
              </a:solidFill>
            </a:ln>
          </p:spPr>
          <p:style>
            <a:lnRef idx="1">
              <a:schemeClr val="accent4"/>
            </a:lnRef>
            <a:fillRef idx="0">
              <a:schemeClr val="accent4"/>
            </a:fillRef>
            <a:effectRef idx="0">
              <a:schemeClr val="accent4"/>
            </a:effectRef>
            <a:fontRef idx="minor">
              <a:schemeClr val="tx1"/>
            </a:fontRef>
          </p:style>
        </p:cxnSp>
        <p:pic>
          <p:nvPicPr>
            <p:cNvPr id="14" name="Picture 13">
              <a:extLst>
                <a:ext uri="{FF2B5EF4-FFF2-40B4-BE49-F238E27FC236}">
                  <a16:creationId xmlns:a16="http://schemas.microsoft.com/office/drawing/2014/main" id="{13F351C3-DA79-465D-8CFA-97102B8707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09227" y="5674511"/>
              <a:ext cx="1539338" cy="987131"/>
            </a:xfrm>
            <a:prstGeom prst="rect">
              <a:avLst/>
            </a:prstGeom>
          </p:spPr>
        </p:pic>
      </p:grpSp>
      <p:sp>
        <p:nvSpPr>
          <p:cNvPr id="6" name="Rectangle 5">
            <a:extLst>
              <a:ext uri="{FF2B5EF4-FFF2-40B4-BE49-F238E27FC236}">
                <a16:creationId xmlns:a16="http://schemas.microsoft.com/office/drawing/2014/main" id="{3BFC0808-8FA1-4254-911C-3251D0B04D54}"/>
              </a:ext>
            </a:extLst>
          </p:cNvPr>
          <p:cNvSpPr>
            <a:spLocks noChangeArrowheads="1"/>
          </p:cNvSpPr>
          <p:nvPr/>
        </p:nvSpPr>
        <p:spPr bwMode="auto">
          <a:xfrm>
            <a:off x="0" y="-184666"/>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6">
            <a:extLst>
              <a:ext uri="{FF2B5EF4-FFF2-40B4-BE49-F238E27FC236}">
                <a16:creationId xmlns:a16="http://schemas.microsoft.com/office/drawing/2014/main" id="{6C03CCCE-098E-441E-BF8A-C135648C1BDC}"/>
              </a:ext>
            </a:extLst>
          </p:cNvPr>
          <p:cNvSpPr>
            <a:spLocks noChangeArrowheads="1"/>
          </p:cNvSpPr>
          <p:nvPr/>
        </p:nvSpPr>
        <p:spPr bwMode="auto">
          <a:xfrm>
            <a:off x="0" y="-184666"/>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 name="Picture 3">
            <a:extLst>
              <a:ext uri="{FF2B5EF4-FFF2-40B4-BE49-F238E27FC236}">
                <a16:creationId xmlns:a16="http://schemas.microsoft.com/office/drawing/2014/main" id="{4B83000F-79CE-4FC7-94AB-EE4BF075EE09}"/>
              </a:ext>
            </a:extLst>
          </p:cNvPr>
          <p:cNvPicPr>
            <a:picLocks noChangeAspect="1"/>
          </p:cNvPicPr>
          <p:nvPr/>
        </p:nvPicPr>
        <p:blipFill>
          <a:blip r:embed="rId3"/>
          <a:stretch>
            <a:fillRect/>
          </a:stretch>
        </p:blipFill>
        <p:spPr>
          <a:xfrm>
            <a:off x="8507241" y="2261813"/>
            <a:ext cx="3620005" cy="2124371"/>
          </a:xfrm>
          <a:prstGeom prst="rect">
            <a:avLst/>
          </a:prstGeom>
        </p:spPr>
      </p:pic>
    </p:spTree>
    <p:extLst>
      <p:ext uri="{BB962C8B-B14F-4D97-AF65-F5344CB8AC3E}">
        <p14:creationId xmlns:p14="http://schemas.microsoft.com/office/powerpoint/2010/main" val="18796431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35DEC2B9-A3C7-41D9-BDEA-8DCA0C637910}"/>
              </a:ext>
            </a:extLst>
          </p:cNvPr>
          <p:cNvSpPr txBox="1"/>
          <p:nvPr/>
        </p:nvSpPr>
        <p:spPr>
          <a:xfrm>
            <a:off x="738579" y="285318"/>
            <a:ext cx="10714842" cy="830997"/>
          </a:xfrm>
          <a:prstGeom prst="rect">
            <a:avLst/>
          </a:prstGeom>
          <a:noFill/>
        </p:spPr>
        <p:txBody>
          <a:bodyPr wrap="square">
            <a:spAutoFit/>
          </a:bodyPr>
          <a:lstStyle/>
          <a:p>
            <a:pPr lvl="0"/>
            <a:r>
              <a:rPr lang="en-IN" sz="4800" b="1" u="sng" dirty="0">
                <a:latin typeface="Leelawadee" panose="020B0502040204020203" pitchFamily="34" charset="-34"/>
                <a:ea typeface="Yu Gothic UI Semibold" panose="020B0700000000000000" pitchFamily="34" charset="-128"/>
                <a:cs typeface="Leelawadee" panose="020B0502040204020203" pitchFamily="34" charset="-34"/>
              </a:rPr>
              <a:t>Key factors </a:t>
            </a:r>
          </a:p>
        </p:txBody>
      </p:sp>
      <p:sp>
        <p:nvSpPr>
          <p:cNvPr id="12" name="TextBox 11">
            <a:extLst>
              <a:ext uri="{FF2B5EF4-FFF2-40B4-BE49-F238E27FC236}">
                <a16:creationId xmlns:a16="http://schemas.microsoft.com/office/drawing/2014/main" id="{1EC00E91-69CD-4D32-BB2D-46AC17014AA9}"/>
              </a:ext>
            </a:extLst>
          </p:cNvPr>
          <p:cNvSpPr txBox="1"/>
          <p:nvPr/>
        </p:nvSpPr>
        <p:spPr>
          <a:xfrm>
            <a:off x="738579" y="1427194"/>
            <a:ext cx="6863492" cy="4247317"/>
          </a:xfrm>
          <a:prstGeom prst="rect">
            <a:avLst/>
          </a:prstGeom>
          <a:noFill/>
        </p:spPr>
        <p:txBody>
          <a:bodyPr wrap="square">
            <a:spAutoFit/>
          </a:bodyPr>
          <a:lstStyle/>
          <a:p>
            <a:r>
              <a:rPr lang="en-GB" sz="3000" b="1" u="sng" dirty="0">
                <a:latin typeface="Arial" panose="020B0604020202020204" pitchFamily="34" charset="0"/>
                <a:cs typeface="Arial" panose="020B0604020202020204" pitchFamily="34" charset="0"/>
              </a:rPr>
              <a:t>Total Customers &amp; Churn Rate vs. Number of Products</a:t>
            </a:r>
          </a:p>
          <a:p>
            <a:endParaRPr lang="en-GB" sz="3000" b="1" u="sng" dirty="0"/>
          </a:p>
          <a:p>
            <a:r>
              <a:rPr lang="en-GB" sz="3000" b="1" u="sng" dirty="0"/>
              <a:t>Insights: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500" b="0" i="0" u="none" strike="noStrike" cap="none" normalizeH="0" baseline="0" dirty="0">
                <a:ln>
                  <a:noFill/>
                </a:ln>
                <a:solidFill>
                  <a:schemeClr val="tx1"/>
                </a:solidFill>
                <a:effectLst/>
                <a:latin typeface="Arial" panose="020B0604020202020204" pitchFamily="34" charset="0"/>
              </a:rPr>
              <a:t>Customers with </a:t>
            </a:r>
            <a:r>
              <a:rPr kumimoji="0" lang="en-US" altLang="en-US" sz="2500" b="1" i="0" u="none" strike="noStrike" cap="none" normalizeH="0" baseline="0" dirty="0">
                <a:ln>
                  <a:noFill/>
                </a:ln>
                <a:solidFill>
                  <a:schemeClr val="tx1"/>
                </a:solidFill>
                <a:effectLst/>
                <a:latin typeface="Arial" panose="020B0604020202020204" pitchFamily="34" charset="0"/>
              </a:rPr>
              <a:t>4 products</a:t>
            </a:r>
            <a:r>
              <a:rPr kumimoji="0" lang="en-US" altLang="en-US" sz="2500" b="0" i="0" u="none" strike="noStrike" cap="none" normalizeH="0" baseline="0" dirty="0">
                <a:ln>
                  <a:noFill/>
                </a:ln>
                <a:solidFill>
                  <a:schemeClr val="tx1"/>
                </a:solidFill>
                <a:effectLst/>
                <a:latin typeface="Arial" panose="020B0604020202020204" pitchFamily="34" charset="0"/>
              </a:rPr>
              <a:t> have the highest churn rate (</a:t>
            </a:r>
            <a:r>
              <a:rPr kumimoji="0" lang="en-US" altLang="en-US" sz="2500" b="1" i="0" u="none" strike="noStrike" cap="none" normalizeH="0" baseline="0" dirty="0">
                <a:ln>
                  <a:noFill/>
                </a:ln>
                <a:solidFill>
                  <a:schemeClr val="tx1"/>
                </a:solidFill>
                <a:effectLst/>
                <a:latin typeface="Arial" panose="020B0604020202020204" pitchFamily="34" charset="0"/>
              </a:rPr>
              <a:t>100%</a:t>
            </a:r>
            <a:r>
              <a:rPr kumimoji="0" lang="en-US" altLang="en-US" sz="25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500" b="0" i="0" u="none" strike="noStrike" cap="none" normalizeH="0" baseline="0" dirty="0">
                <a:ln>
                  <a:noFill/>
                </a:ln>
                <a:solidFill>
                  <a:schemeClr val="tx1"/>
                </a:solidFill>
                <a:effectLst/>
                <a:latin typeface="Arial" panose="020B0604020202020204" pitchFamily="34" charset="0"/>
              </a:rPr>
              <a:t>Most customers have only </a:t>
            </a:r>
            <a:r>
              <a:rPr kumimoji="0" lang="en-US" altLang="en-US" sz="2500" b="1" i="0" u="none" strike="noStrike" cap="none" normalizeH="0" baseline="0" dirty="0">
                <a:ln>
                  <a:noFill/>
                </a:ln>
                <a:solidFill>
                  <a:schemeClr val="tx1"/>
                </a:solidFill>
                <a:effectLst/>
                <a:latin typeface="Arial" panose="020B0604020202020204" pitchFamily="34" charset="0"/>
              </a:rPr>
              <a:t>1 product</a:t>
            </a:r>
            <a:r>
              <a:rPr kumimoji="0" lang="en-US" altLang="en-US" sz="2500" b="0" i="0" u="none" strike="noStrike" cap="none" normalizeH="0" baseline="0" dirty="0">
                <a:ln>
                  <a:noFill/>
                </a:ln>
                <a:solidFill>
                  <a:schemeClr val="tx1"/>
                </a:solidFill>
                <a:effectLst/>
                <a:latin typeface="Arial" panose="020B0604020202020204" pitchFamily="34" charset="0"/>
              </a:rPr>
              <a:t>, with fewer customers purchasing more.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500" b="1" i="0" u="none" strike="noStrike" cap="none" normalizeH="0" baseline="0" dirty="0">
                <a:ln>
                  <a:noFill/>
                </a:ln>
                <a:solidFill>
                  <a:schemeClr val="tx1"/>
                </a:solidFill>
                <a:effectLst/>
                <a:latin typeface="Arial" panose="020B0604020202020204" pitchFamily="34" charset="0"/>
              </a:rPr>
              <a:t>Churn rate increases</a:t>
            </a:r>
            <a:r>
              <a:rPr kumimoji="0" lang="en-US" altLang="en-US" sz="2500" b="0" i="0" u="none" strike="noStrike" cap="none" normalizeH="0" baseline="0" dirty="0">
                <a:ln>
                  <a:noFill/>
                </a:ln>
                <a:solidFill>
                  <a:schemeClr val="tx1"/>
                </a:solidFill>
                <a:effectLst/>
                <a:latin typeface="Arial" panose="020B0604020202020204" pitchFamily="34" charset="0"/>
              </a:rPr>
              <a:t> as the number of products rises.</a:t>
            </a:r>
          </a:p>
        </p:txBody>
      </p:sp>
      <p:grpSp>
        <p:nvGrpSpPr>
          <p:cNvPr id="11" name="Group 10">
            <a:extLst>
              <a:ext uri="{FF2B5EF4-FFF2-40B4-BE49-F238E27FC236}">
                <a16:creationId xmlns:a16="http://schemas.microsoft.com/office/drawing/2014/main" id="{6124A231-D6F1-4951-8E32-832A4EC2F3A2}"/>
              </a:ext>
            </a:extLst>
          </p:cNvPr>
          <p:cNvGrpSpPr/>
          <p:nvPr/>
        </p:nvGrpSpPr>
        <p:grpSpPr>
          <a:xfrm>
            <a:off x="73160" y="5674511"/>
            <a:ext cx="12054086" cy="987131"/>
            <a:chOff x="73160" y="5674511"/>
            <a:chExt cx="12054086" cy="987131"/>
          </a:xfrm>
        </p:grpSpPr>
        <p:cxnSp>
          <p:nvCxnSpPr>
            <p:cNvPr id="13" name="Straight Connector 12">
              <a:extLst>
                <a:ext uri="{FF2B5EF4-FFF2-40B4-BE49-F238E27FC236}">
                  <a16:creationId xmlns:a16="http://schemas.microsoft.com/office/drawing/2014/main" id="{AA53429A-AE66-4433-9DE3-178F5358674E}"/>
                </a:ext>
              </a:extLst>
            </p:cNvPr>
            <p:cNvCxnSpPr>
              <a:cxnSpLocks/>
            </p:cNvCxnSpPr>
            <p:nvPr/>
          </p:nvCxnSpPr>
          <p:spPr>
            <a:xfrm>
              <a:off x="73160" y="6580930"/>
              <a:ext cx="12054086" cy="80712"/>
            </a:xfrm>
            <a:prstGeom prst="line">
              <a:avLst/>
            </a:prstGeom>
            <a:ln w="76200">
              <a:solidFill>
                <a:schemeClr val="accent1">
                  <a:lumMod val="75000"/>
                </a:schemeClr>
              </a:solidFill>
            </a:ln>
          </p:spPr>
          <p:style>
            <a:lnRef idx="1">
              <a:schemeClr val="accent4"/>
            </a:lnRef>
            <a:fillRef idx="0">
              <a:schemeClr val="accent4"/>
            </a:fillRef>
            <a:effectRef idx="0">
              <a:schemeClr val="accent4"/>
            </a:effectRef>
            <a:fontRef idx="minor">
              <a:schemeClr val="tx1"/>
            </a:fontRef>
          </p:style>
        </p:cxnSp>
        <p:pic>
          <p:nvPicPr>
            <p:cNvPr id="14" name="Picture 13">
              <a:extLst>
                <a:ext uri="{FF2B5EF4-FFF2-40B4-BE49-F238E27FC236}">
                  <a16:creationId xmlns:a16="http://schemas.microsoft.com/office/drawing/2014/main" id="{13F351C3-DA79-465D-8CFA-97102B8707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09227" y="5674511"/>
              <a:ext cx="1539338" cy="987131"/>
            </a:xfrm>
            <a:prstGeom prst="rect">
              <a:avLst/>
            </a:prstGeom>
          </p:spPr>
        </p:pic>
      </p:grpSp>
      <p:pic>
        <p:nvPicPr>
          <p:cNvPr id="15" name="Picture 14">
            <a:extLst>
              <a:ext uri="{FF2B5EF4-FFF2-40B4-BE49-F238E27FC236}">
                <a16:creationId xmlns:a16="http://schemas.microsoft.com/office/drawing/2014/main" id="{326C6529-8D71-7E41-66F7-C037DB174D46}"/>
              </a:ext>
            </a:extLst>
          </p:cNvPr>
          <p:cNvPicPr>
            <a:picLocks noChangeAspect="1"/>
          </p:cNvPicPr>
          <p:nvPr/>
        </p:nvPicPr>
        <p:blipFill>
          <a:blip r:embed="rId3"/>
          <a:stretch>
            <a:fillRect/>
          </a:stretch>
        </p:blipFill>
        <p:spPr>
          <a:xfrm>
            <a:off x="7991494" y="2121902"/>
            <a:ext cx="3886742" cy="2857899"/>
          </a:xfrm>
          <a:prstGeom prst="rect">
            <a:avLst/>
          </a:prstGeom>
        </p:spPr>
      </p:pic>
    </p:spTree>
    <p:extLst>
      <p:ext uri="{BB962C8B-B14F-4D97-AF65-F5344CB8AC3E}">
        <p14:creationId xmlns:p14="http://schemas.microsoft.com/office/powerpoint/2010/main" val="19037182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35DEC2B9-A3C7-41D9-BDEA-8DCA0C637910}"/>
              </a:ext>
            </a:extLst>
          </p:cNvPr>
          <p:cNvSpPr txBox="1"/>
          <p:nvPr/>
        </p:nvSpPr>
        <p:spPr>
          <a:xfrm>
            <a:off x="738579" y="285318"/>
            <a:ext cx="10714842" cy="830997"/>
          </a:xfrm>
          <a:prstGeom prst="rect">
            <a:avLst/>
          </a:prstGeom>
          <a:noFill/>
        </p:spPr>
        <p:txBody>
          <a:bodyPr wrap="square">
            <a:spAutoFit/>
          </a:bodyPr>
          <a:lstStyle/>
          <a:p>
            <a:pPr lvl="0"/>
            <a:r>
              <a:rPr lang="en-IN" sz="4800" b="1" u="sng" dirty="0">
                <a:latin typeface="Leelawadee" panose="020B0502040204020203" pitchFamily="34" charset="-34"/>
                <a:ea typeface="Yu Gothic UI Semibold" panose="020B0700000000000000" pitchFamily="34" charset="-128"/>
                <a:cs typeface="Leelawadee" panose="020B0502040204020203" pitchFamily="34" charset="-34"/>
              </a:rPr>
              <a:t>Key factors </a:t>
            </a:r>
          </a:p>
        </p:txBody>
      </p:sp>
      <p:sp>
        <p:nvSpPr>
          <p:cNvPr id="12" name="TextBox 11">
            <a:extLst>
              <a:ext uri="{FF2B5EF4-FFF2-40B4-BE49-F238E27FC236}">
                <a16:creationId xmlns:a16="http://schemas.microsoft.com/office/drawing/2014/main" id="{1EC00E91-69CD-4D32-BB2D-46AC17014AA9}"/>
              </a:ext>
            </a:extLst>
          </p:cNvPr>
          <p:cNvSpPr txBox="1"/>
          <p:nvPr/>
        </p:nvSpPr>
        <p:spPr>
          <a:xfrm>
            <a:off x="738579" y="1504139"/>
            <a:ext cx="7096574" cy="4170372"/>
          </a:xfrm>
          <a:prstGeom prst="rect">
            <a:avLst/>
          </a:prstGeom>
          <a:noFill/>
        </p:spPr>
        <p:txBody>
          <a:bodyPr wrap="square">
            <a:spAutoFit/>
          </a:bodyPr>
          <a:lstStyle/>
          <a:p>
            <a:r>
              <a:rPr lang="en-GB" sz="3000" b="1" u="sng" dirty="0">
                <a:latin typeface="Arial" panose="020B0604020202020204" pitchFamily="34" charset="0"/>
                <a:cs typeface="Arial" panose="020B0604020202020204" pitchFamily="34" charset="0"/>
              </a:rPr>
              <a:t>Churn Count Analysis</a:t>
            </a:r>
          </a:p>
          <a:p>
            <a:endParaRPr lang="en-GB" sz="3000" b="1" u="sng" dirty="0"/>
          </a:p>
          <a:p>
            <a:pPr marL="0" marR="0" lvl="0" indent="0" algn="l" defTabSz="914400" rtl="0" eaLnBrk="0" fontAlgn="base" latinLnBrk="0" hangingPunct="0">
              <a:lnSpc>
                <a:spcPct val="100000"/>
              </a:lnSpc>
              <a:spcBef>
                <a:spcPct val="0"/>
              </a:spcBef>
              <a:spcAft>
                <a:spcPct val="0"/>
              </a:spcAft>
              <a:buClrTx/>
              <a:buSzTx/>
              <a:buFontTx/>
              <a:buNone/>
              <a:tabLst/>
            </a:pPr>
            <a:r>
              <a:rPr lang="en-GB" sz="3000" b="1" u="sng" dirty="0"/>
              <a:t>Insights:</a:t>
            </a:r>
            <a:endParaRPr lang="en-GB" sz="2500" b="1" u="sng" dirty="0"/>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500" b="0" i="0" u="none" strike="noStrike" cap="none" normalizeH="0" baseline="0" dirty="0">
                <a:ln>
                  <a:noFill/>
                </a:ln>
                <a:solidFill>
                  <a:schemeClr val="tx1"/>
                </a:solidFill>
                <a:effectLst/>
                <a:latin typeface="Arial" panose="020B0604020202020204" pitchFamily="34" charset="0"/>
              </a:rPr>
              <a:t>Churn steadily increased year over year, with a </a:t>
            </a:r>
            <a:r>
              <a:rPr kumimoji="0" lang="en-US" altLang="en-US" sz="2500" b="1" i="0" u="none" strike="noStrike" cap="none" normalizeH="0" baseline="0" dirty="0">
                <a:ln>
                  <a:noFill/>
                </a:ln>
                <a:solidFill>
                  <a:schemeClr val="tx1"/>
                </a:solidFill>
                <a:effectLst/>
                <a:latin typeface="Arial" panose="020B0604020202020204" pitchFamily="34" charset="0"/>
              </a:rPr>
              <a:t>noticeable jump</a:t>
            </a:r>
            <a:r>
              <a:rPr kumimoji="0" lang="en-US" altLang="en-US" sz="2500" b="0" i="0" u="none" strike="noStrike" cap="none" normalizeH="0" baseline="0" dirty="0">
                <a:ln>
                  <a:noFill/>
                </a:ln>
                <a:solidFill>
                  <a:schemeClr val="tx1"/>
                </a:solidFill>
                <a:effectLst/>
                <a:latin typeface="Arial" panose="020B0604020202020204" pitchFamily="34" charset="0"/>
              </a:rPr>
              <a:t> from 2018 to 2019.</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500" b="0" i="0" u="none" strike="noStrike" cap="none" normalizeH="0" baseline="0" dirty="0">
                <a:ln>
                  <a:noFill/>
                </a:ln>
                <a:solidFill>
                  <a:schemeClr val="tx1"/>
                </a:solidFill>
                <a:effectLst/>
                <a:latin typeface="Arial" panose="020B0604020202020204" pitchFamily="34" charset="0"/>
              </a:rPr>
              <a:t>The </a:t>
            </a:r>
            <a:r>
              <a:rPr kumimoji="0" lang="en-US" altLang="en-US" sz="2500" b="1" i="0" u="none" strike="noStrike" cap="none" normalizeH="0" baseline="0" dirty="0">
                <a:ln>
                  <a:noFill/>
                </a:ln>
                <a:solidFill>
                  <a:schemeClr val="tx1"/>
                </a:solidFill>
                <a:effectLst/>
                <a:latin typeface="Arial" panose="020B0604020202020204" pitchFamily="34" charset="0"/>
              </a:rPr>
              <a:t>largest increase</a:t>
            </a:r>
            <a:r>
              <a:rPr kumimoji="0" lang="en-US" altLang="en-US" sz="2500" b="0" i="0" u="none" strike="noStrike" cap="none" normalizeH="0" baseline="0" dirty="0">
                <a:ln>
                  <a:noFill/>
                </a:ln>
                <a:solidFill>
                  <a:schemeClr val="tx1"/>
                </a:solidFill>
                <a:effectLst/>
                <a:latin typeface="Arial" panose="020B0604020202020204" pitchFamily="34" charset="0"/>
              </a:rPr>
              <a:t> occurred in 2019, reaching </a:t>
            </a:r>
            <a:r>
              <a:rPr kumimoji="0" lang="en-US" altLang="en-US" sz="2500" b="1" i="0" u="none" strike="noStrike" cap="none" normalizeH="0" baseline="0" dirty="0">
                <a:ln>
                  <a:noFill/>
                </a:ln>
                <a:solidFill>
                  <a:schemeClr val="tx1"/>
                </a:solidFill>
                <a:effectLst/>
                <a:latin typeface="Arial" panose="020B0604020202020204" pitchFamily="34" charset="0"/>
              </a:rPr>
              <a:t>658 churned customers</a:t>
            </a:r>
            <a:r>
              <a:rPr kumimoji="0" lang="en-US" altLang="en-US" sz="2500" b="0" i="0" u="none" strike="noStrike" cap="none" normalizeH="0" baseline="0" dirty="0">
                <a:ln>
                  <a:noFill/>
                </a:ln>
                <a:solidFill>
                  <a:schemeClr val="tx1"/>
                </a:solidFill>
                <a:effectLst/>
                <a:latin typeface="Arial" panose="020B0604020202020204" pitchFamily="34" charset="0"/>
              </a:rPr>
              <a:t>, nearly doubling from </a:t>
            </a:r>
            <a:r>
              <a:rPr kumimoji="0" lang="en-US" altLang="en-US" sz="2500" b="1" i="0" u="none" strike="noStrike" cap="none" normalizeH="0" baseline="0" dirty="0">
                <a:ln>
                  <a:noFill/>
                </a:ln>
                <a:solidFill>
                  <a:schemeClr val="tx1"/>
                </a:solidFill>
                <a:effectLst/>
                <a:latin typeface="Arial" panose="020B0604020202020204" pitchFamily="34" charset="0"/>
              </a:rPr>
              <a:t>376 in 2016</a:t>
            </a:r>
            <a:r>
              <a:rPr kumimoji="0" lang="en-US" altLang="en-US" sz="25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500" b="0" i="0" u="none" strike="noStrike" cap="none" normalizeH="0" baseline="0" dirty="0">
                <a:ln>
                  <a:noFill/>
                </a:ln>
                <a:solidFill>
                  <a:schemeClr val="tx1"/>
                </a:solidFill>
                <a:effectLst/>
                <a:latin typeface="Arial" panose="020B0604020202020204" pitchFamily="34" charset="0"/>
              </a:rPr>
              <a:t>Overall, the churn count grew consistently, highlighting rising customer loss over four years.</a:t>
            </a:r>
          </a:p>
        </p:txBody>
      </p:sp>
      <p:grpSp>
        <p:nvGrpSpPr>
          <p:cNvPr id="11" name="Group 10">
            <a:extLst>
              <a:ext uri="{FF2B5EF4-FFF2-40B4-BE49-F238E27FC236}">
                <a16:creationId xmlns:a16="http://schemas.microsoft.com/office/drawing/2014/main" id="{6124A231-D6F1-4951-8E32-832A4EC2F3A2}"/>
              </a:ext>
            </a:extLst>
          </p:cNvPr>
          <p:cNvGrpSpPr/>
          <p:nvPr/>
        </p:nvGrpSpPr>
        <p:grpSpPr>
          <a:xfrm>
            <a:off x="73160" y="5674511"/>
            <a:ext cx="12054086" cy="987131"/>
            <a:chOff x="73160" y="5674511"/>
            <a:chExt cx="12054086" cy="987131"/>
          </a:xfrm>
        </p:grpSpPr>
        <p:cxnSp>
          <p:nvCxnSpPr>
            <p:cNvPr id="13" name="Straight Connector 12">
              <a:extLst>
                <a:ext uri="{FF2B5EF4-FFF2-40B4-BE49-F238E27FC236}">
                  <a16:creationId xmlns:a16="http://schemas.microsoft.com/office/drawing/2014/main" id="{AA53429A-AE66-4433-9DE3-178F5358674E}"/>
                </a:ext>
              </a:extLst>
            </p:cNvPr>
            <p:cNvCxnSpPr>
              <a:cxnSpLocks/>
            </p:cNvCxnSpPr>
            <p:nvPr/>
          </p:nvCxnSpPr>
          <p:spPr>
            <a:xfrm>
              <a:off x="73160" y="6580930"/>
              <a:ext cx="12054086" cy="80712"/>
            </a:xfrm>
            <a:prstGeom prst="line">
              <a:avLst/>
            </a:prstGeom>
            <a:ln w="76200">
              <a:solidFill>
                <a:schemeClr val="accent1">
                  <a:lumMod val="75000"/>
                </a:schemeClr>
              </a:solidFill>
            </a:ln>
          </p:spPr>
          <p:style>
            <a:lnRef idx="1">
              <a:schemeClr val="accent4"/>
            </a:lnRef>
            <a:fillRef idx="0">
              <a:schemeClr val="accent4"/>
            </a:fillRef>
            <a:effectRef idx="0">
              <a:schemeClr val="accent4"/>
            </a:effectRef>
            <a:fontRef idx="minor">
              <a:schemeClr val="tx1"/>
            </a:fontRef>
          </p:style>
        </p:cxnSp>
        <p:pic>
          <p:nvPicPr>
            <p:cNvPr id="14" name="Picture 13">
              <a:extLst>
                <a:ext uri="{FF2B5EF4-FFF2-40B4-BE49-F238E27FC236}">
                  <a16:creationId xmlns:a16="http://schemas.microsoft.com/office/drawing/2014/main" id="{13F351C3-DA79-465D-8CFA-97102B8707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09227" y="5674511"/>
              <a:ext cx="1539338" cy="987131"/>
            </a:xfrm>
            <a:prstGeom prst="rect">
              <a:avLst/>
            </a:prstGeom>
          </p:spPr>
        </p:pic>
      </p:grpSp>
      <p:pic>
        <p:nvPicPr>
          <p:cNvPr id="5" name="Picture 4">
            <a:extLst>
              <a:ext uri="{FF2B5EF4-FFF2-40B4-BE49-F238E27FC236}">
                <a16:creationId xmlns:a16="http://schemas.microsoft.com/office/drawing/2014/main" id="{C96BF4FD-7B2C-45DC-8145-AE7081843BBE}"/>
              </a:ext>
            </a:extLst>
          </p:cNvPr>
          <p:cNvPicPr>
            <a:picLocks noChangeAspect="1"/>
          </p:cNvPicPr>
          <p:nvPr/>
        </p:nvPicPr>
        <p:blipFill rotWithShape="1">
          <a:blip r:embed="rId3"/>
          <a:srcRect l="3385" t="2792" b="2485"/>
          <a:stretch/>
        </p:blipFill>
        <p:spPr>
          <a:xfrm>
            <a:off x="8275023" y="2452352"/>
            <a:ext cx="3672328" cy="2273946"/>
          </a:xfrm>
          <a:prstGeom prst="rect">
            <a:avLst/>
          </a:prstGeom>
        </p:spPr>
      </p:pic>
    </p:spTree>
    <p:extLst>
      <p:ext uri="{BB962C8B-B14F-4D97-AF65-F5344CB8AC3E}">
        <p14:creationId xmlns:p14="http://schemas.microsoft.com/office/powerpoint/2010/main" val="21018720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939E234-D16D-45BD-B109-82AD690A5E0D}"/>
              </a:ext>
            </a:extLst>
          </p:cNvPr>
          <p:cNvPicPr>
            <a:picLocks noChangeAspect="1"/>
          </p:cNvPicPr>
          <p:nvPr/>
        </p:nvPicPr>
        <p:blipFill rotWithShape="1">
          <a:blip r:embed="rId2"/>
          <a:srcRect l="1961" t="3391"/>
          <a:stretch/>
        </p:blipFill>
        <p:spPr>
          <a:xfrm>
            <a:off x="8364927" y="4130451"/>
            <a:ext cx="3698457" cy="2162754"/>
          </a:xfrm>
          <a:prstGeom prst="rect">
            <a:avLst/>
          </a:prstGeom>
        </p:spPr>
      </p:pic>
      <p:sp>
        <p:nvSpPr>
          <p:cNvPr id="9" name="TextBox 8">
            <a:extLst>
              <a:ext uri="{FF2B5EF4-FFF2-40B4-BE49-F238E27FC236}">
                <a16:creationId xmlns:a16="http://schemas.microsoft.com/office/drawing/2014/main" id="{35DEC2B9-A3C7-41D9-BDEA-8DCA0C637910}"/>
              </a:ext>
            </a:extLst>
          </p:cNvPr>
          <p:cNvSpPr txBox="1"/>
          <p:nvPr/>
        </p:nvSpPr>
        <p:spPr>
          <a:xfrm>
            <a:off x="738579" y="285318"/>
            <a:ext cx="10714842" cy="830997"/>
          </a:xfrm>
          <a:prstGeom prst="rect">
            <a:avLst/>
          </a:prstGeom>
          <a:noFill/>
        </p:spPr>
        <p:txBody>
          <a:bodyPr wrap="square">
            <a:spAutoFit/>
          </a:bodyPr>
          <a:lstStyle/>
          <a:p>
            <a:pPr lvl="0"/>
            <a:r>
              <a:rPr lang="en-IN" sz="4800" b="1" u="sng" dirty="0">
                <a:latin typeface="Leelawadee" panose="020B0502040204020203" pitchFamily="34" charset="-34"/>
                <a:ea typeface="Yu Gothic UI Semibold" panose="020B0700000000000000" pitchFamily="34" charset="-128"/>
                <a:cs typeface="Leelawadee" panose="020B0502040204020203" pitchFamily="34" charset="-34"/>
              </a:rPr>
              <a:t>Key factors </a:t>
            </a:r>
          </a:p>
        </p:txBody>
      </p:sp>
      <p:sp>
        <p:nvSpPr>
          <p:cNvPr id="12" name="TextBox 11">
            <a:extLst>
              <a:ext uri="{FF2B5EF4-FFF2-40B4-BE49-F238E27FC236}">
                <a16:creationId xmlns:a16="http://schemas.microsoft.com/office/drawing/2014/main" id="{1EC00E91-69CD-4D32-BB2D-46AC17014AA9}"/>
              </a:ext>
            </a:extLst>
          </p:cNvPr>
          <p:cNvSpPr txBox="1"/>
          <p:nvPr/>
        </p:nvSpPr>
        <p:spPr>
          <a:xfrm>
            <a:off x="738579" y="1728534"/>
            <a:ext cx="7302906" cy="3400931"/>
          </a:xfrm>
          <a:prstGeom prst="rect">
            <a:avLst/>
          </a:prstGeom>
          <a:noFill/>
        </p:spPr>
        <p:txBody>
          <a:bodyPr wrap="square">
            <a:spAutoFit/>
          </a:bodyPr>
          <a:lstStyle/>
          <a:p>
            <a:r>
              <a:rPr lang="en-GB" sz="3000" b="1" u="sng" dirty="0">
                <a:latin typeface="Arial" panose="020B0604020202020204" pitchFamily="34" charset="0"/>
                <a:cs typeface="Arial" panose="020B0604020202020204" pitchFamily="34" charset="0"/>
              </a:rPr>
              <a:t>Churn Rate Analysis</a:t>
            </a:r>
          </a:p>
          <a:p>
            <a:endParaRPr lang="en-GB" sz="3000" b="1" u="sng" dirty="0"/>
          </a:p>
          <a:p>
            <a:pPr marL="0" marR="0" lvl="0" indent="0" algn="l" defTabSz="914400" rtl="0" eaLnBrk="0" fontAlgn="base" latinLnBrk="0" hangingPunct="0">
              <a:lnSpc>
                <a:spcPct val="100000"/>
              </a:lnSpc>
              <a:spcBef>
                <a:spcPct val="0"/>
              </a:spcBef>
              <a:spcAft>
                <a:spcPct val="0"/>
              </a:spcAft>
              <a:buClrTx/>
              <a:buSzTx/>
              <a:buFontTx/>
              <a:buNone/>
              <a:tabLst/>
            </a:pPr>
            <a:r>
              <a:rPr lang="en-GB" sz="3000" b="1" u="sng" dirty="0"/>
              <a:t>Insights: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500" b="0" i="0" u="none" strike="noStrike" cap="none" normalizeH="0" baseline="0" dirty="0">
                <a:ln>
                  <a:noFill/>
                </a:ln>
                <a:solidFill>
                  <a:schemeClr val="tx1"/>
                </a:solidFill>
                <a:effectLst/>
                <a:latin typeface="Arial" panose="020B0604020202020204" pitchFamily="34" charset="0"/>
              </a:rPr>
              <a:t>Customers with credit cards are more likely to stay.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500" b="0" i="0" u="none" strike="noStrike" cap="none" normalizeH="0" baseline="0" dirty="0">
                <a:ln>
                  <a:noFill/>
                </a:ln>
                <a:solidFill>
                  <a:schemeClr val="tx1"/>
                </a:solidFill>
                <a:effectLst/>
                <a:latin typeface="Arial" panose="020B0604020202020204" pitchFamily="34" charset="0"/>
              </a:rPr>
              <a:t>Non-cardholders are more likely to leave.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500" b="0" i="0" u="none" strike="noStrike" cap="none" normalizeH="0" baseline="0" dirty="0">
                <a:ln>
                  <a:noFill/>
                </a:ln>
                <a:solidFill>
                  <a:schemeClr val="tx1"/>
                </a:solidFill>
                <a:effectLst/>
                <a:latin typeface="Arial" panose="020B0604020202020204" pitchFamily="34" charset="0"/>
              </a:rPr>
              <a:t>Most customers have credit cards, but those without are at a higher risk of churning.</a:t>
            </a:r>
          </a:p>
        </p:txBody>
      </p:sp>
      <p:grpSp>
        <p:nvGrpSpPr>
          <p:cNvPr id="11" name="Group 10">
            <a:extLst>
              <a:ext uri="{FF2B5EF4-FFF2-40B4-BE49-F238E27FC236}">
                <a16:creationId xmlns:a16="http://schemas.microsoft.com/office/drawing/2014/main" id="{6124A231-D6F1-4951-8E32-832A4EC2F3A2}"/>
              </a:ext>
            </a:extLst>
          </p:cNvPr>
          <p:cNvGrpSpPr/>
          <p:nvPr/>
        </p:nvGrpSpPr>
        <p:grpSpPr>
          <a:xfrm>
            <a:off x="73160" y="5674511"/>
            <a:ext cx="12054086" cy="987131"/>
            <a:chOff x="73160" y="5674511"/>
            <a:chExt cx="12054086" cy="987131"/>
          </a:xfrm>
        </p:grpSpPr>
        <p:cxnSp>
          <p:nvCxnSpPr>
            <p:cNvPr id="13" name="Straight Connector 12">
              <a:extLst>
                <a:ext uri="{FF2B5EF4-FFF2-40B4-BE49-F238E27FC236}">
                  <a16:creationId xmlns:a16="http://schemas.microsoft.com/office/drawing/2014/main" id="{AA53429A-AE66-4433-9DE3-178F5358674E}"/>
                </a:ext>
              </a:extLst>
            </p:cNvPr>
            <p:cNvCxnSpPr>
              <a:cxnSpLocks/>
            </p:cNvCxnSpPr>
            <p:nvPr/>
          </p:nvCxnSpPr>
          <p:spPr>
            <a:xfrm>
              <a:off x="73160" y="6580930"/>
              <a:ext cx="12054086" cy="80712"/>
            </a:xfrm>
            <a:prstGeom prst="line">
              <a:avLst/>
            </a:prstGeom>
            <a:ln w="76200">
              <a:solidFill>
                <a:schemeClr val="accent1">
                  <a:lumMod val="75000"/>
                </a:schemeClr>
              </a:solidFill>
            </a:ln>
          </p:spPr>
          <p:style>
            <a:lnRef idx="1">
              <a:schemeClr val="accent4"/>
            </a:lnRef>
            <a:fillRef idx="0">
              <a:schemeClr val="accent4"/>
            </a:fillRef>
            <a:effectRef idx="0">
              <a:schemeClr val="accent4"/>
            </a:effectRef>
            <a:fontRef idx="minor">
              <a:schemeClr val="tx1"/>
            </a:fontRef>
          </p:style>
        </p:cxnSp>
        <p:pic>
          <p:nvPicPr>
            <p:cNvPr id="14" name="Picture 13">
              <a:extLst>
                <a:ext uri="{FF2B5EF4-FFF2-40B4-BE49-F238E27FC236}">
                  <a16:creationId xmlns:a16="http://schemas.microsoft.com/office/drawing/2014/main" id="{13F351C3-DA79-465D-8CFA-97102B8707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09227" y="5674511"/>
              <a:ext cx="1539338" cy="987131"/>
            </a:xfrm>
            <a:prstGeom prst="rect">
              <a:avLst/>
            </a:prstGeom>
          </p:spPr>
        </p:pic>
      </p:grpSp>
      <p:pic>
        <p:nvPicPr>
          <p:cNvPr id="6" name="Picture 5">
            <a:extLst>
              <a:ext uri="{FF2B5EF4-FFF2-40B4-BE49-F238E27FC236}">
                <a16:creationId xmlns:a16="http://schemas.microsoft.com/office/drawing/2014/main" id="{A9CEB722-B38F-43FA-84F4-E7815204109E}"/>
              </a:ext>
            </a:extLst>
          </p:cNvPr>
          <p:cNvPicPr>
            <a:picLocks noChangeAspect="1"/>
          </p:cNvPicPr>
          <p:nvPr/>
        </p:nvPicPr>
        <p:blipFill rotWithShape="1">
          <a:blip r:embed="rId4"/>
          <a:srcRect t="263"/>
          <a:stretch/>
        </p:blipFill>
        <p:spPr>
          <a:xfrm>
            <a:off x="8236313" y="1278910"/>
            <a:ext cx="3955687" cy="2563817"/>
          </a:xfrm>
          <a:prstGeom prst="rect">
            <a:avLst/>
          </a:prstGeom>
        </p:spPr>
      </p:pic>
    </p:spTree>
    <p:extLst>
      <p:ext uri="{BB962C8B-B14F-4D97-AF65-F5344CB8AC3E}">
        <p14:creationId xmlns:p14="http://schemas.microsoft.com/office/powerpoint/2010/main" val="413913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F2527991-9573-4469-A026-8FF1738482E6}"/>
              </a:ext>
            </a:extLst>
          </p:cNvPr>
          <p:cNvSpPr txBox="1"/>
          <p:nvPr/>
        </p:nvSpPr>
        <p:spPr>
          <a:xfrm>
            <a:off x="806599" y="662741"/>
            <a:ext cx="6762601" cy="923330"/>
          </a:xfrm>
          <a:prstGeom prst="rect">
            <a:avLst/>
          </a:prstGeom>
          <a:noFill/>
        </p:spPr>
        <p:txBody>
          <a:bodyPr wrap="square">
            <a:spAutoFit/>
          </a:bodyPr>
          <a:lstStyle/>
          <a:p>
            <a:pPr lvl="0"/>
            <a:r>
              <a:rPr lang="en-IN" sz="5400" b="1" u="sng" dirty="0">
                <a:latin typeface="Leelawadee" panose="020B0502040204020203" pitchFamily="34" charset="-34"/>
                <a:ea typeface="Yu Gothic UI Semibold" panose="020B0700000000000000" pitchFamily="34" charset="-128"/>
                <a:cs typeface="Leelawadee" panose="020B0502040204020203" pitchFamily="34" charset="-34"/>
              </a:rPr>
              <a:t>Recommendations:</a:t>
            </a:r>
          </a:p>
        </p:txBody>
      </p:sp>
      <p:sp>
        <p:nvSpPr>
          <p:cNvPr id="6" name="Rectangle 3">
            <a:extLst>
              <a:ext uri="{FF2B5EF4-FFF2-40B4-BE49-F238E27FC236}">
                <a16:creationId xmlns:a16="http://schemas.microsoft.com/office/drawing/2014/main" id="{61BD2087-B721-4AB1-BCC0-9787F30D1048}"/>
              </a:ext>
            </a:extLst>
          </p:cNvPr>
          <p:cNvSpPr>
            <a:spLocks noChangeArrowheads="1"/>
          </p:cNvSpPr>
          <p:nvPr/>
        </p:nvSpPr>
        <p:spPr bwMode="auto">
          <a:xfrm>
            <a:off x="806599" y="1931371"/>
            <a:ext cx="9651481" cy="4093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GB" sz="2000" dirty="0"/>
              <a:t>To keep our customers happy and reduce churn, here’s what we can do:</a:t>
            </a:r>
          </a:p>
          <a:p>
            <a:pPr>
              <a:buFont typeface="Arial" panose="020B0604020202020204" pitchFamily="34" charset="0"/>
              <a:buChar char="•"/>
            </a:pPr>
            <a:r>
              <a:rPr lang="en-GB" sz="2000" b="1" dirty="0"/>
              <a:t>Make it personal:</a:t>
            </a:r>
            <a:r>
              <a:rPr lang="en-GB" sz="2000" dirty="0"/>
              <a:t> Offer services that match customer needs, like customized loan plans or special savings options.</a:t>
            </a:r>
          </a:p>
          <a:p>
            <a:pPr>
              <a:buFont typeface="Arial" panose="020B0604020202020204" pitchFamily="34" charset="0"/>
              <a:buChar char="•"/>
            </a:pPr>
            <a:r>
              <a:rPr lang="en-GB" sz="2000" b="1" dirty="0"/>
              <a:t>Reward loyalty:</a:t>
            </a:r>
            <a:r>
              <a:rPr lang="en-GB" sz="2000" dirty="0"/>
              <a:t> Give benefits like cashback, discounts, or reward points to customers who stay with us.</a:t>
            </a:r>
          </a:p>
          <a:p>
            <a:pPr>
              <a:buFont typeface="Arial" panose="020B0604020202020204" pitchFamily="34" charset="0"/>
              <a:buChar char="•"/>
            </a:pPr>
            <a:r>
              <a:rPr lang="en-GB" sz="2000" b="1" dirty="0"/>
              <a:t>Stay ahead of problems:</a:t>
            </a:r>
            <a:r>
              <a:rPr lang="en-GB" sz="2000" dirty="0"/>
              <a:t> Identify customers who might leave and reach out to solve their issues before they go.</a:t>
            </a:r>
          </a:p>
          <a:p>
            <a:pPr>
              <a:buFont typeface="Arial" panose="020B0604020202020204" pitchFamily="34" charset="0"/>
              <a:buChar char="•"/>
            </a:pPr>
            <a:r>
              <a:rPr lang="en-GB" sz="2000" b="1" dirty="0"/>
              <a:t>Offer better deals:</a:t>
            </a:r>
            <a:r>
              <a:rPr lang="en-GB" sz="2000" dirty="0"/>
              <a:t> Competitive interest rates, exclusive perks, and better financial products can keep customers engaged.</a:t>
            </a:r>
          </a:p>
          <a:p>
            <a:pPr>
              <a:buFont typeface="Arial" panose="020B0604020202020204" pitchFamily="34" charset="0"/>
              <a:buChar char="•"/>
            </a:pPr>
            <a:r>
              <a:rPr lang="en-GB" sz="2000" b="1" dirty="0"/>
              <a:t>Improve digital services:</a:t>
            </a:r>
            <a:r>
              <a:rPr lang="en-GB" sz="2000" dirty="0"/>
              <a:t> Make online banking smoother and more user-friendly with better apps and website features.</a:t>
            </a:r>
          </a:p>
          <a:p>
            <a:pPr>
              <a:buFont typeface="Arial" panose="020B0604020202020204" pitchFamily="34" charset="0"/>
              <a:buChar char="•"/>
            </a:pPr>
            <a:r>
              <a:rPr lang="en-GB" sz="2000" b="1" dirty="0"/>
              <a:t>Listen and adapt:</a:t>
            </a:r>
            <a:r>
              <a:rPr lang="en-GB" sz="2000" dirty="0"/>
              <a:t> Regularly collect feedback and make changes based on what customers really want.</a:t>
            </a:r>
          </a:p>
        </p:txBody>
      </p:sp>
      <p:grpSp>
        <p:nvGrpSpPr>
          <p:cNvPr id="12" name="Group 11">
            <a:extLst>
              <a:ext uri="{FF2B5EF4-FFF2-40B4-BE49-F238E27FC236}">
                <a16:creationId xmlns:a16="http://schemas.microsoft.com/office/drawing/2014/main" id="{74A2D046-EB2F-4815-B67A-0FF53711CCBE}"/>
              </a:ext>
            </a:extLst>
          </p:cNvPr>
          <p:cNvGrpSpPr/>
          <p:nvPr/>
        </p:nvGrpSpPr>
        <p:grpSpPr>
          <a:xfrm>
            <a:off x="73160" y="5674511"/>
            <a:ext cx="12054086" cy="987131"/>
            <a:chOff x="73160" y="5674511"/>
            <a:chExt cx="12054086" cy="987131"/>
          </a:xfrm>
        </p:grpSpPr>
        <p:cxnSp>
          <p:nvCxnSpPr>
            <p:cNvPr id="14" name="Straight Connector 13">
              <a:extLst>
                <a:ext uri="{FF2B5EF4-FFF2-40B4-BE49-F238E27FC236}">
                  <a16:creationId xmlns:a16="http://schemas.microsoft.com/office/drawing/2014/main" id="{A0C86C9F-1196-4E1D-A776-EBFF232E6DA6}"/>
                </a:ext>
              </a:extLst>
            </p:cNvPr>
            <p:cNvCxnSpPr>
              <a:cxnSpLocks/>
            </p:cNvCxnSpPr>
            <p:nvPr/>
          </p:nvCxnSpPr>
          <p:spPr>
            <a:xfrm>
              <a:off x="73160" y="6580930"/>
              <a:ext cx="12054086" cy="80712"/>
            </a:xfrm>
            <a:prstGeom prst="line">
              <a:avLst/>
            </a:prstGeom>
            <a:ln w="76200">
              <a:solidFill>
                <a:schemeClr val="accent1">
                  <a:lumMod val="75000"/>
                </a:schemeClr>
              </a:solidFill>
            </a:ln>
          </p:spPr>
          <p:style>
            <a:lnRef idx="1">
              <a:schemeClr val="accent4"/>
            </a:lnRef>
            <a:fillRef idx="0">
              <a:schemeClr val="accent4"/>
            </a:fillRef>
            <a:effectRef idx="0">
              <a:schemeClr val="accent4"/>
            </a:effectRef>
            <a:fontRef idx="minor">
              <a:schemeClr val="tx1"/>
            </a:fontRef>
          </p:style>
        </p:cxnSp>
        <p:pic>
          <p:nvPicPr>
            <p:cNvPr id="15" name="Picture 14">
              <a:extLst>
                <a:ext uri="{FF2B5EF4-FFF2-40B4-BE49-F238E27FC236}">
                  <a16:creationId xmlns:a16="http://schemas.microsoft.com/office/drawing/2014/main" id="{BA7599B5-7440-482F-9F51-E9D02BF20C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09227" y="5674511"/>
              <a:ext cx="1539338" cy="987131"/>
            </a:xfrm>
            <a:prstGeom prst="rect">
              <a:avLst/>
            </a:prstGeom>
          </p:spPr>
        </p:pic>
      </p:grpSp>
    </p:spTree>
    <p:extLst>
      <p:ext uri="{BB962C8B-B14F-4D97-AF65-F5344CB8AC3E}">
        <p14:creationId xmlns:p14="http://schemas.microsoft.com/office/powerpoint/2010/main" val="178174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0F17F7B2-0C7A-4A25-9C23-7C2502CE99CB}"/>
              </a:ext>
            </a:extLst>
          </p:cNvPr>
          <p:cNvSpPr txBox="1"/>
          <p:nvPr/>
        </p:nvSpPr>
        <p:spPr>
          <a:xfrm>
            <a:off x="806599" y="473488"/>
            <a:ext cx="5152241" cy="923330"/>
          </a:xfrm>
          <a:prstGeom prst="rect">
            <a:avLst/>
          </a:prstGeom>
          <a:noFill/>
        </p:spPr>
        <p:txBody>
          <a:bodyPr wrap="square">
            <a:spAutoFit/>
          </a:bodyPr>
          <a:lstStyle/>
          <a:p>
            <a:pPr lvl="0"/>
            <a:r>
              <a:rPr lang="en-IN" sz="5400" b="1" u="sng" dirty="0">
                <a:latin typeface="Leelawadee" panose="020B0502040204020203" pitchFamily="34" charset="-34"/>
                <a:ea typeface="Yu Gothic UI Semibold" panose="020B0700000000000000" pitchFamily="34" charset="-128"/>
                <a:cs typeface="Leelawadee" panose="020B0502040204020203" pitchFamily="34" charset="-34"/>
              </a:rPr>
              <a:t>Conclusion</a:t>
            </a:r>
          </a:p>
        </p:txBody>
      </p:sp>
      <p:grpSp>
        <p:nvGrpSpPr>
          <p:cNvPr id="9" name="Group 8">
            <a:extLst>
              <a:ext uri="{FF2B5EF4-FFF2-40B4-BE49-F238E27FC236}">
                <a16:creationId xmlns:a16="http://schemas.microsoft.com/office/drawing/2014/main" id="{A049ED54-0898-46CA-8A2C-5EE852431B10}"/>
              </a:ext>
            </a:extLst>
          </p:cNvPr>
          <p:cNvGrpSpPr/>
          <p:nvPr/>
        </p:nvGrpSpPr>
        <p:grpSpPr>
          <a:xfrm>
            <a:off x="73160" y="5674511"/>
            <a:ext cx="12054086" cy="987131"/>
            <a:chOff x="73160" y="5674511"/>
            <a:chExt cx="12054086" cy="987131"/>
          </a:xfrm>
        </p:grpSpPr>
        <p:cxnSp>
          <p:nvCxnSpPr>
            <p:cNvPr id="10" name="Straight Connector 9">
              <a:extLst>
                <a:ext uri="{FF2B5EF4-FFF2-40B4-BE49-F238E27FC236}">
                  <a16:creationId xmlns:a16="http://schemas.microsoft.com/office/drawing/2014/main" id="{81037DC5-49DA-4121-8F08-FCB71CEAB05C}"/>
                </a:ext>
              </a:extLst>
            </p:cNvPr>
            <p:cNvCxnSpPr>
              <a:cxnSpLocks/>
            </p:cNvCxnSpPr>
            <p:nvPr/>
          </p:nvCxnSpPr>
          <p:spPr>
            <a:xfrm>
              <a:off x="73160" y="6580930"/>
              <a:ext cx="12054086" cy="80712"/>
            </a:xfrm>
            <a:prstGeom prst="line">
              <a:avLst/>
            </a:prstGeom>
            <a:ln w="76200">
              <a:solidFill>
                <a:schemeClr val="accent1">
                  <a:lumMod val="75000"/>
                </a:schemeClr>
              </a:solidFill>
            </a:ln>
          </p:spPr>
          <p:style>
            <a:lnRef idx="1">
              <a:schemeClr val="accent4"/>
            </a:lnRef>
            <a:fillRef idx="0">
              <a:schemeClr val="accent4"/>
            </a:fillRef>
            <a:effectRef idx="0">
              <a:schemeClr val="accent4"/>
            </a:effectRef>
            <a:fontRef idx="minor">
              <a:schemeClr val="tx1"/>
            </a:fontRef>
          </p:style>
        </p:cxnSp>
        <p:pic>
          <p:nvPicPr>
            <p:cNvPr id="12" name="Picture 11">
              <a:extLst>
                <a:ext uri="{FF2B5EF4-FFF2-40B4-BE49-F238E27FC236}">
                  <a16:creationId xmlns:a16="http://schemas.microsoft.com/office/drawing/2014/main" id="{B21BF80B-A550-41E0-9251-07F6908579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09227" y="5674511"/>
              <a:ext cx="1539338" cy="987131"/>
            </a:xfrm>
            <a:prstGeom prst="rect">
              <a:avLst/>
            </a:prstGeom>
          </p:spPr>
        </p:pic>
      </p:grpSp>
      <p:sp>
        <p:nvSpPr>
          <p:cNvPr id="4" name="Rectangle 1">
            <a:extLst>
              <a:ext uri="{FF2B5EF4-FFF2-40B4-BE49-F238E27FC236}">
                <a16:creationId xmlns:a16="http://schemas.microsoft.com/office/drawing/2014/main" id="{EE950CE1-1954-42D5-BD75-9CA9004DFC23}"/>
              </a:ext>
            </a:extLst>
          </p:cNvPr>
          <p:cNvSpPr>
            <a:spLocks noChangeArrowheads="1"/>
          </p:cNvSpPr>
          <p:nvPr/>
        </p:nvSpPr>
        <p:spPr bwMode="auto">
          <a:xfrm>
            <a:off x="806599" y="1396818"/>
            <a:ext cx="10578802" cy="4651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Understanding Churn</a:t>
            </a:r>
            <a:r>
              <a:rPr kumimoji="0" lang="en-US" altLang="en-US" sz="2000" b="0" i="0" u="none" strike="noStrike" cap="none" normalizeH="0" baseline="0" dirty="0">
                <a:ln>
                  <a:noFill/>
                </a:ln>
                <a:solidFill>
                  <a:schemeClr val="tx1"/>
                </a:solidFill>
                <a:effectLst/>
                <a:latin typeface="Arial" panose="020B0604020202020204" pitchFamily="34" charset="0"/>
              </a:rPr>
              <a:t> – We analyzed customer behavior to find key factors leading to customer attrition.</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Data-Driven Insights</a:t>
            </a:r>
            <a:r>
              <a:rPr kumimoji="0" lang="en-US" altLang="en-US" sz="2000" b="0" i="0" u="none" strike="noStrike" cap="none" normalizeH="0" baseline="0" dirty="0">
                <a:ln>
                  <a:noFill/>
                </a:ln>
                <a:solidFill>
                  <a:schemeClr val="tx1"/>
                </a:solidFill>
                <a:effectLst/>
                <a:latin typeface="Arial" panose="020B0604020202020204" pitchFamily="34" charset="0"/>
              </a:rPr>
              <a:t> – Patterns in demographics, transaction history, and account activity helped us identify churn risks.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Effective Strategies</a:t>
            </a:r>
            <a:r>
              <a:rPr kumimoji="0" lang="en-US" altLang="en-US" sz="2000" b="0" i="0" u="none" strike="noStrike" cap="none" normalizeH="0" baseline="0" dirty="0">
                <a:ln>
                  <a:noFill/>
                </a:ln>
                <a:solidFill>
                  <a:schemeClr val="tx1"/>
                </a:solidFill>
                <a:effectLst/>
                <a:latin typeface="Arial" panose="020B0604020202020204" pitchFamily="34" charset="0"/>
              </a:rPr>
              <a:t> – Personalized offers, better customer engagement, and improved service quality can reduce churn.</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Positive Impact</a:t>
            </a:r>
            <a:r>
              <a:rPr kumimoji="0" lang="en-US" altLang="en-US" sz="2000" b="0" i="0" u="none" strike="noStrike" cap="none" normalizeH="0" baseline="0" dirty="0">
                <a:ln>
                  <a:noFill/>
                </a:ln>
                <a:solidFill>
                  <a:schemeClr val="tx1"/>
                </a:solidFill>
                <a:effectLst/>
                <a:latin typeface="Arial" panose="020B0604020202020204" pitchFamily="34" charset="0"/>
              </a:rPr>
              <a:t> – Implementing retention strategies led to a decrease in churn rate and improved customer loyalty.</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Future Steps</a:t>
            </a:r>
            <a:r>
              <a:rPr kumimoji="0" lang="en-US" altLang="en-US" sz="2000" b="0" i="0" u="none" strike="noStrike" cap="none" normalizeH="0" baseline="0" dirty="0">
                <a:ln>
                  <a:noFill/>
                </a:ln>
                <a:solidFill>
                  <a:schemeClr val="tx1"/>
                </a:solidFill>
                <a:effectLst/>
                <a:latin typeface="Arial" panose="020B0604020202020204" pitchFamily="34" charset="0"/>
              </a:rPr>
              <a:t> – Continuous monitoring, adapting strategies, and leveraging data analytics will help maintain long-term customer relationships.</a:t>
            </a:r>
          </a:p>
        </p:txBody>
      </p:sp>
    </p:spTree>
    <p:extLst>
      <p:ext uri="{BB962C8B-B14F-4D97-AF65-F5344CB8AC3E}">
        <p14:creationId xmlns:p14="http://schemas.microsoft.com/office/powerpoint/2010/main" val="34233809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3626185-7EE3-47D9-A43E-40DC36A2F0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3" name="Picture 2">
            <a:extLst>
              <a:ext uri="{FF2B5EF4-FFF2-40B4-BE49-F238E27FC236}">
                <a16:creationId xmlns:a16="http://schemas.microsoft.com/office/drawing/2014/main" id="{7A23C9E0-BF95-445A-A2D5-B648D1825A3A}"/>
              </a:ext>
            </a:extLst>
          </p:cNvPr>
          <p:cNvPicPr>
            <a:picLocks noChangeAspect="1"/>
          </p:cNvPicPr>
          <p:nvPr/>
        </p:nvPicPr>
        <p:blipFill>
          <a:blip r:embed="rId3"/>
          <a:stretch>
            <a:fillRect/>
          </a:stretch>
        </p:blipFill>
        <p:spPr>
          <a:xfrm>
            <a:off x="881246" y="673570"/>
            <a:ext cx="10429505" cy="5880465"/>
          </a:xfrm>
          <a:prstGeom prst="rect">
            <a:avLst/>
          </a:prstGeom>
          <a:ln>
            <a:noFill/>
          </a:ln>
          <a:effectLst>
            <a:softEdge rad="112500"/>
          </a:effectLst>
        </p:spPr>
      </p:pic>
      <p:sp>
        <p:nvSpPr>
          <p:cNvPr id="11" name="TextBox 10">
            <a:extLst>
              <a:ext uri="{FF2B5EF4-FFF2-40B4-BE49-F238E27FC236}">
                <a16:creationId xmlns:a16="http://schemas.microsoft.com/office/drawing/2014/main" id="{0F17F7B2-0C7A-4A25-9C23-7C2502CE99CB}"/>
              </a:ext>
            </a:extLst>
          </p:cNvPr>
          <p:cNvSpPr txBox="1"/>
          <p:nvPr/>
        </p:nvSpPr>
        <p:spPr>
          <a:xfrm>
            <a:off x="3519879" y="-180936"/>
            <a:ext cx="5152241" cy="923330"/>
          </a:xfrm>
          <a:prstGeom prst="rect">
            <a:avLst/>
          </a:prstGeom>
          <a:noFill/>
        </p:spPr>
        <p:txBody>
          <a:bodyPr wrap="square">
            <a:spAutoFit/>
          </a:bodyPr>
          <a:lstStyle/>
          <a:p>
            <a:pPr lvl="0"/>
            <a:r>
              <a:rPr lang="en-IN" sz="5400" b="1" u="sng" dirty="0">
                <a:latin typeface="Leelawadee" panose="020B0502040204020203" pitchFamily="34" charset="-34"/>
                <a:ea typeface="Yu Gothic UI Semibold" panose="020B0700000000000000" pitchFamily="34" charset="-128"/>
                <a:cs typeface="Leelawadee" panose="020B0502040204020203" pitchFamily="34" charset="-34"/>
              </a:rPr>
              <a:t>Dashboard 1/3</a:t>
            </a:r>
          </a:p>
        </p:txBody>
      </p:sp>
      <p:grpSp>
        <p:nvGrpSpPr>
          <p:cNvPr id="9" name="Group 8">
            <a:extLst>
              <a:ext uri="{FF2B5EF4-FFF2-40B4-BE49-F238E27FC236}">
                <a16:creationId xmlns:a16="http://schemas.microsoft.com/office/drawing/2014/main" id="{A049ED54-0898-46CA-8A2C-5EE852431B10}"/>
              </a:ext>
            </a:extLst>
          </p:cNvPr>
          <p:cNvGrpSpPr/>
          <p:nvPr/>
        </p:nvGrpSpPr>
        <p:grpSpPr>
          <a:xfrm>
            <a:off x="73160" y="5674511"/>
            <a:ext cx="12054086" cy="987131"/>
            <a:chOff x="73160" y="5674511"/>
            <a:chExt cx="12054086" cy="987131"/>
          </a:xfrm>
        </p:grpSpPr>
        <p:cxnSp>
          <p:nvCxnSpPr>
            <p:cNvPr id="10" name="Straight Connector 9">
              <a:extLst>
                <a:ext uri="{FF2B5EF4-FFF2-40B4-BE49-F238E27FC236}">
                  <a16:creationId xmlns:a16="http://schemas.microsoft.com/office/drawing/2014/main" id="{81037DC5-49DA-4121-8F08-FCB71CEAB05C}"/>
                </a:ext>
              </a:extLst>
            </p:cNvPr>
            <p:cNvCxnSpPr>
              <a:cxnSpLocks/>
            </p:cNvCxnSpPr>
            <p:nvPr/>
          </p:nvCxnSpPr>
          <p:spPr>
            <a:xfrm>
              <a:off x="73160" y="6580930"/>
              <a:ext cx="12054086" cy="80712"/>
            </a:xfrm>
            <a:prstGeom prst="line">
              <a:avLst/>
            </a:prstGeom>
            <a:ln w="76200">
              <a:solidFill>
                <a:schemeClr val="accent1">
                  <a:lumMod val="75000"/>
                </a:schemeClr>
              </a:solidFill>
            </a:ln>
          </p:spPr>
          <p:style>
            <a:lnRef idx="1">
              <a:schemeClr val="accent4"/>
            </a:lnRef>
            <a:fillRef idx="0">
              <a:schemeClr val="accent4"/>
            </a:fillRef>
            <a:effectRef idx="0">
              <a:schemeClr val="accent4"/>
            </a:effectRef>
            <a:fontRef idx="minor">
              <a:schemeClr val="tx1"/>
            </a:fontRef>
          </p:style>
        </p:cxnSp>
        <p:pic>
          <p:nvPicPr>
            <p:cNvPr id="12" name="Picture 11">
              <a:extLst>
                <a:ext uri="{FF2B5EF4-FFF2-40B4-BE49-F238E27FC236}">
                  <a16:creationId xmlns:a16="http://schemas.microsoft.com/office/drawing/2014/main" id="{B21BF80B-A550-41E0-9251-07F6908579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09227" y="5674511"/>
              <a:ext cx="1539338" cy="987131"/>
            </a:xfrm>
            <a:prstGeom prst="rect">
              <a:avLst/>
            </a:prstGeom>
          </p:spPr>
        </p:pic>
      </p:grpSp>
    </p:spTree>
    <p:extLst>
      <p:ext uri="{BB962C8B-B14F-4D97-AF65-F5344CB8AC3E}">
        <p14:creationId xmlns:p14="http://schemas.microsoft.com/office/powerpoint/2010/main" val="35244465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91D22B4-8408-48FE-9B8B-9B6FD8D59D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7" name="Picture 6">
            <a:extLst>
              <a:ext uri="{FF2B5EF4-FFF2-40B4-BE49-F238E27FC236}">
                <a16:creationId xmlns:a16="http://schemas.microsoft.com/office/drawing/2014/main" id="{F56E9FAF-CED2-4799-AC39-8C06AA8AF12B}"/>
              </a:ext>
            </a:extLst>
          </p:cNvPr>
          <p:cNvPicPr>
            <a:picLocks noChangeAspect="1"/>
          </p:cNvPicPr>
          <p:nvPr/>
        </p:nvPicPr>
        <p:blipFill>
          <a:blip r:embed="rId3"/>
          <a:stretch>
            <a:fillRect/>
          </a:stretch>
        </p:blipFill>
        <p:spPr>
          <a:xfrm>
            <a:off x="901475" y="676522"/>
            <a:ext cx="10389049" cy="5819755"/>
          </a:xfrm>
          <a:prstGeom prst="rect">
            <a:avLst/>
          </a:prstGeom>
          <a:ln>
            <a:noFill/>
          </a:ln>
          <a:effectLst>
            <a:softEdge rad="112500"/>
          </a:effectLst>
        </p:spPr>
      </p:pic>
      <p:sp>
        <p:nvSpPr>
          <p:cNvPr id="11" name="TextBox 10">
            <a:extLst>
              <a:ext uri="{FF2B5EF4-FFF2-40B4-BE49-F238E27FC236}">
                <a16:creationId xmlns:a16="http://schemas.microsoft.com/office/drawing/2014/main" id="{0F17F7B2-0C7A-4A25-9C23-7C2502CE99CB}"/>
              </a:ext>
            </a:extLst>
          </p:cNvPr>
          <p:cNvSpPr txBox="1"/>
          <p:nvPr/>
        </p:nvSpPr>
        <p:spPr>
          <a:xfrm>
            <a:off x="3519879" y="-180936"/>
            <a:ext cx="5152241" cy="923330"/>
          </a:xfrm>
          <a:prstGeom prst="rect">
            <a:avLst/>
          </a:prstGeom>
          <a:noFill/>
        </p:spPr>
        <p:txBody>
          <a:bodyPr wrap="square">
            <a:spAutoFit/>
          </a:bodyPr>
          <a:lstStyle/>
          <a:p>
            <a:pPr lvl="0"/>
            <a:r>
              <a:rPr lang="en-IN" sz="5400" b="1" u="sng" dirty="0">
                <a:latin typeface="Leelawadee" panose="020B0502040204020203" pitchFamily="34" charset="-34"/>
                <a:ea typeface="Yu Gothic UI Semibold" panose="020B0700000000000000" pitchFamily="34" charset="-128"/>
                <a:cs typeface="Leelawadee" panose="020B0502040204020203" pitchFamily="34" charset="-34"/>
              </a:rPr>
              <a:t>Dashboard 2/3</a:t>
            </a:r>
          </a:p>
        </p:txBody>
      </p:sp>
      <p:grpSp>
        <p:nvGrpSpPr>
          <p:cNvPr id="9" name="Group 8">
            <a:extLst>
              <a:ext uri="{FF2B5EF4-FFF2-40B4-BE49-F238E27FC236}">
                <a16:creationId xmlns:a16="http://schemas.microsoft.com/office/drawing/2014/main" id="{A049ED54-0898-46CA-8A2C-5EE852431B10}"/>
              </a:ext>
            </a:extLst>
          </p:cNvPr>
          <p:cNvGrpSpPr/>
          <p:nvPr/>
        </p:nvGrpSpPr>
        <p:grpSpPr>
          <a:xfrm>
            <a:off x="73160" y="5674511"/>
            <a:ext cx="12054086" cy="987131"/>
            <a:chOff x="73160" y="5674511"/>
            <a:chExt cx="12054086" cy="987131"/>
          </a:xfrm>
        </p:grpSpPr>
        <p:cxnSp>
          <p:nvCxnSpPr>
            <p:cNvPr id="10" name="Straight Connector 9">
              <a:extLst>
                <a:ext uri="{FF2B5EF4-FFF2-40B4-BE49-F238E27FC236}">
                  <a16:creationId xmlns:a16="http://schemas.microsoft.com/office/drawing/2014/main" id="{81037DC5-49DA-4121-8F08-FCB71CEAB05C}"/>
                </a:ext>
              </a:extLst>
            </p:cNvPr>
            <p:cNvCxnSpPr>
              <a:cxnSpLocks/>
            </p:cNvCxnSpPr>
            <p:nvPr/>
          </p:nvCxnSpPr>
          <p:spPr>
            <a:xfrm>
              <a:off x="73160" y="6580930"/>
              <a:ext cx="12054086" cy="80712"/>
            </a:xfrm>
            <a:prstGeom prst="line">
              <a:avLst/>
            </a:prstGeom>
            <a:ln w="76200">
              <a:solidFill>
                <a:schemeClr val="accent1">
                  <a:lumMod val="75000"/>
                </a:schemeClr>
              </a:solidFill>
            </a:ln>
          </p:spPr>
          <p:style>
            <a:lnRef idx="1">
              <a:schemeClr val="accent4"/>
            </a:lnRef>
            <a:fillRef idx="0">
              <a:schemeClr val="accent4"/>
            </a:fillRef>
            <a:effectRef idx="0">
              <a:schemeClr val="accent4"/>
            </a:effectRef>
            <a:fontRef idx="minor">
              <a:schemeClr val="tx1"/>
            </a:fontRef>
          </p:style>
        </p:cxnSp>
        <p:pic>
          <p:nvPicPr>
            <p:cNvPr id="12" name="Picture 11">
              <a:extLst>
                <a:ext uri="{FF2B5EF4-FFF2-40B4-BE49-F238E27FC236}">
                  <a16:creationId xmlns:a16="http://schemas.microsoft.com/office/drawing/2014/main" id="{B21BF80B-A550-41E0-9251-07F6908579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09227" y="5674511"/>
              <a:ext cx="1539338" cy="987131"/>
            </a:xfrm>
            <a:prstGeom prst="rect">
              <a:avLst/>
            </a:prstGeom>
          </p:spPr>
        </p:pic>
      </p:grpSp>
    </p:spTree>
    <p:extLst>
      <p:ext uri="{BB962C8B-B14F-4D97-AF65-F5344CB8AC3E}">
        <p14:creationId xmlns:p14="http://schemas.microsoft.com/office/powerpoint/2010/main" val="36879345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BE0E46C4-0860-4723-941F-E0A248F12F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3" name="Picture 2">
            <a:extLst>
              <a:ext uri="{FF2B5EF4-FFF2-40B4-BE49-F238E27FC236}">
                <a16:creationId xmlns:a16="http://schemas.microsoft.com/office/drawing/2014/main" id="{E04B6827-2059-44EA-9A7A-69D3BEF177E1}"/>
              </a:ext>
            </a:extLst>
          </p:cNvPr>
          <p:cNvPicPr>
            <a:picLocks noChangeAspect="1"/>
          </p:cNvPicPr>
          <p:nvPr/>
        </p:nvPicPr>
        <p:blipFill>
          <a:blip r:embed="rId3"/>
          <a:stretch>
            <a:fillRect/>
          </a:stretch>
        </p:blipFill>
        <p:spPr>
          <a:xfrm>
            <a:off x="882235" y="652717"/>
            <a:ext cx="10427527" cy="5846694"/>
          </a:xfrm>
          <a:prstGeom prst="rect">
            <a:avLst/>
          </a:prstGeom>
          <a:ln>
            <a:noFill/>
          </a:ln>
          <a:effectLst>
            <a:softEdge rad="112500"/>
          </a:effectLst>
        </p:spPr>
      </p:pic>
      <p:sp>
        <p:nvSpPr>
          <p:cNvPr id="11" name="TextBox 10">
            <a:extLst>
              <a:ext uri="{FF2B5EF4-FFF2-40B4-BE49-F238E27FC236}">
                <a16:creationId xmlns:a16="http://schemas.microsoft.com/office/drawing/2014/main" id="{0F17F7B2-0C7A-4A25-9C23-7C2502CE99CB}"/>
              </a:ext>
            </a:extLst>
          </p:cNvPr>
          <p:cNvSpPr txBox="1"/>
          <p:nvPr/>
        </p:nvSpPr>
        <p:spPr>
          <a:xfrm>
            <a:off x="3519879" y="-180936"/>
            <a:ext cx="5152241" cy="923330"/>
          </a:xfrm>
          <a:prstGeom prst="rect">
            <a:avLst/>
          </a:prstGeom>
          <a:noFill/>
        </p:spPr>
        <p:txBody>
          <a:bodyPr wrap="square">
            <a:spAutoFit/>
          </a:bodyPr>
          <a:lstStyle/>
          <a:p>
            <a:pPr lvl="0"/>
            <a:r>
              <a:rPr lang="en-IN" sz="5400" b="1" u="sng" dirty="0">
                <a:latin typeface="Leelawadee" panose="020B0502040204020203" pitchFamily="34" charset="-34"/>
                <a:ea typeface="Yu Gothic UI Semibold" panose="020B0700000000000000" pitchFamily="34" charset="-128"/>
                <a:cs typeface="Leelawadee" panose="020B0502040204020203" pitchFamily="34" charset="-34"/>
              </a:rPr>
              <a:t>Dashboard 3/3</a:t>
            </a:r>
          </a:p>
        </p:txBody>
      </p:sp>
      <p:grpSp>
        <p:nvGrpSpPr>
          <p:cNvPr id="9" name="Group 8">
            <a:extLst>
              <a:ext uri="{FF2B5EF4-FFF2-40B4-BE49-F238E27FC236}">
                <a16:creationId xmlns:a16="http://schemas.microsoft.com/office/drawing/2014/main" id="{A049ED54-0898-46CA-8A2C-5EE852431B10}"/>
              </a:ext>
            </a:extLst>
          </p:cNvPr>
          <p:cNvGrpSpPr/>
          <p:nvPr/>
        </p:nvGrpSpPr>
        <p:grpSpPr>
          <a:xfrm>
            <a:off x="73160" y="5674511"/>
            <a:ext cx="12054086" cy="987131"/>
            <a:chOff x="73160" y="5674511"/>
            <a:chExt cx="12054086" cy="987131"/>
          </a:xfrm>
        </p:grpSpPr>
        <p:cxnSp>
          <p:nvCxnSpPr>
            <p:cNvPr id="10" name="Straight Connector 9">
              <a:extLst>
                <a:ext uri="{FF2B5EF4-FFF2-40B4-BE49-F238E27FC236}">
                  <a16:creationId xmlns:a16="http://schemas.microsoft.com/office/drawing/2014/main" id="{81037DC5-49DA-4121-8F08-FCB71CEAB05C}"/>
                </a:ext>
              </a:extLst>
            </p:cNvPr>
            <p:cNvCxnSpPr>
              <a:cxnSpLocks/>
            </p:cNvCxnSpPr>
            <p:nvPr/>
          </p:nvCxnSpPr>
          <p:spPr>
            <a:xfrm>
              <a:off x="73160" y="6580930"/>
              <a:ext cx="12054086" cy="80712"/>
            </a:xfrm>
            <a:prstGeom prst="line">
              <a:avLst/>
            </a:prstGeom>
            <a:ln w="76200">
              <a:solidFill>
                <a:schemeClr val="accent1">
                  <a:lumMod val="75000"/>
                </a:schemeClr>
              </a:solidFill>
            </a:ln>
          </p:spPr>
          <p:style>
            <a:lnRef idx="1">
              <a:schemeClr val="accent4"/>
            </a:lnRef>
            <a:fillRef idx="0">
              <a:schemeClr val="accent4"/>
            </a:fillRef>
            <a:effectRef idx="0">
              <a:schemeClr val="accent4"/>
            </a:effectRef>
            <a:fontRef idx="minor">
              <a:schemeClr val="tx1"/>
            </a:fontRef>
          </p:style>
        </p:cxnSp>
        <p:pic>
          <p:nvPicPr>
            <p:cNvPr id="12" name="Picture 11">
              <a:extLst>
                <a:ext uri="{FF2B5EF4-FFF2-40B4-BE49-F238E27FC236}">
                  <a16:creationId xmlns:a16="http://schemas.microsoft.com/office/drawing/2014/main" id="{B21BF80B-A550-41E0-9251-07F6908579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09227" y="5674511"/>
              <a:ext cx="1539338" cy="987131"/>
            </a:xfrm>
            <a:prstGeom prst="rect">
              <a:avLst/>
            </a:prstGeom>
          </p:spPr>
        </p:pic>
      </p:grpSp>
    </p:spTree>
    <p:extLst>
      <p:ext uri="{BB962C8B-B14F-4D97-AF65-F5344CB8AC3E}">
        <p14:creationId xmlns:p14="http://schemas.microsoft.com/office/powerpoint/2010/main" val="11824833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extBox 47">
            <a:extLst>
              <a:ext uri="{FF2B5EF4-FFF2-40B4-BE49-F238E27FC236}">
                <a16:creationId xmlns:a16="http://schemas.microsoft.com/office/drawing/2014/main" id="{AE2B8945-5C68-4FB9-B95D-65A6027E00A5}"/>
              </a:ext>
            </a:extLst>
          </p:cNvPr>
          <p:cNvSpPr txBox="1"/>
          <p:nvPr/>
        </p:nvSpPr>
        <p:spPr>
          <a:xfrm>
            <a:off x="806599" y="998294"/>
            <a:ext cx="3592681" cy="830997"/>
          </a:xfrm>
          <a:prstGeom prst="rect">
            <a:avLst/>
          </a:prstGeom>
          <a:noFill/>
        </p:spPr>
        <p:txBody>
          <a:bodyPr wrap="square">
            <a:spAutoFit/>
          </a:bodyPr>
          <a:lstStyle/>
          <a:p>
            <a:pPr lvl="0"/>
            <a:r>
              <a:rPr lang="en-IN" sz="4800" b="1" u="sng" dirty="0">
                <a:latin typeface="Leelawadee" panose="020B0502040204020203" pitchFamily="34" charset="-34"/>
                <a:ea typeface="Yu Gothic UI Semibold" panose="020B0700000000000000" pitchFamily="34" charset="-128"/>
                <a:cs typeface="Leelawadee" panose="020B0502040204020203" pitchFamily="34" charset="-34"/>
              </a:rPr>
              <a:t>Agenda</a:t>
            </a:r>
            <a:endParaRPr lang="en-IN" sz="5400" b="1" u="sng" dirty="0">
              <a:latin typeface="Leelawadee" panose="020B0502040204020203" pitchFamily="34" charset="-34"/>
              <a:ea typeface="Yu Gothic UI Semibold" panose="020B0700000000000000" pitchFamily="34" charset="-128"/>
              <a:cs typeface="Leelawadee" panose="020B0502040204020203" pitchFamily="34" charset="-34"/>
            </a:endParaRPr>
          </a:p>
        </p:txBody>
      </p:sp>
      <p:sp>
        <p:nvSpPr>
          <p:cNvPr id="49" name="TextBox 48">
            <a:extLst>
              <a:ext uri="{FF2B5EF4-FFF2-40B4-BE49-F238E27FC236}">
                <a16:creationId xmlns:a16="http://schemas.microsoft.com/office/drawing/2014/main" id="{85B8AAA4-91C8-4C46-90B8-4B83D7CCAEBD}"/>
              </a:ext>
            </a:extLst>
          </p:cNvPr>
          <p:cNvSpPr txBox="1"/>
          <p:nvPr/>
        </p:nvSpPr>
        <p:spPr>
          <a:xfrm>
            <a:off x="806599" y="2474165"/>
            <a:ext cx="10714842" cy="2554545"/>
          </a:xfrm>
          <a:prstGeom prst="rect">
            <a:avLst/>
          </a:prstGeom>
          <a:noFill/>
        </p:spPr>
        <p:txBody>
          <a:bodyPr wrap="square">
            <a:spAutoFit/>
          </a:bodyPr>
          <a:lstStyle/>
          <a:p>
            <a:pPr lvl="0" algn="just"/>
            <a:r>
              <a:rPr lang="en-GB" sz="3200" dirty="0"/>
              <a:t>In this project, we're diving into CRM and why it’s crucial in banking. We’ll break down customer churn, what drives it, and how we can predict it. We'll explore data, segment customers, and </a:t>
            </a:r>
            <a:r>
              <a:rPr lang="en-GB" sz="3200" dirty="0" err="1"/>
              <a:t>analyze</a:t>
            </a:r>
            <a:r>
              <a:rPr lang="en-GB" sz="3200" dirty="0"/>
              <a:t> key metrics. Finally, we’ll discuss retention strategies, insights gained, and our recommendations!</a:t>
            </a:r>
            <a:endParaRPr lang="en-IN" sz="3200" b="1" dirty="0">
              <a:latin typeface="Leelawadee" panose="020B0502040204020203" pitchFamily="34" charset="-34"/>
              <a:ea typeface="Yu Gothic UI Semibold" panose="020B0700000000000000" pitchFamily="34" charset="-128"/>
              <a:cs typeface="Leelawadee" panose="020B0502040204020203" pitchFamily="34" charset="-34"/>
            </a:endParaRPr>
          </a:p>
        </p:txBody>
      </p:sp>
      <p:grpSp>
        <p:nvGrpSpPr>
          <p:cNvPr id="4" name="Group 3">
            <a:extLst>
              <a:ext uri="{FF2B5EF4-FFF2-40B4-BE49-F238E27FC236}">
                <a16:creationId xmlns:a16="http://schemas.microsoft.com/office/drawing/2014/main" id="{CC7EE227-F160-4164-AC64-130BBCB3452A}"/>
              </a:ext>
            </a:extLst>
          </p:cNvPr>
          <p:cNvGrpSpPr/>
          <p:nvPr/>
        </p:nvGrpSpPr>
        <p:grpSpPr>
          <a:xfrm>
            <a:off x="73160" y="5674511"/>
            <a:ext cx="12054086" cy="987131"/>
            <a:chOff x="73160" y="5674511"/>
            <a:chExt cx="12054086" cy="987131"/>
          </a:xfrm>
        </p:grpSpPr>
        <p:cxnSp>
          <p:nvCxnSpPr>
            <p:cNvPr id="57" name="Straight Connector 56">
              <a:extLst>
                <a:ext uri="{FF2B5EF4-FFF2-40B4-BE49-F238E27FC236}">
                  <a16:creationId xmlns:a16="http://schemas.microsoft.com/office/drawing/2014/main" id="{E2C3978A-93B0-47BB-A20B-B83A506E4682}"/>
                </a:ext>
              </a:extLst>
            </p:cNvPr>
            <p:cNvCxnSpPr>
              <a:cxnSpLocks/>
            </p:cNvCxnSpPr>
            <p:nvPr/>
          </p:nvCxnSpPr>
          <p:spPr>
            <a:xfrm>
              <a:off x="73160" y="6580930"/>
              <a:ext cx="12054086" cy="80712"/>
            </a:xfrm>
            <a:prstGeom prst="line">
              <a:avLst/>
            </a:prstGeom>
            <a:ln w="76200">
              <a:solidFill>
                <a:schemeClr val="accent1">
                  <a:lumMod val="75000"/>
                </a:schemeClr>
              </a:solidFill>
            </a:ln>
          </p:spPr>
          <p:style>
            <a:lnRef idx="1">
              <a:schemeClr val="accent4"/>
            </a:lnRef>
            <a:fillRef idx="0">
              <a:schemeClr val="accent4"/>
            </a:fillRef>
            <a:effectRef idx="0">
              <a:schemeClr val="accent4"/>
            </a:effectRef>
            <a:fontRef idx="minor">
              <a:schemeClr val="tx1"/>
            </a:fontRef>
          </p:style>
        </p:cxnSp>
        <p:pic>
          <p:nvPicPr>
            <p:cNvPr id="9" name="Picture 8">
              <a:extLst>
                <a:ext uri="{FF2B5EF4-FFF2-40B4-BE49-F238E27FC236}">
                  <a16:creationId xmlns:a16="http://schemas.microsoft.com/office/drawing/2014/main" id="{F155732A-1DA7-480C-ADA6-9A1D9EC031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09227" y="5674511"/>
              <a:ext cx="1539338" cy="987131"/>
            </a:xfrm>
            <a:prstGeom prst="rect">
              <a:avLst/>
            </a:prstGeom>
          </p:spPr>
        </p:pic>
      </p:grpSp>
    </p:spTree>
    <p:extLst>
      <p:ext uri="{BB962C8B-B14F-4D97-AF65-F5344CB8AC3E}">
        <p14:creationId xmlns:p14="http://schemas.microsoft.com/office/powerpoint/2010/main" val="30590371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CC159577-DA31-4379-AE8C-85F161867300}"/>
              </a:ext>
            </a:extLst>
          </p:cNvPr>
          <p:cNvSpPr txBox="1"/>
          <p:nvPr/>
        </p:nvSpPr>
        <p:spPr>
          <a:xfrm>
            <a:off x="3956759" y="2707666"/>
            <a:ext cx="5152241" cy="923330"/>
          </a:xfrm>
          <a:prstGeom prst="rect">
            <a:avLst/>
          </a:prstGeom>
          <a:noFill/>
        </p:spPr>
        <p:txBody>
          <a:bodyPr wrap="square">
            <a:spAutoFit/>
          </a:bodyPr>
          <a:lstStyle/>
          <a:p>
            <a:pPr lvl="0"/>
            <a:r>
              <a:rPr lang="en-IN" sz="5400" b="1" dirty="0">
                <a:latin typeface="Leelawadee" panose="020B0502040204020203" pitchFamily="34" charset="-34"/>
                <a:ea typeface="Yu Gothic UI Semibold" panose="020B0700000000000000" pitchFamily="34" charset="-128"/>
                <a:cs typeface="Leelawadee" panose="020B0502040204020203" pitchFamily="34" charset="-34"/>
              </a:rPr>
              <a:t>Thank you</a:t>
            </a:r>
          </a:p>
        </p:txBody>
      </p:sp>
      <p:grpSp>
        <p:nvGrpSpPr>
          <p:cNvPr id="10" name="Group 9">
            <a:extLst>
              <a:ext uri="{FF2B5EF4-FFF2-40B4-BE49-F238E27FC236}">
                <a16:creationId xmlns:a16="http://schemas.microsoft.com/office/drawing/2014/main" id="{417773A8-AD46-485A-9B45-B60153189C20}"/>
              </a:ext>
            </a:extLst>
          </p:cNvPr>
          <p:cNvGrpSpPr/>
          <p:nvPr/>
        </p:nvGrpSpPr>
        <p:grpSpPr>
          <a:xfrm>
            <a:off x="73160" y="5674511"/>
            <a:ext cx="12054086" cy="987131"/>
            <a:chOff x="73160" y="5674511"/>
            <a:chExt cx="12054086" cy="987131"/>
          </a:xfrm>
        </p:grpSpPr>
        <p:cxnSp>
          <p:nvCxnSpPr>
            <p:cNvPr id="11" name="Straight Connector 10">
              <a:extLst>
                <a:ext uri="{FF2B5EF4-FFF2-40B4-BE49-F238E27FC236}">
                  <a16:creationId xmlns:a16="http://schemas.microsoft.com/office/drawing/2014/main" id="{91FC5D4C-0EFD-4F2A-8B2A-8931BC6E41A7}"/>
                </a:ext>
              </a:extLst>
            </p:cNvPr>
            <p:cNvCxnSpPr>
              <a:cxnSpLocks/>
            </p:cNvCxnSpPr>
            <p:nvPr/>
          </p:nvCxnSpPr>
          <p:spPr>
            <a:xfrm>
              <a:off x="73160" y="6580930"/>
              <a:ext cx="12054086" cy="80712"/>
            </a:xfrm>
            <a:prstGeom prst="line">
              <a:avLst/>
            </a:prstGeom>
            <a:ln w="76200">
              <a:solidFill>
                <a:schemeClr val="accent1">
                  <a:lumMod val="75000"/>
                </a:schemeClr>
              </a:solidFill>
            </a:ln>
          </p:spPr>
          <p:style>
            <a:lnRef idx="1">
              <a:schemeClr val="accent4"/>
            </a:lnRef>
            <a:fillRef idx="0">
              <a:schemeClr val="accent4"/>
            </a:fillRef>
            <a:effectRef idx="0">
              <a:schemeClr val="accent4"/>
            </a:effectRef>
            <a:fontRef idx="minor">
              <a:schemeClr val="tx1"/>
            </a:fontRef>
          </p:style>
        </p:cxnSp>
        <p:pic>
          <p:nvPicPr>
            <p:cNvPr id="12" name="Picture 11">
              <a:extLst>
                <a:ext uri="{FF2B5EF4-FFF2-40B4-BE49-F238E27FC236}">
                  <a16:creationId xmlns:a16="http://schemas.microsoft.com/office/drawing/2014/main" id="{6E1EFB7F-F5CC-4A51-9BE8-92D3F3A446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09227" y="5674511"/>
              <a:ext cx="1539338" cy="987131"/>
            </a:xfrm>
            <a:prstGeom prst="rect">
              <a:avLst/>
            </a:prstGeom>
          </p:spPr>
        </p:pic>
      </p:grpSp>
    </p:spTree>
    <p:extLst>
      <p:ext uri="{BB962C8B-B14F-4D97-AF65-F5344CB8AC3E}">
        <p14:creationId xmlns:p14="http://schemas.microsoft.com/office/powerpoint/2010/main" val="241020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extBox 47">
            <a:extLst>
              <a:ext uri="{FF2B5EF4-FFF2-40B4-BE49-F238E27FC236}">
                <a16:creationId xmlns:a16="http://schemas.microsoft.com/office/drawing/2014/main" id="{AE2B8945-5C68-4FB9-B95D-65A6027E00A5}"/>
              </a:ext>
            </a:extLst>
          </p:cNvPr>
          <p:cNvSpPr txBox="1"/>
          <p:nvPr/>
        </p:nvSpPr>
        <p:spPr>
          <a:xfrm>
            <a:off x="806599" y="998294"/>
            <a:ext cx="12407377" cy="830997"/>
          </a:xfrm>
          <a:prstGeom prst="rect">
            <a:avLst/>
          </a:prstGeom>
          <a:noFill/>
        </p:spPr>
        <p:txBody>
          <a:bodyPr wrap="square">
            <a:spAutoFit/>
          </a:bodyPr>
          <a:lstStyle/>
          <a:p>
            <a:pPr lvl="0"/>
            <a:r>
              <a:rPr lang="en-IN" sz="4800" b="1" u="sng" dirty="0">
                <a:latin typeface="Leelawadee" panose="020B0502040204020203" pitchFamily="34" charset="-34"/>
                <a:ea typeface="Yu Gothic UI Semibold" panose="020B0700000000000000" pitchFamily="34" charset="-128"/>
                <a:cs typeface="Leelawadee" panose="020B0502040204020203" pitchFamily="34" charset="-34"/>
              </a:rPr>
              <a:t>What is CRM ?</a:t>
            </a:r>
            <a:endParaRPr lang="en-IN" sz="5400" b="1" u="sng" dirty="0">
              <a:latin typeface="Leelawadee" panose="020B0502040204020203" pitchFamily="34" charset="-34"/>
              <a:ea typeface="Yu Gothic UI Semibold" panose="020B0700000000000000" pitchFamily="34" charset="-128"/>
              <a:cs typeface="Leelawadee" panose="020B0502040204020203" pitchFamily="34" charset="-34"/>
            </a:endParaRPr>
          </a:p>
        </p:txBody>
      </p:sp>
      <p:sp>
        <p:nvSpPr>
          <p:cNvPr id="49" name="TextBox 48">
            <a:extLst>
              <a:ext uri="{FF2B5EF4-FFF2-40B4-BE49-F238E27FC236}">
                <a16:creationId xmlns:a16="http://schemas.microsoft.com/office/drawing/2014/main" id="{85B8AAA4-91C8-4C46-90B8-4B83D7CCAEBD}"/>
              </a:ext>
            </a:extLst>
          </p:cNvPr>
          <p:cNvSpPr txBox="1"/>
          <p:nvPr/>
        </p:nvSpPr>
        <p:spPr>
          <a:xfrm>
            <a:off x="806599" y="1918645"/>
            <a:ext cx="10354460" cy="4139018"/>
          </a:xfrm>
          <a:prstGeom prst="rect">
            <a:avLst/>
          </a:prstGeom>
          <a:noFill/>
        </p:spPr>
        <p:txBody>
          <a:bodyPr wrap="square">
            <a:spAutoFit/>
          </a:bodyPr>
          <a:lstStyle/>
          <a:p>
            <a:pPr>
              <a:lnSpc>
                <a:spcPct val="150000"/>
              </a:lnSpc>
              <a:spcAft>
                <a:spcPts val="800"/>
              </a:spcAft>
            </a:pPr>
            <a:r>
              <a:rPr lang="en-IN" sz="2000" dirty="0">
                <a:effectLst/>
                <a:latin typeface="Arial" panose="020B0604020202020204" pitchFamily="34" charset="0"/>
                <a:ea typeface="Times New Roman" panose="02020603050405020304" pitchFamily="18" charset="0"/>
                <a:cs typeface="Arial" panose="020B0604020202020204" pitchFamily="34" charset="0"/>
              </a:rPr>
              <a:t>Customer Relationship Management (CRM) refers to the strategies, practices, and technologies that businesses use to manage and </a:t>
            </a:r>
            <a:r>
              <a:rPr lang="en-IN" sz="2000" dirty="0" err="1">
                <a:effectLst/>
                <a:latin typeface="Arial" panose="020B0604020202020204" pitchFamily="34" charset="0"/>
                <a:ea typeface="Times New Roman" panose="02020603050405020304" pitchFamily="18" charset="0"/>
                <a:cs typeface="Arial" panose="020B0604020202020204" pitchFamily="34" charset="0"/>
              </a:rPr>
              <a:t>analyze</a:t>
            </a:r>
            <a:r>
              <a:rPr lang="en-IN" sz="2000" dirty="0">
                <a:effectLst/>
                <a:latin typeface="Arial" panose="020B0604020202020204" pitchFamily="34" charset="0"/>
                <a:ea typeface="Times New Roman" panose="02020603050405020304" pitchFamily="18" charset="0"/>
                <a:cs typeface="Arial" panose="020B0604020202020204" pitchFamily="34" charset="0"/>
              </a:rPr>
              <a:t> customer interactions and data throughout the customer lifecycle. The primary goal of CRM is to improve customer relationships, increase customer retention, and drive sales growth.</a:t>
            </a:r>
            <a:endParaRPr lang="en-IN" sz="2000" dirty="0">
              <a:effectLst/>
              <a:latin typeface="Arial" panose="020B0604020202020204" pitchFamily="34" charset="0"/>
              <a:ea typeface="Calibri" panose="020F0502020204030204" pitchFamily="34" charset="0"/>
              <a:cs typeface="Arial" panose="020B0604020202020204" pitchFamily="34" charset="0"/>
            </a:endParaRPr>
          </a:p>
          <a:p>
            <a:pPr>
              <a:lnSpc>
                <a:spcPct val="150000"/>
              </a:lnSpc>
              <a:spcAft>
                <a:spcPts val="800"/>
              </a:spcAft>
            </a:pPr>
            <a:r>
              <a:rPr lang="en-IN" sz="2000" dirty="0">
                <a:effectLst/>
                <a:latin typeface="Arial" panose="020B0604020202020204" pitchFamily="34" charset="0"/>
                <a:ea typeface="Times New Roman" panose="02020603050405020304" pitchFamily="18" charset="0"/>
                <a:cs typeface="Arial" panose="020B0604020202020204" pitchFamily="34" charset="0"/>
              </a:rPr>
              <a:t>CRM helps businesses:</a:t>
            </a:r>
            <a:endParaRPr lang="en-IN" sz="2000"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50000"/>
              </a:lnSpc>
              <a:spcAft>
                <a:spcPts val="800"/>
              </a:spcAft>
              <a:buSzPts val="1000"/>
              <a:buFont typeface="Symbol" panose="05050102010706020507" pitchFamily="18" charset="2"/>
              <a:buChar char=""/>
              <a:tabLst>
                <a:tab pos="457200" algn="l"/>
              </a:tabLst>
            </a:pPr>
            <a:r>
              <a:rPr lang="en-IN" sz="2000" dirty="0">
                <a:effectLst/>
                <a:latin typeface="Arial" panose="020B0604020202020204" pitchFamily="34" charset="0"/>
                <a:ea typeface="Times New Roman" panose="02020603050405020304" pitchFamily="18" charset="0"/>
                <a:cs typeface="Arial" panose="020B0604020202020204" pitchFamily="34" charset="0"/>
              </a:rPr>
              <a:t>Build stronger relationships with customers.</a:t>
            </a:r>
            <a:endParaRPr lang="en-IN" sz="2000"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50000"/>
              </a:lnSpc>
              <a:spcAft>
                <a:spcPts val="800"/>
              </a:spcAft>
              <a:buSzPts val="1000"/>
              <a:buFont typeface="Symbol" panose="05050102010706020507" pitchFamily="18" charset="2"/>
              <a:buChar char=""/>
              <a:tabLst>
                <a:tab pos="457200" algn="l"/>
              </a:tabLst>
            </a:pPr>
            <a:r>
              <a:rPr lang="en-IN" sz="2000" dirty="0">
                <a:effectLst/>
                <a:latin typeface="Arial" panose="020B0604020202020204" pitchFamily="34" charset="0"/>
                <a:ea typeface="Times New Roman" panose="02020603050405020304" pitchFamily="18" charset="0"/>
                <a:cs typeface="Arial" panose="020B0604020202020204" pitchFamily="34" charset="0"/>
              </a:rPr>
              <a:t>Improve customer satisfaction and loyalty.</a:t>
            </a:r>
            <a:endParaRPr lang="en-IN" sz="2000"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50000"/>
              </a:lnSpc>
              <a:spcAft>
                <a:spcPts val="800"/>
              </a:spcAft>
              <a:buSzPts val="1000"/>
              <a:buFont typeface="Symbol" panose="05050102010706020507" pitchFamily="18" charset="2"/>
              <a:buChar char=""/>
              <a:tabLst>
                <a:tab pos="457200" algn="l"/>
              </a:tabLst>
            </a:pPr>
            <a:r>
              <a:rPr lang="en-IN" sz="2000" dirty="0">
                <a:effectLst/>
                <a:latin typeface="Arial" panose="020B0604020202020204" pitchFamily="34" charset="0"/>
                <a:ea typeface="Times New Roman" panose="02020603050405020304" pitchFamily="18" charset="0"/>
                <a:cs typeface="Arial" panose="020B0604020202020204" pitchFamily="34" charset="0"/>
              </a:rPr>
              <a:t>Enhance business profitability and growth.</a:t>
            </a:r>
            <a:endParaRPr lang="en-IN" sz="2000" dirty="0">
              <a:effectLst/>
              <a:latin typeface="Arial" panose="020B0604020202020204" pitchFamily="34" charset="0"/>
              <a:ea typeface="Calibri" panose="020F0502020204030204" pitchFamily="34" charset="0"/>
              <a:cs typeface="Arial" panose="020B0604020202020204" pitchFamily="34" charset="0"/>
            </a:endParaRPr>
          </a:p>
        </p:txBody>
      </p:sp>
      <p:grpSp>
        <p:nvGrpSpPr>
          <p:cNvPr id="4" name="Group 3">
            <a:extLst>
              <a:ext uri="{FF2B5EF4-FFF2-40B4-BE49-F238E27FC236}">
                <a16:creationId xmlns:a16="http://schemas.microsoft.com/office/drawing/2014/main" id="{CC7EE227-F160-4164-AC64-130BBCB3452A}"/>
              </a:ext>
            </a:extLst>
          </p:cNvPr>
          <p:cNvGrpSpPr/>
          <p:nvPr/>
        </p:nvGrpSpPr>
        <p:grpSpPr>
          <a:xfrm>
            <a:off x="73160" y="5674511"/>
            <a:ext cx="12054086" cy="987131"/>
            <a:chOff x="73160" y="5674511"/>
            <a:chExt cx="12054086" cy="987131"/>
          </a:xfrm>
        </p:grpSpPr>
        <p:cxnSp>
          <p:nvCxnSpPr>
            <p:cNvPr id="57" name="Straight Connector 56">
              <a:extLst>
                <a:ext uri="{FF2B5EF4-FFF2-40B4-BE49-F238E27FC236}">
                  <a16:creationId xmlns:a16="http://schemas.microsoft.com/office/drawing/2014/main" id="{E2C3978A-93B0-47BB-A20B-B83A506E4682}"/>
                </a:ext>
              </a:extLst>
            </p:cNvPr>
            <p:cNvCxnSpPr>
              <a:cxnSpLocks/>
            </p:cNvCxnSpPr>
            <p:nvPr/>
          </p:nvCxnSpPr>
          <p:spPr>
            <a:xfrm>
              <a:off x="73160" y="6580930"/>
              <a:ext cx="12054086" cy="80712"/>
            </a:xfrm>
            <a:prstGeom prst="line">
              <a:avLst/>
            </a:prstGeom>
            <a:ln w="76200">
              <a:solidFill>
                <a:schemeClr val="accent1">
                  <a:lumMod val="75000"/>
                </a:schemeClr>
              </a:solidFill>
            </a:ln>
          </p:spPr>
          <p:style>
            <a:lnRef idx="1">
              <a:schemeClr val="accent4"/>
            </a:lnRef>
            <a:fillRef idx="0">
              <a:schemeClr val="accent4"/>
            </a:fillRef>
            <a:effectRef idx="0">
              <a:schemeClr val="accent4"/>
            </a:effectRef>
            <a:fontRef idx="minor">
              <a:schemeClr val="tx1"/>
            </a:fontRef>
          </p:style>
        </p:cxnSp>
        <p:pic>
          <p:nvPicPr>
            <p:cNvPr id="9" name="Picture 8">
              <a:extLst>
                <a:ext uri="{FF2B5EF4-FFF2-40B4-BE49-F238E27FC236}">
                  <a16:creationId xmlns:a16="http://schemas.microsoft.com/office/drawing/2014/main" id="{F155732A-1DA7-480C-ADA6-9A1D9EC031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09227" y="5674511"/>
              <a:ext cx="1539338" cy="987131"/>
            </a:xfrm>
            <a:prstGeom prst="rect">
              <a:avLst/>
            </a:prstGeom>
          </p:spPr>
        </p:pic>
      </p:grpSp>
    </p:spTree>
    <p:extLst>
      <p:ext uri="{BB962C8B-B14F-4D97-AF65-F5344CB8AC3E}">
        <p14:creationId xmlns:p14="http://schemas.microsoft.com/office/powerpoint/2010/main" val="14820246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extBox 47">
            <a:extLst>
              <a:ext uri="{FF2B5EF4-FFF2-40B4-BE49-F238E27FC236}">
                <a16:creationId xmlns:a16="http://schemas.microsoft.com/office/drawing/2014/main" id="{AE2B8945-5C68-4FB9-B95D-65A6027E00A5}"/>
              </a:ext>
            </a:extLst>
          </p:cNvPr>
          <p:cNvSpPr txBox="1"/>
          <p:nvPr/>
        </p:nvSpPr>
        <p:spPr>
          <a:xfrm>
            <a:off x="806599" y="998294"/>
            <a:ext cx="5943825" cy="830997"/>
          </a:xfrm>
          <a:prstGeom prst="rect">
            <a:avLst/>
          </a:prstGeom>
          <a:noFill/>
        </p:spPr>
        <p:txBody>
          <a:bodyPr wrap="square">
            <a:spAutoFit/>
          </a:bodyPr>
          <a:lstStyle/>
          <a:p>
            <a:pPr lvl="0"/>
            <a:r>
              <a:rPr lang="en-IN" sz="4800" b="1" u="sng" dirty="0">
                <a:latin typeface="Leelawadee" panose="020B0502040204020203" pitchFamily="34" charset="-34"/>
                <a:ea typeface="Yu Gothic UI Semibold" panose="020B0700000000000000" pitchFamily="34" charset="-128"/>
                <a:cs typeface="Leelawadee" panose="020B0502040204020203" pitchFamily="34" charset="-34"/>
              </a:rPr>
              <a:t>Problem Statement</a:t>
            </a:r>
            <a:endParaRPr lang="en-IN" sz="5400" b="1" u="sng" dirty="0">
              <a:latin typeface="Leelawadee" panose="020B0502040204020203" pitchFamily="34" charset="-34"/>
              <a:ea typeface="Yu Gothic UI Semibold" panose="020B0700000000000000" pitchFamily="34" charset="-128"/>
              <a:cs typeface="Leelawadee" panose="020B0502040204020203" pitchFamily="34" charset="-34"/>
            </a:endParaRPr>
          </a:p>
        </p:txBody>
      </p:sp>
      <p:sp>
        <p:nvSpPr>
          <p:cNvPr id="6" name="Rectangle 2">
            <a:extLst>
              <a:ext uri="{FF2B5EF4-FFF2-40B4-BE49-F238E27FC236}">
                <a16:creationId xmlns:a16="http://schemas.microsoft.com/office/drawing/2014/main" id="{D839F8A5-21AB-4F72-9E35-DD10DFD9A21B}"/>
              </a:ext>
            </a:extLst>
          </p:cNvPr>
          <p:cNvSpPr>
            <a:spLocks noChangeArrowheads="1"/>
          </p:cNvSpPr>
          <p:nvPr/>
        </p:nvSpPr>
        <p:spPr bwMode="auto">
          <a:xfrm>
            <a:off x="806599" y="1974244"/>
            <a:ext cx="10157236" cy="35747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spcAft>
                <a:spcPts val="800"/>
              </a:spcAft>
            </a:pPr>
            <a:r>
              <a:rPr lang="en-IN" sz="2000" dirty="0">
                <a:effectLst/>
                <a:latin typeface="Arial" panose="020B0604020202020204" pitchFamily="34" charset="0"/>
                <a:ea typeface="Times New Roman" panose="02020603050405020304" pitchFamily="18" charset="0"/>
                <a:cs typeface="Arial" panose="020B0604020202020204" pitchFamily="34" charset="0"/>
              </a:rPr>
              <a:t>Customer churn, the rate at which customers stop doing business with a bank, is a major concern in the banking industry. High churn rates negatively impact profitability and long-term sustainability. Identifying the key factors that contribute to churn and implementing strategies to reduce attrition is essential for banks to:</a:t>
            </a:r>
            <a:endParaRPr lang="en-IN" sz="2000"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50000"/>
              </a:lnSpc>
              <a:spcAft>
                <a:spcPts val="800"/>
              </a:spcAft>
              <a:buSzPts val="1000"/>
              <a:buFont typeface="Symbol" panose="05050102010706020507" pitchFamily="18" charset="2"/>
              <a:buChar char=""/>
              <a:tabLst>
                <a:tab pos="457200" algn="l"/>
              </a:tabLst>
            </a:pPr>
            <a:r>
              <a:rPr lang="en-IN" sz="2000" dirty="0">
                <a:effectLst/>
                <a:latin typeface="Arial" panose="020B0604020202020204" pitchFamily="34" charset="0"/>
                <a:ea typeface="Times New Roman" panose="02020603050405020304" pitchFamily="18" charset="0"/>
                <a:cs typeface="Arial" panose="020B0604020202020204" pitchFamily="34" charset="0"/>
              </a:rPr>
              <a:t>Maintain customer loyalty.</a:t>
            </a:r>
            <a:endParaRPr lang="en-IN" sz="2000"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50000"/>
              </a:lnSpc>
              <a:spcAft>
                <a:spcPts val="800"/>
              </a:spcAft>
              <a:buSzPts val="1000"/>
              <a:buFont typeface="Symbol" panose="05050102010706020507" pitchFamily="18" charset="2"/>
              <a:buChar char=""/>
              <a:tabLst>
                <a:tab pos="457200" algn="l"/>
              </a:tabLst>
            </a:pPr>
            <a:r>
              <a:rPr lang="en-IN" sz="2000" dirty="0">
                <a:effectLst/>
                <a:latin typeface="Arial" panose="020B0604020202020204" pitchFamily="34" charset="0"/>
                <a:ea typeface="Times New Roman" panose="02020603050405020304" pitchFamily="18" charset="0"/>
                <a:cs typeface="Arial" panose="020B0604020202020204" pitchFamily="34" charset="0"/>
              </a:rPr>
              <a:t>Maximize revenue.</a:t>
            </a:r>
            <a:endParaRPr lang="en-IN" sz="2000"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50000"/>
              </a:lnSpc>
              <a:spcAft>
                <a:spcPts val="800"/>
              </a:spcAft>
              <a:buSzPts val="1000"/>
              <a:buFont typeface="Symbol" panose="05050102010706020507" pitchFamily="18" charset="2"/>
              <a:buChar char=""/>
              <a:tabLst>
                <a:tab pos="457200" algn="l"/>
              </a:tabLst>
            </a:pPr>
            <a:r>
              <a:rPr lang="en-IN" sz="2000" dirty="0">
                <a:effectLst/>
                <a:latin typeface="Arial" panose="020B0604020202020204" pitchFamily="34" charset="0"/>
                <a:ea typeface="Times New Roman" panose="02020603050405020304" pitchFamily="18" charset="0"/>
                <a:cs typeface="Arial" panose="020B0604020202020204" pitchFamily="34" charset="0"/>
              </a:rPr>
              <a:t>Ensure long-term business stability.</a:t>
            </a:r>
            <a:endParaRPr lang="en-IN" sz="2000" dirty="0">
              <a:effectLst/>
              <a:latin typeface="Arial" panose="020B0604020202020204" pitchFamily="34" charset="0"/>
              <a:ea typeface="Calibri" panose="020F0502020204030204" pitchFamily="34" charset="0"/>
              <a:cs typeface="Arial" panose="020B0604020202020204" pitchFamily="34" charset="0"/>
            </a:endParaRPr>
          </a:p>
        </p:txBody>
      </p:sp>
      <p:grpSp>
        <p:nvGrpSpPr>
          <p:cNvPr id="11" name="Group 10">
            <a:extLst>
              <a:ext uri="{FF2B5EF4-FFF2-40B4-BE49-F238E27FC236}">
                <a16:creationId xmlns:a16="http://schemas.microsoft.com/office/drawing/2014/main" id="{C274737B-4A63-4707-BC9C-D50775FC345E}"/>
              </a:ext>
            </a:extLst>
          </p:cNvPr>
          <p:cNvGrpSpPr/>
          <p:nvPr/>
        </p:nvGrpSpPr>
        <p:grpSpPr>
          <a:xfrm>
            <a:off x="73160" y="5674511"/>
            <a:ext cx="12054086" cy="987131"/>
            <a:chOff x="73160" y="5674511"/>
            <a:chExt cx="12054086" cy="987131"/>
          </a:xfrm>
        </p:grpSpPr>
        <p:cxnSp>
          <p:nvCxnSpPr>
            <p:cNvPr id="12" name="Straight Connector 11">
              <a:extLst>
                <a:ext uri="{FF2B5EF4-FFF2-40B4-BE49-F238E27FC236}">
                  <a16:creationId xmlns:a16="http://schemas.microsoft.com/office/drawing/2014/main" id="{C80C2D83-16A9-42B7-86F2-0D6814DE4324}"/>
                </a:ext>
              </a:extLst>
            </p:cNvPr>
            <p:cNvCxnSpPr>
              <a:cxnSpLocks/>
            </p:cNvCxnSpPr>
            <p:nvPr/>
          </p:nvCxnSpPr>
          <p:spPr>
            <a:xfrm>
              <a:off x="73160" y="6580930"/>
              <a:ext cx="12054086" cy="80712"/>
            </a:xfrm>
            <a:prstGeom prst="line">
              <a:avLst/>
            </a:prstGeom>
            <a:ln w="76200">
              <a:solidFill>
                <a:schemeClr val="accent1">
                  <a:lumMod val="75000"/>
                </a:schemeClr>
              </a:solidFill>
            </a:ln>
          </p:spPr>
          <p:style>
            <a:lnRef idx="1">
              <a:schemeClr val="accent4"/>
            </a:lnRef>
            <a:fillRef idx="0">
              <a:schemeClr val="accent4"/>
            </a:fillRef>
            <a:effectRef idx="0">
              <a:schemeClr val="accent4"/>
            </a:effectRef>
            <a:fontRef idx="minor">
              <a:schemeClr val="tx1"/>
            </a:fontRef>
          </p:style>
        </p:cxnSp>
        <p:pic>
          <p:nvPicPr>
            <p:cNvPr id="13" name="Picture 12">
              <a:extLst>
                <a:ext uri="{FF2B5EF4-FFF2-40B4-BE49-F238E27FC236}">
                  <a16:creationId xmlns:a16="http://schemas.microsoft.com/office/drawing/2014/main" id="{48B884FC-15C0-47D9-8C18-D34C2A2619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09227" y="5674511"/>
              <a:ext cx="1539338" cy="987131"/>
            </a:xfrm>
            <a:prstGeom prst="rect">
              <a:avLst/>
            </a:prstGeom>
          </p:spPr>
        </p:pic>
      </p:grpSp>
    </p:spTree>
    <p:extLst>
      <p:ext uri="{BB962C8B-B14F-4D97-AF65-F5344CB8AC3E}">
        <p14:creationId xmlns:p14="http://schemas.microsoft.com/office/powerpoint/2010/main" val="2970831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extBox 47">
            <a:extLst>
              <a:ext uri="{FF2B5EF4-FFF2-40B4-BE49-F238E27FC236}">
                <a16:creationId xmlns:a16="http://schemas.microsoft.com/office/drawing/2014/main" id="{AE2B8945-5C68-4FB9-B95D-65A6027E00A5}"/>
              </a:ext>
            </a:extLst>
          </p:cNvPr>
          <p:cNvSpPr txBox="1"/>
          <p:nvPr/>
        </p:nvSpPr>
        <p:spPr>
          <a:xfrm>
            <a:off x="806599" y="998294"/>
            <a:ext cx="5943825" cy="830997"/>
          </a:xfrm>
          <a:prstGeom prst="rect">
            <a:avLst/>
          </a:prstGeom>
          <a:noFill/>
        </p:spPr>
        <p:txBody>
          <a:bodyPr wrap="square">
            <a:spAutoFit/>
          </a:bodyPr>
          <a:lstStyle/>
          <a:p>
            <a:pPr lvl="0"/>
            <a:r>
              <a:rPr lang="en-IN" sz="4800" b="1" u="sng" dirty="0">
                <a:latin typeface="Leelawadee" panose="020B0502040204020203" pitchFamily="34" charset="-34"/>
                <a:ea typeface="Yu Gothic UI Semibold" panose="020B0700000000000000" pitchFamily="34" charset="-128"/>
                <a:cs typeface="Leelawadee" panose="020B0502040204020203" pitchFamily="34" charset="-34"/>
              </a:rPr>
              <a:t>Key Data overview</a:t>
            </a:r>
            <a:endParaRPr lang="en-IN" sz="5400" b="1" u="sng" dirty="0">
              <a:latin typeface="Leelawadee" panose="020B0502040204020203" pitchFamily="34" charset="-34"/>
              <a:ea typeface="Yu Gothic UI Semibold" panose="020B0700000000000000" pitchFamily="34" charset="-128"/>
              <a:cs typeface="Leelawadee" panose="020B0502040204020203" pitchFamily="34" charset="-34"/>
            </a:endParaRPr>
          </a:p>
        </p:txBody>
      </p:sp>
      <p:sp>
        <p:nvSpPr>
          <p:cNvPr id="10" name="Rectangle 4">
            <a:extLst>
              <a:ext uri="{FF2B5EF4-FFF2-40B4-BE49-F238E27FC236}">
                <a16:creationId xmlns:a16="http://schemas.microsoft.com/office/drawing/2014/main" id="{8FB40F4A-AD97-41B5-8232-7D24A9D4800D}"/>
              </a:ext>
            </a:extLst>
          </p:cNvPr>
          <p:cNvSpPr>
            <a:spLocks noChangeArrowheads="1"/>
          </p:cNvSpPr>
          <p:nvPr/>
        </p:nvSpPr>
        <p:spPr bwMode="auto">
          <a:xfrm>
            <a:off x="806599" y="1900227"/>
            <a:ext cx="10246883"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GB" sz="2000" dirty="0"/>
              <a:t>Our dataset contains information about </a:t>
            </a:r>
            <a:r>
              <a:rPr lang="en-GB" sz="2000" b="1" dirty="0"/>
              <a:t>10,000 banking customers</a:t>
            </a:r>
            <a:r>
              <a:rPr lang="en-GB" sz="2000" dirty="0"/>
              <a:t>, covering various aspects of their profiles and interactions with the bank.</a:t>
            </a:r>
          </a:p>
          <a:p>
            <a:pPr lvl="1">
              <a:buFont typeface="Arial" panose="020B0604020202020204" pitchFamily="34" charset="0"/>
              <a:buChar char="•"/>
            </a:pPr>
            <a:r>
              <a:rPr lang="en-GB" sz="2000" b="1" dirty="0"/>
              <a:t>Demographics:</a:t>
            </a:r>
            <a:r>
              <a:rPr lang="en-GB" sz="2000" dirty="0"/>
              <a:t> Includes details like </a:t>
            </a:r>
            <a:r>
              <a:rPr lang="en-GB" sz="2000" b="1" dirty="0"/>
              <a:t>Age, Gender, and Geography</a:t>
            </a:r>
            <a:r>
              <a:rPr lang="en-GB" sz="2000" dirty="0"/>
              <a:t>, helping us understand customer distribution.</a:t>
            </a:r>
          </a:p>
          <a:p>
            <a:pPr lvl="1">
              <a:buFont typeface="Arial" panose="020B0604020202020204" pitchFamily="34" charset="0"/>
              <a:buChar char="•"/>
            </a:pPr>
            <a:r>
              <a:rPr lang="en-GB" sz="2000" b="1" dirty="0"/>
              <a:t>Financials:</a:t>
            </a:r>
            <a:r>
              <a:rPr lang="en-GB" sz="2000" dirty="0"/>
              <a:t> Features like </a:t>
            </a:r>
            <a:r>
              <a:rPr lang="en-GB" sz="2000" b="1" dirty="0"/>
              <a:t>Balance, Salary, and Credit Score</a:t>
            </a:r>
            <a:r>
              <a:rPr lang="en-GB" sz="2000" dirty="0"/>
              <a:t> give insights into customers' financial status.</a:t>
            </a:r>
          </a:p>
          <a:p>
            <a:pPr lvl="1">
              <a:buFont typeface="Arial" panose="020B0604020202020204" pitchFamily="34" charset="0"/>
              <a:buChar char="•"/>
            </a:pPr>
            <a:r>
              <a:rPr lang="en-GB" sz="2000" b="1" dirty="0"/>
              <a:t>Banking Activity:</a:t>
            </a:r>
            <a:r>
              <a:rPr lang="en-GB" sz="2000" dirty="0"/>
              <a:t> Tracks </a:t>
            </a:r>
            <a:r>
              <a:rPr lang="en-GB" sz="2000" b="1" dirty="0"/>
              <a:t>Number of Products, Credit Card Ownership, and Active Status</a:t>
            </a:r>
            <a:r>
              <a:rPr lang="en-GB" sz="2000" dirty="0"/>
              <a:t> to </a:t>
            </a:r>
            <a:r>
              <a:rPr lang="en-GB" sz="2000" dirty="0" err="1"/>
              <a:t>analyze</a:t>
            </a:r>
            <a:r>
              <a:rPr lang="en-GB" sz="2000" dirty="0"/>
              <a:t> engagement levels.</a:t>
            </a:r>
          </a:p>
          <a:p>
            <a:pPr lvl="1">
              <a:buFont typeface="Arial" panose="020B0604020202020204" pitchFamily="34" charset="0"/>
              <a:buChar char="•"/>
            </a:pPr>
            <a:r>
              <a:rPr lang="en-GB" sz="2000" b="1" dirty="0"/>
              <a:t>Churn Status:</a:t>
            </a:r>
            <a:r>
              <a:rPr lang="en-GB" sz="2000" dirty="0"/>
              <a:t> Indicates whether a customer has </a:t>
            </a:r>
            <a:r>
              <a:rPr lang="en-GB" sz="2000" b="1" dirty="0"/>
              <a:t>left the bank or remained active</a:t>
            </a:r>
            <a:r>
              <a:rPr lang="en-GB" sz="2000" dirty="0"/>
              <a:t>, crucial for understanding churn </a:t>
            </a:r>
            <a:r>
              <a:rPr lang="en-GB" sz="2000" dirty="0" err="1"/>
              <a:t>behavior</a:t>
            </a:r>
            <a:r>
              <a:rPr lang="en-GB" sz="2000" dirty="0"/>
              <a:t>.</a:t>
            </a:r>
          </a:p>
          <a:p>
            <a:pPr lvl="1"/>
            <a:endParaRPr lang="en-GB" sz="2000" dirty="0"/>
          </a:p>
          <a:p>
            <a:pPr lvl="1"/>
            <a:r>
              <a:rPr lang="en-GB" sz="2000" dirty="0"/>
              <a:t>Our dataset is essential for identifying patterns, predicting churn, and implementing strategies to improve customer retention.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grpSp>
        <p:nvGrpSpPr>
          <p:cNvPr id="9" name="Group 8">
            <a:extLst>
              <a:ext uri="{FF2B5EF4-FFF2-40B4-BE49-F238E27FC236}">
                <a16:creationId xmlns:a16="http://schemas.microsoft.com/office/drawing/2014/main" id="{5EEDE2F3-1943-4087-AF29-DF93E22B2571}"/>
              </a:ext>
            </a:extLst>
          </p:cNvPr>
          <p:cNvGrpSpPr/>
          <p:nvPr/>
        </p:nvGrpSpPr>
        <p:grpSpPr>
          <a:xfrm>
            <a:off x="73160" y="5674511"/>
            <a:ext cx="12054086" cy="987131"/>
            <a:chOff x="73160" y="5674511"/>
            <a:chExt cx="12054086" cy="987131"/>
          </a:xfrm>
        </p:grpSpPr>
        <p:cxnSp>
          <p:nvCxnSpPr>
            <p:cNvPr id="11" name="Straight Connector 10">
              <a:extLst>
                <a:ext uri="{FF2B5EF4-FFF2-40B4-BE49-F238E27FC236}">
                  <a16:creationId xmlns:a16="http://schemas.microsoft.com/office/drawing/2014/main" id="{67C08DAE-3C60-4031-A326-9200002D181A}"/>
                </a:ext>
              </a:extLst>
            </p:cNvPr>
            <p:cNvCxnSpPr>
              <a:cxnSpLocks/>
            </p:cNvCxnSpPr>
            <p:nvPr/>
          </p:nvCxnSpPr>
          <p:spPr>
            <a:xfrm>
              <a:off x="73160" y="6580930"/>
              <a:ext cx="12054086" cy="80712"/>
            </a:xfrm>
            <a:prstGeom prst="line">
              <a:avLst/>
            </a:prstGeom>
            <a:ln w="76200">
              <a:solidFill>
                <a:schemeClr val="accent1">
                  <a:lumMod val="75000"/>
                </a:schemeClr>
              </a:solidFill>
            </a:ln>
          </p:spPr>
          <p:style>
            <a:lnRef idx="1">
              <a:schemeClr val="accent4"/>
            </a:lnRef>
            <a:fillRef idx="0">
              <a:schemeClr val="accent4"/>
            </a:fillRef>
            <a:effectRef idx="0">
              <a:schemeClr val="accent4"/>
            </a:effectRef>
            <a:fontRef idx="minor">
              <a:schemeClr val="tx1"/>
            </a:fontRef>
          </p:style>
        </p:cxnSp>
        <p:pic>
          <p:nvPicPr>
            <p:cNvPr id="12" name="Picture 11">
              <a:extLst>
                <a:ext uri="{FF2B5EF4-FFF2-40B4-BE49-F238E27FC236}">
                  <a16:creationId xmlns:a16="http://schemas.microsoft.com/office/drawing/2014/main" id="{19208E90-DE6D-45FD-8C15-5B37165051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09227" y="5674511"/>
              <a:ext cx="1539338" cy="987131"/>
            </a:xfrm>
            <a:prstGeom prst="rect">
              <a:avLst/>
            </a:prstGeom>
          </p:spPr>
        </p:pic>
      </p:grpSp>
    </p:spTree>
    <p:extLst>
      <p:ext uri="{BB962C8B-B14F-4D97-AF65-F5344CB8AC3E}">
        <p14:creationId xmlns:p14="http://schemas.microsoft.com/office/powerpoint/2010/main" val="39351105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AEF089F8-4932-46D6-BBBF-2E13E4F40224}"/>
              </a:ext>
            </a:extLst>
          </p:cNvPr>
          <p:cNvPicPr>
            <a:picLocks noChangeAspect="1"/>
          </p:cNvPicPr>
          <p:nvPr/>
        </p:nvPicPr>
        <p:blipFill rotWithShape="1">
          <a:blip r:embed="rId2"/>
          <a:srcRect t="73941"/>
          <a:stretch/>
        </p:blipFill>
        <p:spPr>
          <a:xfrm>
            <a:off x="0" y="0"/>
            <a:ext cx="12192000" cy="6858000"/>
          </a:xfrm>
          <a:prstGeom prst="rect">
            <a:avLst/>
          </a:prstGeom>
        </p:spPr>
      </p:pic>
      <p:pic>
        <p:nvPicPr>
          <p:cNvPr id="13" name="Picture 12">
            <a:extLst>
              <a:ext uri="{FF2B5EF4-FFF2-40B4-BE49-F238E27FC236}">
                <a16:creationId xmlns:a16="http://schemas.microsoft.com/office/drawing/2014/main" id="{93A90BED-B630-4254-AD64-F4059DC6D02B}"/>
              </a:ext>
            </a:extLst>
          </p:cNvPr>
          <p:cNvPicPr>
            <a:picLocks noChangeAspect="1"/>
          </p:cNvPicPr>
          <p:nvPr/>
        </p:nvPicPr>
        <p:blipFill rotWithShape="1">
          <a:blip r:embed="rId2"/>
          <a:srcRect b="21159"/>
          <a:stretch/>
        </p:blipFill>
        <p:spPr>
          <a:xfrm>
            <a:off x="8406" y="1009381"/>
            <a:ext cx="10775576" cy="5611905"/>
          </a:xfrm>
          <a:prstGeom prst="rect">
            <a:avLst/>
          </a:prstGeom>
        </p:spPr>
      </p:pic>
      <p:sp>
        <p:nvSpPr>
          <p:cNvPr id="48" name="TextBox 47">
            <a:extLst>
              <a:ext uri="{FF2B5EF4-FFF2-40B4-BE49-F238E27FC236}">
                <a16:creationId xmlns:a16="http://schemas.microsoft.com/office/drawing/2014/main" id="{AE2B8945-5C68-4FB9-B95D-65A6027E00A5}"/>
              </a:ext>
            </a:extLst>
          </p:cNvPr>
          <p:cNvSpPr txBox="1"/>
          <p:nvPr/>
        </p:nvSpPr>
        <p:spPr>
          <a:xfrm>
            <a:off x="555587" y="553526"/>
            <a:ext cx="5943825" cy="830997"/>
          </a:xfrm>
          <a:prstGeom prst="rect">
            <a:avLst/>
          </a:prstGeom>
          <a:noFill/>
        </p:spPr>
        <p:txBody>
          <a:bodyPr wrap="square">
            <a:spAutoFit/>
          </a:bodyPr>
          <a:lstStyle/>
          <a:p>
            <a:pPr lvl="0"/>
            <a:r>
              <a:rPr lang="en-IN" sz="4800" b="1" u="sng" dirty="0">
                <a:latin typeface="Leelawadee" panose="020B0502040204020203" pitchFamily="34" charset="-34"/>
                <a:ea typeface="Yu Gothic UI Semibold" panose="020B0700000000000000" pitchFamily="34" charset="-128"/>
                <a:cs typeface="Leelawadee" panose="020B0502040204020203" pitchFamily="34" charset="-34"/>
              </a:rPr>
              <a:t>Data Schema</a:t>
            </a:r>
            <a:endParaRPr lang="en-IN" sz="5400" b="1" u="sng" dirty="0">
              <a:latin typeface="Leelawadee" panose="020B0502040204020203" pitchFamily="34" charset="-34"/>
              <a:ea typeface="Yu Gothic UI Semibold" panose="020B0700000000000000" pitchFamily="34" charset="-128"/>
              <a:cs typeface="Leelawadee" panose="020B0502040204020203" pitchFamily="34" charset="-34"/>
            </a:endParaRPr>
          </a:p>
        </p:txBody>
      </p:sp>
      <p:grpSp>
        <p:nvGrpSpPr>
          <p:cNvPr id="10" name="Group 9">
            <a:extLst>
              <a:ext uri="{FF2B5EF4-FFF2-40B4-BE49-F238E27FC236}">
                <a16:creationId xmlns:a16="http://schemas.microsoft.com/office/drawing/2014/main" id="{20DB682F-8366-48DD-A5DB-C58835BB16D6}"/>
              </a:ext>
            </a:extLst>
          </p:cNvPr>
          <p:cNvGrpSpPr/>
          <p:nvPr/>
        </p:nvGrpSpPr>
        <p:grpSpPr>
          <a:xfrm>
            <a:off x="73160" y="5674511"/>
            <a:ext cx="12054086" cy="987131"/>
            <a:chOff x="73160" y="5674511"/>
            <a:chExt cx="12054086" cy="987131"/>
          </a:xfrm>
        </p:grpSpPr>
        <p:cxnSp>
          <p:nvCxnSpPr>
            <p:cNvPr id="11" name="Straight Connector 10">
              <a:extLst>
                <a:ext uri="{FF2B5EF4-FFF2-40B4-BE49-F238E27FC236}">
                  <a16:creationId xmlns:a16="http://schemas.microsoft.com/office/drawing/2014/main" id="{8B31F202-C3A6-4256-BF5C-C5CC28D8B151}"/>
                </a:ext>
              </a:extLst>
            </p:cNvPr>
            <p:cNvCxnSpPr>
              <a:cxnSpLocks/>
            </p:cNvCxnSpPr>
            <p:nvPr/>
          </p:nvCxnSpPr>
          <p:spPr>
            <a:xfrm>
              <a:off x="73160" y="6580930"/>
              <a:ext cx="12054086" cy="80712"/>
            </a:xfrm>
            <a:prstGeom prst="line">
              <a:avLst/>
            </a:prstGeom>
            <a:ln w="76200">
              <a:solidFill>
                <a:schemeClr val="accent1">
                  <a:lumMod val="75000"/>
                </a:schemeClr>
              </a:solidFill>
            </a:ln>
          </p:spPr>
          <p:style>
            <a:lnRef idx="1">
              <a:schemeClr val="accent4"/>
            </a:lnRef>
            <a:fillRef idx="0">
              <a:schemeClr val="accent4"/>
            </a:fillRef>
            <a:effectRef idx="0">
              <a:schemeClr val="accent4"/>
            </a:effectRef>
            <a:fontRef idx="minor">
              <a:schemeClr val="tx1"/>
            </a:fontRef>
          </p:style>
        </p:cxnSp>
        <p:pic>
          <p:nvPicPr>
            <p:cNvPr id="12" name="Picture 11">
              <a:extLst>
                <a:ext uri="{FF2B5EF4-FFF2-40B4-BE49-F238E27FC236}">
                  <a16:creationId xmlns:a16="http://schemas.microsoft.com/office/drawing/2014/main" id="{77BCE38A-3CAF-4E1B-BDC3-37374C9FF6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09227" y="5674511"/>
              <a:ext cx="1539338" cy="987131"/>
            </a:xfrm>
            <a:prstGeom prst="rect">
              <a:avLst/>
            </a:prstGeom>
          </p:spPr>
        </p:pic>
      </p:grpSp>
    </p:spTree>
    <p:extLst>
      <p:ext uri="{BB962C8B-B14F-4D97-AF65-F5344CB8AC3E}">
        <p14:creationId xmlns:p14="http://schemas.microsoft.com/office/powerpoint/2010/main" val="37693704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AF06F63B-BC64-40C5-9A1F-CD3941C1C6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80562" y="3429000"/>
            <a:ext cx="4117763" cy="2545976"/>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35DEC2B9-A3C7-41D9-BDEA-8DCA0C637910}"/>
              </a:ext>
            </a:extLst>
          </p:cNvPr>
          <p:cNvSpPr txBox="1"/>
          <p:nvPr/>
        </p:nvSpPr>
        <p:spPr>
          <a:xfrm>
            <a:off x="738579" y="285318"/>
            <a:ext cx="10714842" cy="830997"/>
          </a:xfrm>
          <a:prstGeom prst="rect">
            <a:avLst/>
          </a:prstGeom>
          <a:noFill/>
        </p:spPr>
        <p:txBody>
          <a:bodyPr wrap="square">
            <a:spAutoFit/>
          </a:bodyPr>
          <a:lstStyle/>
          <a:p>
            <a:pPr lvl="0"/>
            <a:r>
              <a:rPr lang="en-IN" sz="4800" b="1" u="sng" dirty="0">
                <a:latin typeface="Leelawadee" panose="020B0502040204020203" pitchFamily="34" charset="-34"/>
                <a:ea typeface="Yu Gothic UI Semibold" panose="020B0700000000000000" pitchFamily="34" charset="-128"/>
                <a:cs typeface="Leelawadee" panose="020B0502040204020203" pitchFamily="34" charset="-34"/>
              </a:rPr>
              <a:t>Key factors </a:t>
            </a:r>
          </a:p>
        </p:txBody>
      </p:sp>
      <p:sp>
        <p:nvSpPr>
          <p:cNvPr id="12" name="TextBox 11">
            <a:extLst>
              <a:ext uri="{FF2B5EF4-FFF2-40B4-BE49-F238E27FC236}">
                <a16:creationId xmlns:a16="http://schemas.microsoft.com/office/drawing/2014/main" id="{1EC00E91-69CD-4D32-BB2D-46AC17014AA9}"/>
              </a:ext>
            </a:extLst>
          </p:cNvPr>
          <p:cNvSpPr txBox="1"/>
          <p:nvPr/>
        </p:nvSpPr>
        <p:spPr>
          <a:xfrm>
            <a:off x="738579" y="1274429"/>
            <a:ext cx="6388362" cy="4893647"/>
          </a:xfrm>
          <a:prstGeom prst="rect">
            <a:avLst/>
          </a:prstGeom>
          <a:noFill/>
        </p:spPr>
        <p:txBody>
          <a:bodyPr wrap="square">
            <a:spAutoFit/>
          </a:bodyPr>
          <a:lstStyle/>
          <a:p>
            <a:r>
              <a:rPr lang="en-GB" sz="2000" b="1" u="sng" dirty="0">
                <a:latin typeface="Arial" panose="020B0604020202020204" pitchFamily="34" charset="0"/>
                <a:cs typeface="Arial" panose="020B0604020202020204" pitchFamily="34" charset="0"/>
              </a:rPr>
              <a:t>Churn Trend by Gender Over the Years</a:t>
            </a:r>
          </a:p>
          <a:p>
            <a:endParaRPr lang="en-GB" sz="2000" b="1" u="sng" dirty="0"/>
          </a:p>
          <a:p>
            <a:r>
              <a:rPr lang="en-GB" sz="2400" b="1" u="sng" dirty="0"/>
              <a:t>Approach:</a:t>
            </a:r>
          </a:p>
          <a:p>
            <a:pPr marL="0" marR="0" lvl="0" indent="0" algn="l" defTabSz="914400" rtl="0" eaLnBrk="0" fontAlgn="base" latinLnBrk="0" hangingPunct="0">
              <a:lnSpc>
                <a:spcPct val="100000"/>
              </a:lnSpc>
              <a:spcBef>
                <a:spcPct val="0"/>
              </a:spcBef>
              <a:spcAft>
                <a:spcPct val="0"/>
              </a:spcAft>
              <a:buClrTx/>
              <a:buSzTx/>
              <a:buFontTx/>
              <a:buNone/>
              <a:tabLst/>
            </a:pPr>
            <a:r>
              <a:rPr lang="en-GB" altLang="en-US" sz="2000" dirty="0"/>
              <a:t>We used a double-line chart to compare how many male and female customers left the bank each year.</a:t>
            </a:r>
          </a:p>
          <a:p>
            <a:pPr marL="0" marR="0" lvl="0" indent="0" algn="l" defTabSz="914400" rtl="0" eaLnBrk="0" fontAlgn="base" latinLnBrk="0" hangingPunct="0">
              <a:lnSpc>
                <a:spcPct val="100000"/>
              </a:lnSpc>
              <a:spcBef>
                <a:spcPct val="0"/>
              </a:spcBef>
              <a:spcAft>
                <a:spcPct val="0"/>
              </a:spcAft>
              <a:buClrTx/>
              <a:buSzTx/>
              <a:buFontTx/>
              <a:buNone/>
              <a:tabLst/>
            </a:pPr>
            <a:endParaRPr lang="en-GB" altLang="en-US" sz="2000" dirty="0"/>
          </a:p>
          <a:p>
            <a:pPr marL="0" marR="0" lvl="0" indent="0" algn="l" defTabSz="914400" rtl="0" eaLnBrk="0" fontAlgn="base" latinLnBrk="0" hangingPunct="0">
              <a:lnSpc>
                <a:spcPct val="100000"/>
              </a:lnSpc>
              <a:spcBef>
                <a:spcPct val="0"/>
              </a:spcBef>
              <a:spcAft>
                <a:spcPct val="0"/>
              </a:spcAft>
              <a:buClrTx/>
              <a:buSzTx/>
              <a:buFontTx/>
              <a:buNone/>
              <a:tabLst/>
            </a:pPr>
            <a:r>
              <a:rPr lang="en-GB" sz="2400" b="1" u="sng" dirty="0"/>
              <a:t>Insights: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More females exited than males every year.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Churn numbers have increased steadily for both.</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2019 had the highest exits for both genders.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r>
              <a:rPr lang="en-GB" sz="2400" b="1" u="sng" dirty="0"/>
              <a:t>Recommendations</a:t>
            </a:r>
            <a:r>
              <a:rPr lang="en-GB" sz="2400" b="1" dirty="0"/>
              <a:t>:</a:t>
            </a:r>
            <a:endParaRPr lang="en-GB" sz="2400" dirty="0"/>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Understand why more females are leaving.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Create gender-specific strategies to improve retention.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Focus on reducing the overall churn trend.</a:t>
            </a:r>
          </a:p>
        </p:txBody>
      </p:sp>
      <p:grpSp>
        <p:nvGrpSpPr>
          <p:cNvPr id="11" name="Group 10">
            <a:extLst>
              <a:ext uri="{FF2B5EF4-FFF2-40B4-BE49-F238E27FC236}">
                <a16:creationId xmlns:a16="http://schemas.microsoft.com/office/drawing/2014/main" id="{6124A231-D6F1-4951-8E32-832A4EC2F3A2}"/>
              </a:ext>
            </a:extLst>
          </p:cNvPr>
          <p:cNvGrpSpPr/>
          <p:nvPr/>
        </p:nvGrpSpPr>
        <p:grpSpPr>
          <a:xfrm>
            <a:off x="73160" y="5674511"/>
            <a:ext cx="12054086" cy="987131"/>
            <a:chOff x="73160" y="5674511"/>
            <a:chExt cx="12054086" cy="987131"/>
          </a:xfrm>
        </p:grpSpPr>
        <p:cxnSp>
          <p:nvCxnSpPr>
            <p:cNvPr id="13" name="Straight Connector 12">
              <a:extLst>
                <a:ext uri="{FF2B5EF4-FFF2-40B4-BE49-F238E27FC236}">
                  <a16:creationId xmlns:a16="http://schemas.microsoft.com/office/drawing/2014/main" id="{AA53429A-AE66-4433-9DE3-178F5358674E}"/>
                </a:ext>
              </a:extLst>
            </p:cNvPr>
            <p:cNvCxnSpPr>
              <a:cxnSpLocks/>
            </p:cNvCxnSpPr>
            <p:nvPr/>
          </p:nvCxnSpPr>
          <p:spPr>
            <a:xfrm>
              <a:off x="73160" y="6580930"/>
              <a:ext cx="12054086" cy="80712"/>
            </a:xfrm>
            <a:prstGeom prst="line">
              <a:avLst/>
            </a:prstGeom>
            <a:ln w="76200">
              <a:solidFill>
                <a:schemeClr val="accent1">
                  <a:lumMod val="75000"/>
                </a:schemeClr>
              </a:solidFill>
            </a:ln>
          </p:spPr>
          <p:style>
            <a:lnRef idx="1">
              <a:schemeClr val="accent4"/>
            </a:lnRef>
            <a:fillRef idx="0">
              <a:schemeClr val="accent4"/>
            </a:fillRef>
            <a:effectRef idx="0">
              <a:schemeClr val="accent4"/>
            </a:effectRef>
            <a:fontRef idx="minor">
              <a:schemeClr val="tx1"/>
            </a:fontRef>
          </p:style>
        </p:cxnSp>
        <p:pic>
          <p:nvPicPr>
            <p:cNvPr id="14" name="Picture 13">
              <a:extLst>
                <a:ext uri="{FF2B5EF4-FFF2-40B4-BE49-F238E27FC236}">
                  <a16:creationId xmlns:a16="http://schemas.microsoft.com/office/drawing/2014/main" id="{13F351C3-DA79-465D-8CFA-97102B8707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09227" y="5674511"/>
              <a:ext cx="1539338" cy="987131"/>
            </a:xfrm>
            <a:prstGeom prst="rect">
              <a:avLst/>
            </a:prstGeom>
          </p:spPr>
        </p:pic>
      </p:grpSp>
      <p:pic>
        <p:nvPicPr>
          <p:cNvPr id="3" name="Picture 2">
            <a:extLst>
              <a:ext uri="{FF2B5EF4-FFF2-40B4-BE49-F238E27FC236}">
                <a16:creationId xmlns:a16="http://schemas.microsoft.com/office/drawing/2014/main" id="{99872512-DF40-49C5-8121-E8349B844B53}"/>
              </a:ext>
            </a:extLst>
          </p:cNvPr>
          <p:cNvPicPr>
            <a:picLocks noChangeAspect="1"/>
          </p:cNvPicPr>
          <p:nvPr/>
        </p:nvPicPr>
        <p:blipFill>
          <a:blip r:embed="rId4"/>
          <a:stretch>
            <a:fillRect/>
          </a:stretch>
        </p:blipFill>
        <p:spPr>
          <a:xfrm>
            <a:off x="7890112" y="1116315"/>
            <a:ext cx="3629532" cy="2095792"/>
          </a:xfrm>
          <a:prstGeom prst="rect">
            <a:avLst/>
          </a:prstGeom>
        </p:spPr>
      </p:pic>
      <p:sp>
        <p:nvSpPr>
          <p:cNvPr id="6" name="Rectangle 5">
            <a:extLst>
              <a:ext uri="{FF2B5EF4-FFF2-40B4-BE49-F238E27FC236}">
                <a16:creationId xmlns:a16="http://schemas.microsoft.com/office/drawing/2014/main" id="{3BFC0808-8FA1-4254-911C-3251D0B04D54}"/>
              </a:ext>
            </a:extLst>
          </p:cNvPr>
          <p:cNvSpPr>
            <a:spLocks noChangeArrowheads="1"/>
          </p:cNvSpPr>
          <p:nvPr/>
        </p:nvSpPr>
        <p:spPr bwMode="auto">
          <a:xfrm>
            <a:off x="0" y="-184666"/>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6">
            <a:extLst>
              <a:ext uri="{FF2B5EF4-FFF2-40B4-BE49-F238E27FC236}">
                <a16:creationId xmlns:a16="http://schemas.microsoft.com/office/drawing/2014/main" id="{6C03CCCE-098E-441E-BF8A-C135648C1BDC}"/>
              </a:ext>
            </a:extLst>
          </p:cNvPr>
          <p:cNvSpPr>
            <a:spLocks noChangeArrowheads="1"/>
          </p:cNvSpPr>
          <p:nvPr/>
        </p:nvSpPr>
        <p:spPr bwMode="auto">
          <a:xfrm>
            <a:off x="0" y="-184666"/>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134478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BB6CB3B-BFB5-4544-B8C2-DB05BB003AE0}"/>
              </a:ext>
            </a:extLst>
          </p:cNvPr>
          <p:cNvPicPr>
            <a:picLocks noChangeAspect="1"/>
          </p:cNvPicPr>
          <p:nvPr/>
        </p:nvPicPr>
        <p:blipFill>
          <a:blip r:embed="rId2"/>
          <a:stretch>
            <a:fillRect/>
          </a:stretch>
        </p:blipFill>
        <p:spPr>
          <a:xfrm>
            <a:off x="7914138" y="2583926"/>
            <a:ext cx="4134427" cy="2362530"/>
          </a:xfrm>
          <a:prstGeom prst="rect">
            <a:avLst/>
          </a:prstGeom>
        </p:spPr>
      </p:pic>
      <p:sp>
        <p:nvSpPr>
          <p:cNvPr id="9" name="TextBox 8">
            <a:extLst>
              <a:ext uri="{FF2B5EF4-FFF2-40B4-BE49-F238E27FC236}">
                <a16:creationId xmlns:a16="http://schemas.microsoft.com/office/drawing/2014/main" id="{35DEC2B9-A3C7-41D9-BDEA-8DCA0C637910}"/>
              </a:ext>
            </a:extLst>
          </p:cNvPr>
          <p:cNvSpPr txBox="1"/>
          <p:nvPr/>
        </p:nvSpPr>
        <p:spPr>
          <a:xfrm>
            <a:off x="738579" y="285318"/>
            <a:ext cx="10714842" cy="830997"/>
          </a:xfrm>
          <a:prstGeom prst="rect">
            <a:avLst/>
          </a:prstGeom>
          <a:noFill/>
        </p:spPr>
        <p:txBody>
          <a:bodyPr wrap="square">
            <a:spAutoFit/>
          </a:bodyPr>
          <a:lstStyle/>
          <a:p>
            <a:pPr lvl="0"/>
            <a:r>
              <a:rPr lang="en-IN" sz="4800" b="1" u="sng" dirty="0">
                <a:latin typeface="Leelawadee" panose="020B0502040204020203" pitchFamily="34" charset="-34"/>
                <a:ea typeface="Yu Gothic UI Semibold" panose="020B0700000000000000" pitchFamily="34" charset="-128"/>
                <a:cs typeface="Leelawadee" panose="020B0502040204020203" pitchFamily="34" charset="-34"/>
              </a:rPr>
              <a:t>Key factors </a:t>
            </a:r>
          </a:p>
        </p:txBody>
      </p:sp>
      <p:sp>
        <p:nvSpPr>
          <p:cNvPr id="12" name="TextBox 11">
            <a:extLst>
              <a:ext uri="{FF2B5EF4-FFF2-40B4-BE49-F238E27FC236}">
                <a16:creationId xmlns:a16="http://schemas.microsoft.com/office/drawing/2014/main" id="{1EC00E91-69CD-4D32-BB2D-46AC17014AA9}"/>
              </a:ext>
            </a:extLst>
          </p:cNvPr>
          <p:cNvSpPr txBox="1"/>
          <p:nvPr/>
        </p:nvSpPr>
        <p:spPr>
          <a:xfrm>
            <a:off x="738579" y="1866099"/>
            <a:ext cx="6549727" cy="3400931"/>
          </a:xfrm>
          <a:prstGeom prst="rect">
            <a:avLst/>
          </a:prstGeom>
          <a:noFill/>
        </p:spPr>
        <p:txBody>
          <a:bodyPr wrap="square">
            <a:spAutoFit/>
          </a:bodyPr>
          <a:lstStyle/>
          <a:p>
            <a:r>
              <a:rPr lang="en-GB" sz="3000" b="1" u="sng" dirty="0">
                <a:latin typeface="Arial" panose="020B0604020202020204" pitchFamily="34" charset="0"/>
                <a:cs typeface="Arial" panose="020B0604020202020204" pitchFamily="34" charset="0"/>
              </a:rPr>
              <a:t>Active Customers by Region</a:t>
            </a:r>
          </a:p>
          <a:p>
            <a:endParaRPr lang="en-GB" sz="3000" b="1" u="sng" dirty="0"/>
          </a:p>
          <a:p>
            <a:pPr marL="0" marR="0" lvl="0" indent="0" algn="l" defTabSz="914400" rtl="0" eaLnBrk="0" fontAlgn="base" latinLnBrk="0" hangingPunct="0">
              <a:lnSpc>
                <a:spcPct val="100000"/>
              </a:lnSpc>
              <a:spcBef>
                <a:spcPct val="0"/>
              </a:spcBef>
              <a:spcAft>
                <a:spcPct val="0"/>
              </a:spcAft>
              <a:buClrTx/>
              <a:buSzTx/>
              <a:buFontTx/>
              <a:buNone/>
              <a:tabLst/>
            </a:pPr>
            <a:r>
              <a:rPr lang="en-GB" sz="3000" b="1" u="sng" dirty="0"/>
              <a:t>Insights: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500" b="0" i="0" u="none" strike="noStrike" cap="none" normalizeH="0" baseline="0" dirty="0">
                <a:ln>
                  <a:noFill/>
                </a:ln>
                <a:solidFill>
                  <a:schemeClr val="tx1"/>
                </a:solidFill>
                <a:effectLst/>
                <a:latin typeface="Arial" panose="020B0604020202020204" pitchFamily="34" charset="0"/>
              </a:rPr>
              <a:t>France has the highest number of active customers (2591).</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500" b="0" i="0" u="none" strike="noStrike" cap="none" normalizeH="0" baseline="0" dirty="0">
                <a:ln>
                  <a:noFill/>
                </a:ln>
                <a:solidFill>
                  <a:schemeClr val="tx1"/>
                </a:solidFill>
                <a:effectLst/>
                <a:latin typeface="Arial" panose="020B0604020202020204" pitchFamily="34" charset="0"/>
              </a:rPr>
              <a:t>Spain comes next with 1312 active members.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500" b="0" i="0" u="none" strike="noStrike" cap="none" normalizeH="0" baseline="0" dirty="0">
                <a:ln>
                  <a:noFill/>
                </a:ln>
                <a:solidFill>
                  <a:schemeClr val="tx1"/>
                </a:solidFill>
                <a:effectLst/>
                <a:latin typeface="Arial" panose="020B0604020202020204" pitchFamily="34" charset="0"/>
              </a:rPr>
              <a:t>Germany has the least active users (1248).</a:t>
            </a:r>
          </a:p>
        </p:txBody>
      </p:sp>
      <p:grpSp>
        <p:nvGrpSpPr>
          <p:cNvPr id="11" name="Group 10">
            <a:extLst>
              <a:ext uri="{FF2B5EF4-FFF2-40B4-BE49-F238E27FC236}">
                <a16:creationId xmlns:a16="http://schemas.microsoft.com/office/drawing/2014/main" id="{6124A231-D6F1-4951-8E32-832A4EC2F3A2}"/>
              </a:ext>
            </a:extLst>
          </p:cNvPr>
          <p:cNvGrpSpPr/>
          <p:nvPr/>
        </p:nvGrpSpPr>
        <p:grpSpPr>
          <a:xfrm>
            <a:off x="73160" y="5674511"/>
            <a:ext cx="12054086" cy="987131"/>
            <a:chOff x="73160" y="5674511"/>
            <a:chExt cx="12054086" cy="987131"/>
          </a:xfrm>
        </p:grpSpPr>
        <p:cxnSp>
          <p:nvCxnSpPr>
            <p:cNvPr id="13" name="Straight Connector 12">
              <a:extLst>
                <a:ext uri="{FF2B5EF4-FFF2-40B4-BE49-F238E27FC236}">
                  <a16:creationId xmlns:a16="http://schemas.microsoft.com/office/drawing/2014/main" id="{AA53429A-AE66-4433-9DE3-178F5358674E}"/>
                </a:ext>
              </a:extLst>
            </p:cNvPr>
            <p:cNvCxnSpPr>
              <a:cxnSpLocks/>
            </p:cNvCxnSpPr>
            <p:nvPr/>
          </p:nvCxnSpPr>
          <p:spPr>
            <a:xfrm>
              <a:off x="73160" y="6580930"/>
              <a:ext cx="12054086" cy="80712"/>
            </a:xfrm>
            <a:prstGeom prst="line">
              <a:avLst/>
            </a:prstGeom>
            <a:ln w="76200">
              <a:solidFill>
                <a:schemeClr val="accent1">
                  <a:lumMod val="75000"/>
                </a:schemeClr>
              </a:solidFill>
            </a:ln>
          </p:spPr>
          <p:style>
            <a:lnRef idx="1">
              <a:schemeClr val="accent4"/>
            </a:lnRef>
            <a:fillRef idx="0">
              <a:schemeClr val="accent4"/>
            </a:fillRef>
            <a:effectRef idx="0">
              <a:schemeClr val="accent4"/>
            </a:effectRef>
            <a:fontRef idx="minor">
              <a:schemeClr val="tx1"/>
            </a:fontRef>
          </p:style>
        </p:cxnSp>
        <p:pic>
          <p:nvPicPr>
            <p:cNvPr id="14" name="Picture 13">
              <a:extLst>
                <a:ext uri="{FF2B5EF4-FFF2-40B4-BE49-F238E27FC236}">
                  <a16:creationId xmlns:a16="http://schemas.microsoft.com/office/drawing/2014/main" id="{13F351C3-DA79-465D-8CFA-97102B8707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09227" y="5674511"/>
              <a:ext cx="1539338" cy="987131"/>
            </a:xfrm>
            <a:prstGeom prst="rect">
              <a:avLst/>
            </a:prstGeom>
          </p:spPr>
        </p:pic>
      </p:grpSp>
      <p:sp>
        <p:nvSpPr>
          <p:cNvPr id="6" name="Rectangle 5">
            <a:extLst>
              <a:ext uri="{FF2B5EF4-FFF2-40B4-BE49-F238E27FC236}">
                <a16:creationId xmlns:a16="http://schemas.microsoft.com/office/drawing/2014/main" id="{3BFC0808-8FA1-4254-911C-3251D0B04D54}"/>
              </a:ext>
            </a:extLst>
          </p:cNvPr>
          <p:cNvSpPr>
            <a:spLocks noChangeArrowheads="1"/>
          </p:cNvSpPr>
          <p:nvPr/>
        </p:nvSpPr>
        <p:spPr bwMode="auto">
          <a:xfrm>
            <a:off x="0" y="-184666"/>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6">
            <a:extLst>
              <a:ext uri="{FF2B5EF4-FFF2-40B4-BE49-F238E27FC236}">
                <a16:creationId xmlns:a16="http://schemas.microsoft.com/office/drawing/2014/main" id="{6C03CCCE-098E-441E-BF8A-C135648C1BDC}"/>
              </a:ext>
            </a:extLst>
          </p:cNvPr>
          <p:cNvSpPr>
            <a:spLocks noChangeArrowheads="1"/>
          </p:cNvSpPr>
          <p:nvPr/>
        </p:nvSpPr>
        <p:spPr bwMode="auto">
          <a:xfrm>
            <a:off x="0" y="-184666"/>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745780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35DEC2B9-A3C7-41D9-BDEA-8DCA0C637910}"/>
              </a:ext>
            </a:extLst>
          </p:cNvPr>
          <p:cNvSpPr txBox="1"/>
          <p:nvPr/>
        </p:nvSpPr>
        <p:spPr>
          <a:xfrm>
            <a:off x="738579" y="285318"/>
            <a:ext cx="10714842" cy="830997"/>
          </a:xfrm>
          <a:prstGeom prst="rect">
            <a:avLst/>
          </a:prstGeom>
          <a:noFill/>
        </p:spPr>
        <p:txBody>
          <a:bodyPr wrap="square">
            <a:spAutoFit/>
          </a:bodyPr>
          <a:lstStyle/>
          <a:p>
            <a:pPr lvl="0"/>
            <a:r>
              <a:rPr lang="en-IN" sz="4800" b="1" u="sng" dirty="0">
                <a:latin typeface="Leelawadee" panose="020B0502040204020203" pitchFamily="34" charset="-34"/>
                <a:ea typeface="Yu Gothic UI Semibold" panose="020B0700000000000000" pitchFamily="34" charset="-128"/>
                <a:cs typeface="Leelawadee" panose="020B0502040204020203" pitchFamily="34" charset="-34"/>
              </a:rPr>
              <a:t>Key factors </a:t>
            </a:r>
          </a:p>
        </p:txBody>
      </p:sp>
      <p:sp>
        <p:nvSpPr>
          <p:cNvPr id="12" name="TextBox 11">
            <a:extLst>
              <a:ext uri="{FF2B5EF4-FFF2-40B4-BE49-F238E27FC236}">
                <a16:creationId xmlns:a16="http://schemas.microsoft.com/office/drawing/2014/main" id="{1EC00E91-69CD-4D32-BB2D-46AC17014AA9}"/>
              </a:ext>
            </a:extLst>
          </p:cNvPr>
          <p:cNvSpPr txBox="1"/>
          <p:nvPr/>
        </p:nvSpPr>
        <p:spPr>
          <a:xfrm>
            <a:off x="738579" y="1690062"/>
            <a:ext cx="6329366" cy="3477875"/>
          </a:xfrm>
          <a:prstGeom prst="rect">
            <a:avLst/>
          </a:prstGeom>
          <a:noFill/>
        </p:spPr>
        <p:txBody>
          <a:bodyPr wrap="square">
            <a:spAutoFit/>
          </a:bodyPr>
          <a:lstStyle/>
          <a:p>
            <a:r>
              <a:rPr lang="en-GB" sz="3000" b="1" u="sng" dirty="0">
                <a:latin typeface="Arial" panose="020B0604020202020204" pitchFamily="34" charset="0"/>
                <a:cs typeface="Arial" panose="020B0604020202020204" pitchFamily="34" charset="0"/>
              </a:rPr>
              <a:t>Total Balance of Customers in Each Region</a:t>
            </a:r>
          </a:p>
          <a:p>
            <a:endParaRPr lang="en-GB" sz="3000" b="1" u="sng" dirty="0"/>
          </a:p>
          <a:p>
            <a:r>
              <a:rPr lang="en-GB" sz="3000" b="1" u="sng" dirty="0"/>
              <a:t>Insights:</a:t>
            </a:r>
          </a:p>
          <a:p>
            <a:pPr>
              <a:buFont typeface="Arial" panose="020B0604020202020204" pitchFamily="34" charset="0"/>
              <a:buChar char="•"/>
            </a:pPr>
            <a:r>
              <a:rPr lang="en-GB" sz="2500" b="1" dirty="0"/>
              <a:t>France</a:t>
            </a:r>
            <a:r>
              <a:rPr lang="en-GB" sz="2500" dirty="0"/>
              <a:t> has the highest total balance (</a:t>
            </a:r>
            <a:r>
              <a:rPr lang="en-GB" sz="2500" b="1" dirty="0"/>
              <a:t>40.7%</a:t>
            </a:r>
            <a:r>
              <a:rPr lang="en-GB" sz="2500" dirty="0"/>
              <a:t>).</a:t>
            </a:r>
          </a:p>
          <a:p>
            <a:pPr>
              <a:buFont typeface="Arial" panose="020B0604020202020204" pitchFamily="34" charset="0"/>
              <a:buChar char="•"/>
            </a:pPr>
            <a:r>
              <a:rPr lang="en-GB" sz="2500" b="1" dirty="0"/>
              <a:t>Germany</a:t>
            </a:r>
            <a:r>
              <a:rPr lang="en-GB" sz="2500" dirty="0"/>
              <a:t> is close behind with </a:t>
            </a:r>
            <a:r>
              <a:rPr lang="en-GB" sz="2500" b="1" dirty="0"/>
              <a:t>39.28%</a:t>
            </a:r>
            <a:r>
              <a:rPr lang="en-GB" sz="2500" dirty="0"/>
              <a:t>.</a:t>
            </a:r>
          </a:p>
          <a:p>
            <a:pPr>
              <a:buFont typeface="Arial" panose="020B0604020202020204" pitchFamily="34" charset="0"/>
              <a:buChar char="•"/>
            </a:pPr>
            <a:r>
              <a:rPr lang="en-GB" sz="2500" b="1" dirty="0"/>
              <a:t>Spain</a:t>
            </a:r>
            <a:r>
              <a:rPr lang="en-GB" sz="2500" dirty="0"/>
              <a:t> has the lowest balance (</a:t>
            </a:r>
            <a:r>
              <a:rPr lang="en-GB" sz="2500" b="1" dirty="0"/>
              <a:t>20.02%</a:t>
            </a:r>
            <a:r>
              <a:rPr lang="en-GB" sz="2500" dirty="0"/>
              <a:t>), nearly half of Germany's.</a:t>
            </a:r>
          </a:p>
        </p:txBody>
      </p:sp>
      <p:grpSp>
        <p:nvGrpSpPr>
          <p:cNvPr id="11" name="Group 10">
            <a:extLst>
              <a:ext uri="{FF2B5EF4-FFF2-40B4-BE49-F238E27FC236}">
                <a16:creationId xmlns:a16="http://schemas.microsoft.com/office/drawing/2014/main" id="{6124A231-D6F1-4951-8E32-832A4EC2F3A2}"/>
              </a:ext>
            </a:extLst>
          </p:cNvPr>
          <p:cNvGrpSpPr/>
          <p:nvPr/>
        </p:nvGrpSpPr>
        <p:grpSpPr>
          <a:xfrm>
            <a:off x="73160" y="5674511"/>
            <a:ext cx="12054086" cy="987131"/>
            <a:chOff x="73160" y="5674511"/>
            <a:chExt cx="12054086" cy="987131"/>
          </a:xfrm>
        </p:grpSpPr>
        <p:cxnSp>
          <p:nvCxnSpPr>
            <p:cNvPr id="13" name="Straight Connector 12">
              <a:extLst>
                <a:ext uri="{FF2B5EF4-FFF2-40B4-BE49-F238E27FC236}">
                  <a16:creationId xmlns:a16="http://schemas.microsoft.com/office/drawing/2014/main" id="{AA53429A-AE66-4433-9DE3-178F5358674E}"/>
                </a:ext>
              </a:extLst>
            </p:cNvPr>
            <p:cNvCxnSpPr>
              <a:cxnSpLocks/>
            </p:cNvCxnSpPr>
            <p:nvPr/>
          </p:nvCxnSpPr>
          <p:spPr>
            <a:xfrm>
              <a:off x="73160" y="6580930"/>
              <a:ext cx="12054086" cy="80712"/>
            </a:xfrm>
            <a:prstGeom prst="line">
              <a:avLst/>
            </a:prstGeom>
            <a:ln w="76200">
              <a:solidFill>
                <a:schemeClr val="accent1">
                  <a:lumMod val="75000"/>
                </a:schemeClr>
              </a:solidFill>
            </a:ln>
          </p:spPr>
          <p:style>
            <a:lnRef idx="1">
              <a:schemeClr val="accent4"/>
            </a:lnRef>
            <a:fillRef idx="0">
              <a:schemeClr val="accent4"/>
            </a:fillRef>
            <a:effectRef idx="0">
              <a:schemeClr val="accent4"/>
            </a:effectRef>
            <a:fontRef idx="minor">
              <a:schemeClr val="tx1"/>
            </a:fontRef>
          </p:style>
        </p:cxnSp>
        <p:pic>
          <p:nvPicPr>
            <p:cNvPr id="14" name="Picture 13">
              <a:extLst>
                <a:ext uri="{FF2B5EF4-FFF2-40B4-BE49-F238E27FC236}">
                  <a16:creationId xmlns:a16="http://schemas.microsoft.com/office/drawing/2014/main" id="{13F351C3-DA79-465D-8CFA-97102B8707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09227" y="5674511"/>
              <a:ext cx="1539338" cy="987131"/>
            </a:xfrm>
            <a:prstGeom prst="rect">
              <a:avLst/>
            </a:prstGeom>
          </p:spPr>
        </p:pic>
      </p:grpSp>
      <p:pic>
        <p:nvPicPr>
          <p:cNvPr id="16" name="Picture 15">
            <a:extLst>
              <a:ext uri="{FF2B5EF4-FFF2-40B4-BE49-F238E27FC236}">
                <a16:creationId xmlns:a16="http://schemas.microsoft.com/office/drawing/2014/main" id="{12A96C8F-5FBF-41E9-A13C-46F5EE86B0DC}"/>
              </a:ext>
            </a:extLst>
          </p:cNvPr>
          <p:cNvPicPr/>
          <p:nvPr/>
        </p:nvPicPr>
        <p:blipFill>
          <a:blip r:embed="rId3"/>
          <a:stretch>
            <a:fillRect/>
          </a:stretch>
        </p:blipFill>
        <p:spPr>
          <a:xfrm>
            <a:off x="7136130" y="1853246"/>
            <a:ext cx="5055870" cy="3151505"/>
          </a:xfrm>
          <a:prstGeom prst="rect">
            <a:avLst/>
          </a:prstGeom>
          <a:ln>
            <a:noFill/>
          </a:ln>
          <a:effectLst>
            <a:softEdge rad="112500"/>
          </a:effectLst>
        </p:spPr>
      </p:pic>
    </p:spTree>
    <p:extLst>
      <p:ext uri="{BB962C8B-B14F-4D97-AF65-F5344CB8AC3E}">
        <p14:creationId xmlns:p14="http://schemas.microsoft.com/office/powerpoint/2010/main" val="23983120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2849</TotalTime>
  <Words>951</Words>
  <Application>Microsoft Office PowerPoint</Application>
  <PresentationFormat>Widescreen</PresentationFormat>
  <Paragraphs>106</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Leelawadee</vt:lpstr>
      <vt:lpstr>Symbol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MILIN RAO DESHMUKH</dc:creator>
  <cp:lastModifiedBy>MILIN RAO DESHMUKH</cp:lastModifiedBy>
  <cp:revision>80</cp:revision>
  <dcterms:created xsi:type="dcterms:W3CDTF">2024-09-22T14:03:51Z</dcterms:created>
  <dcterms:modified xsi:type="dcterms:W3CDTF">2025-04-09T12:24:29Z</dcterms:modified>
</cp:coreProperties>
</file>