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4" r:id="rId4"/>
    <p:sldId id="275" r:id="rId5"/>
    <p:sldId id="276" r:id="rId6"/>
    <p:sldId id="277" r:id="rId7"/>
    <p:sldId id="280" r:id="rId8"/>
    <p:sldId id="278" r:id="rId9"/>
    <p:sldId id="281" r:id="rId10"/>
    <p:sldId id="282" r:id="rId11"/>
    <p:sldId id="283" r:id="rId12"/>
    <p:sldId id="284" r:id="rId13"/>
    <p:sldId id="286" r:id="rId14"/>
    <p:sldId id="287" r:id="rId15"/>
    <p:sldId id="285" r:id="rId16"/>
    <p:sldId id="288" r:id="rId17"/>
    <p:sldId id="289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84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EF6E-E45B-4FCE-90B5-2692630F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E3199-A4F1-4B22-BD76-CB2471AB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A52F-D0EA-4489-8B88-A29B441D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4DC58-F2BC-42EA-9AE8-7DE48F23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8E15-3E35-4BF3-8D02-AA881293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34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F994-29B0-4738-BBEB-A8753817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F4AAC-D8B7-423F-A756-C821CF70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BAEC1-B9E4-4927-A5D9-48A4B463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2C3AA-88A3-495E-9283-0C66679D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BFD1-95BD-426F-A2FD-1413E640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B9FC4-BC55-4C9C-AF17-84959DA3D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CD9F2-88A8-4BE7-833F-69056749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F6EE-AC42-4785-906C-057593E7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2E20D-7A53-4E10-9B02-F7D7E589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53AD-3A55-4865-9281-21E4DCBD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66E0-61E6-452D-A837-51F99EBC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996B-550A-422B-8C1E-E3BAE77D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4E71C-1C8A-44D7-AB44-6B5D0657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54F9-7DC0-4640-9425-D229E58B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850FA-7A8F-4211-B03C-34F2D37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8E7D-3428-43EE-A694-A4BA6A5B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7D1A-FA6F-45D2-863A-7374829C2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C82C9-EF31-42C1-88E8-5914CFF2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E44E-BFD7-46ED-8481-D8F0219D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C085-AF0D-4EDE-A353-5AAD8CA8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2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E2BB-C670-40C2-898A-F3C8F0E2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601A3-3001-4320-9B04-4F54271E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E3344-DB49-47E8-B76F-0601BD2D7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247E-5443-4C7A-AF27-99B66191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FCE49-C5C7-4AFB-AE96-667624B7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4173-250C-4483-A68D-4A0F3272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53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5471F-3F7A-489E-8869-3C059E45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BA3D4-0D50-407C-89ED-3FAD563B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2D70C-7E55-4A7A-9BB7-B38EE75A9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DDBE8-A975-4FF1-BC79-AC7B6AAAB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30225C-B5EB-4B7C-9295-B6719B877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C5F5E-53E3-4B01-A587-0369B462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38B7-A0E4-4866-AC68-5756CD62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F943E-495D-42CA-AE58-34E0E0C9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69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D2FE-5C8B-4375-B914-2DA2BA5C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256FC-7583-4B2A-A6DB-D156B31E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38448-7F6B-4D61-8E87-06F4809B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83071-D6DE-449F-BB6C-1CBAC949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1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9DAD9-C792-477F-8C6A-D44A68D2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76D8-1B75-4A39-9148-45C92F51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72D95-E9CD-4DE7-B30D-A66993E6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7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7584-72A1-4816-927E-944A7F2B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EA4E-72B1-489F-8823-841A95BE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6CCEA-7259-49E2-A187-51B3CF4D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AC1D5-8574-4D2F-97C0-31BEC5D85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DB4B9-7A89-430F-8525-AB0A822F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BE456-F3E1-4C20-8F32-DA4DA3F8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53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82E57-1D37-4704-9BF6-64E16AC1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7B9E1-18F8-428E-8960-3A5C3396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640D0-ED5A-4491-8B8C-2A1364CD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38044-4215-4430-B8F1-C0AD3036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71ACA-89DC-422D-B2F5-5CE11BA4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B2C6-152B-4178-85D0-5CE141CC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39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6850D-F602-4B32-87BC-32C4596F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F220-9776-454E-9914-7A4980848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E903-E5F3-4E64-9D07-6BE9E461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5390-93AA-4EE1-980F-1A51A0E402D6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9DC-ABAD-49A6-BD16-80BB7C8F2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67AB-D9F2-4BEE-ACA7-835F21DC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697F-79C4-4984-B55B-108D077DD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70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7CE85-D2DA-495A-9DB0-4259B8A0B850}"/>
              </a:ext>
            </a:extLst>
          </p:cNvPr>
          <p:cNvCxnSpPr>
            <a:cxnSpLocks/>
          </p:cNvCxnSpPr>
          <p:nvPr/>
        </p:nvCxnSpPr>
        <p:spPr>
          <a:xfrm>
            <a:off x="78902" y="1293145"/>
            <a:ext cx="12054086" cy="8071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40BB2C-364E-4ECE-BBE9-D005358389BD}"/>
              </a:ext>
            </a:extLst>
          </p:cNvPr>
          <p:cNvSpPr txBox="1"/>
          <p:nvPr/>
        </p:nvSpPr>
        <p:spPr>
          <a:xfrm>
            <a:off x="1740081" y="189556"/>
            <a:ext cx="8243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RCB-IPL Data Analysis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27C017-9AE6-4740-8DF2-EE19751D5EC7}"/>
              </a:ext>
            </a:extLst>
          </p:cNvPr>
          <p:cNvSpPr txBox="1"/>
          <p:nvPr/>
        </p:nvSpPr>
        <p:spPr>
          <a:xfrm>
            <a:off x="6359770" y="6150316"/>
            <a:ext cx="69729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Yu Gothic UI Semibold" panose="020B0700000000000000" pitchFamily="34" charset="-128"/>
                <a:cs typeface="Times New Roman" panose="02020603050405020304" pitchFamily="18" charset="0"/>
              </a:rPr>
              <a:t>By :- Milin Rao Deshmukh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067F9B-D002-4F2F-8684-525F1732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58" b="91930" l="2063" r="90000">
                        <a14:foregroundMark x1="12562" y1="16930" x2="29250" y2="35789"/>
                        <a14:foregroundMark x1="29250" y1="35789" x2="26563" y2="21667"/>
                        <a14:foregroundMark x1="26563" y1="21667" x2="31250" y2="32982"/>
                        <a14:foregroundMark x1="31250" y1="32982" x2="28063" y2="23596"/>
                        <a14:foregroundMark x1="28063" y1="23596" x2="30500" y2="53947"/>
                        <a14:foregroundMark x1="30500" y1="53947" x2="38813" y2="55614"/>
                        <a14:foregroundMark x1="38813" y1="55614" x2="32750" y2="63333"/>
                        <a14:foregroundMark x1="32750" y1="63333" x2="38000" y2="50789"/>
                        <a14:foregroundMark x1="38000" y1="50789" x2="42926" y2="49695"/>
                        <a14:foregroundMark x1="2063" y1="5965" x2="23063" y2="71053"/>
                        <a14:foregroundMark x1="23063" y1="71053" x2="32188" y2="76316"/>
                        <a14:foregroundMark x1="32188" y1="76316" x2="43813" y2="75702"/>
                        <a14:foregroundMark x1="43813" y1="75702" x2="50125" y2="70789"/>
                        <a14:foregroundMark x1="50125" y1="70789" x2="77063" y2="67368"/>
                        <a14:foregroundMark x1="77063" y1="67368" x2="83188" y2="67368"/>
                        <a14:foregroundMark x1="27437" y1="7544" x2="21813" y2="3158"/>
                        <a14:foregroundMark x1="30312" y1="20526" x2="30312" y2="20526"/>
                        <a14:foregroundMark x1="30312" y1="20526" x2="30312" y2="20526"/>
                        <a14:foregroundMark x1="18563" y1="92632" x2="22188" y2="76316"/>
                        <a14:foregroundMark x1="22188" y1="76316" x2="21813" y2="91930"/>
                        <a14:foregroundMark x1="21813" y1="91930" x2="17688" y2="42719"/>
                        <a14:foregroundMark x1="17688" y1="42719" x2="3562" y2="34912"/>
                        <a14:foregroundMark x1="3562" y1="34912" x2="8063" y2="12544"/>
                        <a14:foregroundMark x1="8063" y1="12544" x2="14813" y2="20175"/>
                        <a14:foregroundMark x1="14813" y1="20175" x2="21688" y2="20965"/>
                        <a14:foregroundMark x1="21688" y1="20965" x2="28125" y2="15965"/>
                        <a14:foregroundMark x1="28125" y1="15965" x2="32000" y2="25702"/>
                        <a14:foregroundMark x1="32000" y1="25702" x2="31875" y2="37018"/>
                        <a14:backgroundMark x1="57250" y1="4825" x2="52563" y2="11930"/>
                        <a14:backgroundMark x1="52563" y1="11930" x2="44875" y2="39649"/>
                        <a14:backgroundMark x1="44875" y1="39649" x2="45250" y2="49035"/>
                        <a14:backgroundMark x1="45250" y1="49035" x2="89375" y2="45351"/>
                        <a14:backgroundMark x1="89375" y1="45351" x2="74813" y2="10965"/>
                        <a14:backgroundMark x1="74813" y1="10965" x2="69438" y2="5088"/>
                        <a14:backgroundMark x1="69438" y1="5088" x2="55437" y2="5526"/>
                        <a14:backgroundMark x1="43188" y1="42719" x2="44750" y2="52632"/>
                        <a14:backgroundMark x1="44750" y1="52632" x2="46188" y2="50000"/>
                        <a14:backgroundMark x1="85688" y1="49474" x2="82000" y2="492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" y="1364528"/>
            <a:ext cx="7162882" cy="51035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EE7F3-E6D3-4F77-BBCF-F32F2B717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387" y="1985760"/>
            <a:ext cx="2549814" cy="39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7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EBD0B0C-DDE7-4353-BE0E-4B985030B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60" y="1638360"/>
            <a:ext cx="5833439" cy="359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59467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performance Wickets Taken Over Time</a:t>
            </a:r>
          </a:p>
          <a:p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checked RCB's wins at each place they played.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Home best: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Chinnaswamy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wins! (59%).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Uneven wins: Some places great (100%), some terrible (0%). Venue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Few games: Some 100% wins might be lucky.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Home Wins: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Keep winning at home! Learn why.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Road Tactics: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Need plans for each place. Fix the bad ones. Play more to learn.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2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95A424-C160-477D-B48F-8FC1B5F535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409" y="4272910"/>
            <a:ext cx="3279801" cy="23371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607093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performance Wickets Taken Over Time</a:t>
            </a:r>
          </a:p>
          <a:p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We compared RCB's home and away wins to see where they perform best.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Home Dominance: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RCB wins significantly more at home (56.6%) than away (43.4%). The pie chart highlights this clear difference.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Win Disparity: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They're much stronger at home.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Home Power: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Keep winning at home! Figure out what makes home so successful and replicate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Away Fix: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Improve away performance. Investigate and address the reasons for lower away win rates. Develop specific away-game strategies.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5144A-994B-49E3-8DAD-18076239E388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540" y="1054762"/>
            <a:ext cx="5585460" cy="3453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630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64750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Top 10 Batsmen Performance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/>
          </a:p>
          <a:p>
            <a:r>
              <a:rPr lang="en-GB" sz="2000" b="1" dirty="0"/>
              <a:t>Approach:</a:t>
            </a:r>
            <a:r>
              <a:rPr lang="en-GB" sz="2000" dirty="0"/>
              <a:t> We analysed average runs scored by batsmen to identify consistent performers.</a:t>
            </a:r>
          </a:p>
          <a:p>
            <a:r>
              <a:rPr lang="en-GB" sz="2000" b="1" dirty="0"/>
              <a:t>Insights: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Top Performers:</a:t>
            </a:r>
            <a:r>
              <a:rPr lang="en-GB" sz="2000" dirty="0"/>
              <a:t> LMP Simmons leads with the highest average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Consistent Scoring:</a:t>
            </a:r>
            <a:r>
              <a:rPr lang="en-GB" sz="2000" dirty="0"/>
              <a:t> Top batsmen show relatively close average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High Average:</a:t>
            </a:r>
            <a:r>
              <a:rPr lang="en-GB" sz="2000" dirty="0"/>
              <a:t> The top 10 batsmen maintain a high average, indicating consistency.</a:t>
            </a:r>
          </a:p>
          <a:p>
            <a:r>
              <a:rPr lang="en-GB" sz="2000" b="1" dirty="0"/>
              <a:t>Recommendations: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Consistent Players:</a:t>
            </a:r>
            <a:r>
              <a:rPr lang="en-GB" sz="2000" dirty="0"/>
              <a:t> Focus on recruiting batsmen with high average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Analyse Top Performers:</a:t>
            </a:r>
            <a:r>
              <a:rPr lang="en-GB" sz="2000" dirty="0"/>
              <a:t> Study the playing style of top performers like Simmons to understand their consistency.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5107C4-BDF9-4B91-87BA-C3DB5F8199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479689"/>
            <a:ext cx="4974606" cy="3915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8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64750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Top 10 Bowlers Performance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Analysed average wickets taken by bowlers.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Top Wicket-Takers: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 Nehra and DJ Bravo lead in average wickets.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Close Competition: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Top bowlers have similar high averages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Consistent Bowlers: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Recruit high-average wicket-takers.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Analyse Top Bowlers: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Study top bowlers' techniques.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66855D-845C-4409-A166-EE36C93B5FE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1" y="1457642"/>
            <a:ext cx="4978400" cy="3944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60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2DC694A-B45B-4DD6-98D5-D996596B7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655" y="1841428"/>
            <a:ext cx="5139346" cy="317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651566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Top 10 All Rounder Performance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Analysed all-rounders' wickets, runs, and matches.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Top All-Rounders: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Jadeja and Watson lead in wickets.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Impactful Players: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Russell and Henriques show strong all-around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Variable Performance: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Performance varies across different all-rounders.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Key All-Rounders: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Retain impactful all-rounders.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Balance: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Maintain a balance of bowling and batting all-rounders.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39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60CA0E-9F33-4050-810C-3B40109150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1225689"/>
            <a:ext cx="4913646" cy="4270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647502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</a:t>
            </a:r>
            <a:r>
              <a:rPr lang="en-GB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 Winning Performance: Chasing vs. Defending</a:t>
            </a:r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We analysed RCB's wins based on chasing or defending to understand their strengths.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Chasing Advantage: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RCB wins more when chasing (16) than defending (14).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Wins: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31, including one tie-break win.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Chase Strategy: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Identify key factors for success and refine chasing tactics.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Defending Boost: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Improve bowling and fielding strategies to strengthen defence.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3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2527991-9573-4469-A026-8FF1738482E6}"/>
              </a:ext>
            </a:extLst>
          </p:cNvPr>
          <p:cNvSpPr txBox="1"/>
          <p:nvPr/>
        </p:nvSpPr>
        <p:spPr>
          <a:xfrm>
            <a:off x="806599" y="998294"/>
            <a:ext cx="6762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54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Recommendations: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9F98A-2E8F-4A66-B2BF-7B68354BD54F}"/>
              </a:ext>
            </a:extLst>
          </p:cNvPr>
          <p:cNvSpPr txBox="1"/>
          <p:nvPr/>
        </p:nvSpPr>
        <p:spPr>
          <a:xfrm>
            <a:off x="806599" y="2326412"/>
            <a:ext cx="102373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Consistency: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RCB needs to address inconsistency in batting, bowling, and overall performance.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Home Advantage: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Leverage the home advantage by understanding contributing factors and replicating them in away games.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Strategic Improvement: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Develop specific strategies for chasing and defending, and for different venues.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Player Roles: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Define clear roles for all-rounders and other players based on their strengths.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Data-Driven Decisions: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data analysis to inform player recruitment, strategic decisions, and performance monitoring.</a:t>
            </a:r>
          </a:p>
        </p:txBody>
      </p:sp>
    </p:spTree>
    <p:extLst>
      <p:ext uri="{BB962C8B-B14F-4D97-AF65-F5344CB8AC3E}">
        <p14:creationId xmlns:p14="http://schemas.microsoft.com/office/powerpoint/2010/main" val="178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17F7B2-0C7A-4A25-9C23-7C2502CE99CB}"/>
              </a:ext>
            </a:extLst>
          </p:cNvPr>
          <p:cNvSpPr txBox="1"/>
          <p:nvPr/>
        </p:nvSpPr>
        <p:spPr>
          <a:xfrm>
            <a:off x="806599" y="998294"/>
            <a:ext cx="5152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54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Conclusion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ED2B6A-58C9-4610-B2F1-530043958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40" y="2326412"/>
            <a:ext cx="1016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Insights: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analysis reveals key areas for improvement in RCB's performance, including inconsistency, home vs. away disparity, and strategic weaknesses.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the recommendations, focusing on data-driven decision-making, and addressing early-season struggles can lead to increased consistency and better results.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Improvement: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monitoring and data-driven adjustments are crucial for sustained success. Regularly review performance data and adapt strategies as needed to stay ahead of the competition. </a:t>
            </a:r>
          </a:p>
        </p:txBody>
      </p:sp>
    </p:spTree>
    <p:extLst>
      <p:ext uri="{BB962C8B-B14F-4D97-AF65-F5344CB8AC3E}">
        <p14:creationId xmlns:p14="http://schemas.microsoft.com/office/powerpoint/2010/main" val="342338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159577-DA31-4379-AE8C-85F161867300}"/>
              </a:ext>
            </a:extLst>
          </p:cNvPr>
          <p:cNvSpPr txBox="1"/>
          <p:nvPr/>
        </p:nvSpPr>
        <p:spPr>
          <a:xfrm>
            <a:off x="3956759" y="2707666"/>
            <a:ext cx="51522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5400" b="1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0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E2B8945-5C68-4FB9-B95D-65A6027E00A5}"/>
              </a:ext>
            </a:extLst>
          </p:cNvPr>
          <p:cNvSpPr txBox="1"/>
          <p:nvPr/>
        </p:nvSpPr>
        <p:spPr>
          <a:xfrm>
            <a:off x="806599" y="998294"/>
            <a:ext cx="3592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Agenda</a:t>
            </a:r>
            <a:endParaRPr lang="en-IN" sz="5400" b="1" u="sng" dirty="0">
              <a:latin typeface="Leelawadee" panose="020B0502040204020203" pitchFamily="34" charset="-34"/>
              <a:ea typeface="Yu Gothic UI Semibold" panose="020B0700000000000000" pitchFamily="34" charset="-128"/>
              <a:cs typeface="Leelawadee" panose="020B0502040204020203" pitchFamily="34" charset="-3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B8AAA4-91C8-4C46-90B8-4B83D7CCAEBD}"/>
              </a:ext>
            </a:extLst>
          </p:cNvPr>
          <p:cNvSpPr txBox="1"/>
          <p:nvPr/>
        </p:nvSpPr>
        <p:spPr>
          <a:xfrm>
            <a:off x="806599" y="2781291"/>
            <a:ext cx="10714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en-GB" sz="3200" dirty="0"/>
              <a:t>We're on a mission to improve RCB's game. We'll use data to understand the players and their performance. and also how other factors are affecting - the toss, the venue, the key moves.</a:t>
            </a:r>
          </a:p>
          <a:p>
            <a:pPr lvl="0" algn="just"/>
            <a:r>
              <a:rPr lang="en-GB" sz="3200" dirty="0"/>
              <a:t>Finally, we'll put it all together and help our dream team to win. </a:t>
            </a:r>
            <a:endParaRPr lang="en-IN" sz="3200" b="1" dirty="0">
              <a:latin typeface="Leelawadee" panose="020B0502040204020203" pitchFamily="34" charset="-34"/>
              <a:ea typeface="Yu Gothic UI Semibold" panose="020B0700000000000000" pitchFamily="34" charset="-128"/>
              <a:cs typeface="Leelawadee" panose="020B05020402040202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82024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E2B8945-5C68-4FB9-B95D-65A6027E00A5}"/>
              </a:ext>
            </a:extLst>
          </p:cNvPr>
          <p:cNvSpPr txBox="1"/>
          <p:nvPr/>
        </p:nvSpPr>
        <p:spPr>
          <a:xfrm>
            <a:off x="806599" y="998294"/>
            <a:ext cx="5943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Problem Statement</a:t>
            </a:r>
            <a:endParaRPr lang="en-IN" sz="5400" b="1" u="sng" dirty="0">
              <a:latin typeface="Leelawadee" panose="020B0502040204020203" pitchFamily="34" charset="-34"/>
              <a:ea typeface="Yu Gothic UI Semibold" panose="020B0700000000000000" pitchFamily="34" charset="-128"/>
              <a:cs typeface="Leelawadee" panose="020B05020402040202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C35EF98-33A4-4E16-BEAA-255E436FD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543" y="2245267"/>
            <a:ext cx="102825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RCB's inconsistent performance: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data to identify factors contributing to inconsistent results.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player selection: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data to inform strategic player acquisitions in the auction.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match strategy: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data to understand the impact of toss decisions, venue conditions, and playing styles.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Balancing team composition: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the ideal mix of batsmen, bowlers, and all-rounders for a winning team.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actionable insights and recommendations to improve RCB's overall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9708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E2B8945-5C68-4FB9-B95D-65A6027E00A5}"/>
              </a:ext>
            </a:extLst>
          </p:cNvPr>
          <p:cNvSpPr txBox="1"/>
          <p:nvPr/>
        </p:nvSpPr>
        <p:spPr>
          <a:xfrm>
            <a:off x="806599" y="998294"/>
            <a:ext cx="5943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Data overview</a:t>
            </a:r>
            <a:endParaRPr lang="en-IN" sz="5400" b="1" u="sng" dirty="0">
              <a:latin typeface="Leelawadee" panose="020B0502040204020203" pitchFamily="34" charset="-34"/>
              <a:ea typeface="Yu Gothic UI Semibold" panose="020B0700000000000000" pitchFamily="34" charset="-128"/>
              <a:cs typeface="Leelawadee" panose="020B05020402040202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FB40F4A-AD97-41B5-8232-7D24A9D4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98" y="2221432"/>
            <a:ext cx="102468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IPL 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using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IPL data we can get our hands on to really understand what's happening with RCB.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Tables: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focusing on the most important data, like how players are doing, how matches went, and the strategies teams use.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looking at the data you gave us, and maybe even some other stuff to get the full story.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checking out all the important numbers: batting averages, how fast players score, how well bowlers do, and how often teams win.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zeroing in on RCB's past performance to see where they can improve. </a:t>
            </a:r>
          </a:p>
        </p:txBody>
      </p:sp>
    </p:spTree>
    <p:extLst>
      <p:ext uri="{BB962C8B-B14F-4D97-AF65-F5344CB8AC3E}">
        <p14:creationId xmlns:p14="http://schemas.microsoft.com/office/powerpoint/2010/main" val="3935110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22E2C302-8D69-4623-AA3B-DA7C7EA1E593}"/>
              </a:ext>
            </a:extLst>
          </p:cNvPr>
          <p:cNvSpPr/>
          <p:nvPr/>
        </p:nvSpPr>
        <p:spPr>
          <a:xfrm>
            <a:off x="271101" y="211995"/>
            <a:ext cx="11634682" cy="6322043"/>
          </a:xfrm>
          <a:custGeom>
            <a:avLst/>
            <a:gdLst/>
            <a:ahLst/>
            <a:cxnLst/>
            <a:rect l="l" t="t" r="r" b="b"/>
            <a:pathLst>
              <a:path w="15334295" h="8242184">
                <a:moveTo>
                  <a:pt x="0" y="0"/>
                </a:moveTo>
                <a:lnTo>
                  <a:pt x="15334295" y="0"/>
                </a:lnTo>
                <a:lnTo>
                  <a:pt x="15334295" y="8242183"/>
                </a:lnTo>
                <a:lnTo>
                  <a:pt x="0" y="8242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B8945-5C68-4FB9-B95D-65A6027E00A5}"/>
              </a:ext>
            </a:extLst>
          </p:cNvPr>
          <p:cNvSpPr txBox="1"/>
          <p:nvPr/>
        </p:nvSpPr>
        <p:spPr>
          <a:xfrm>
            <a:off x="806599" y="998294"/>
            <a:ext cx="5943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Data Schema</a:t>
            </a:r>
            <a:endParaRPr lang="en-IN" sz="5400" b="1" u="sng" dirty="0">
              <a:latin typeface="Leelawadee" panose="020B0502040204020203" pitchFamily="34" charset="-34"/>
              <a:ea typeface="Yu Gothic UI Semibold" panose="020B0700000000000000" pitchFamily="34" charset="-128"/>
              <a:cs typeface="Leelawadee" panose="020B05020402040202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6937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AE2B8945-5C68-4FB9-B95D-65A6027E00A5}"/>
              </a:ext>
            </a:extLst>
          </p:cNvPr>
          <p:cNvSpPr txBox="1"/>
          <p:nvPr/>
        </p:nvSpPr>
        <p:spPr>
          <a:xfrm>
            <a:off x="806599" y="998294"/>
            <a:ext cx="5943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Data overview</a:t>
            </a:r>
            <a:endParaRPr lang="en-IN" sz="5400" b="1" u="sng" dirty="0">
              <a:latin typeface="Leelawadee" panose="020B0502040204020203" pitchFamily="34" charset="-34"/>
              <a:ea typeface="Yu Gothic UI Semibold" panose="020B0700000000000000" pitchFamily="34" charset="-128"/>
              <a:cs typeface="Leelawadee" panose="020B0502040204020203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8FB40F4A-AD97-41B5-8232-7D24A9D48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98" y="2221432"/>
            <a:ext cx="102468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IPL 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using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IPL data we can get our hands on to really understand what's happening with RCB.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Tables: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focusing on the most important data, like how players are doing, how matches went, and the strategies teams use.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looking at the data you gave us, and maybe even some other stuff to get the full story.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checking out all the important numbers: batting averages, how fast players score, how well bowlers do, and how often teams win.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We're zeroing in on RCB's past performance to see where they can improve. </a:t>
            </a:r>
          </a:p>
        </p:txBody>
      </p:sp>
    </p:spTree>
    <p:extLst>
      <p:ext uri="{BB962C8B-B14F-4D97-AF65-F5344CB8AC3E}">
        <p14:creationId xmlns:p14="http://schemas.microsoft.com/office/powerpoint/2010/main" val="378540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E30AFB-6A04-4588-B877-740A8CB788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40" y="2111951"/>
            <a:ext cx="5090160" cy="31102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00E91-69CD-4D32-BB2D-46AC17014AA9}"/>
              </a:ext>
            </a:extLst>
          </p:cNvPr>
          <p:cNvSpPr txBox="1"/>
          <p:nvPr/>
        </p:nvSpPr>
        <p:spPr>
          <a:xfrm>
            <a:off x="738579" y="1266635"/>
            <a:ext cx="63293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Wins vs. Matches Played</a:t>
            </a:r>
            <a:endParaRPr lang="en-GB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looked at how many matches RCB played and won each year to see how consistent their wins were.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RCB played about the same number of matches each year (14-16). But their wins jumped around a lot!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They won the most in 2013 and 2016 (9 wins each), but way less in 2014 and 2015. More games doesn't mean more wins.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Wins: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They need to win more consistently. More wins each year, no big jumps or drops.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Why they win: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What made 2013 and 2016 so good? Do that again and Figure out what works.</a:t>
            </a:r>
          </a:p>
        </p:txBody>
      </p:sp>
    </p:spTree>
    <p:extLst>
      <p:ext uri="{BB962C8B-B14F-4D97-AF65-F5344CB8AC3E}">
        <p14:creationId xmlns:p14="http://schemas.microsoft.com/office/powerpoint/2010/main" val="239831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000206-AC7C-4293-924F-89775C69A4E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2042160"/>
            <a:ext cx="4656231" cy="344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95EE32-81A3-4E07-A3DE-3EE6E56870E1}"/>
              </a:ext>
            </a:extLst>
          </p:cNvPr>
          <p:cNvSpPr txBox="1"/>
          <p:nvPr/>
        </p:nvSpPr>
        <p:spPr>
          <a:xfrm>
            <a:off x="738579" y="1292503"/>
            <a:ext cx="64547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u="sng" dirty="0"/>
              <a:t>RCB Performance (Runs Score)</a:t>
            </a:r>
            <a:endParaRPr lang="en-GB" sz="3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will look at how many runs RCB scored each year to see if there's a pattern and where they can improve.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RCB's runs are all over the place! 2016 was amazing (2909 runs), but 2014 was rough (2053 runs). They need to find a way to be good every year.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Batting: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Figure out what clicked in 2016 and do that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all the time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Strategy: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They struggle at the start of the season. But If they improve that same way, they'll be much stronger.</a:t>
            </a:r>
          </a:p>
        </p:txBody>
      </p:sp>
    </p:spTree>
    <p:extLst>
      <p:ext uri="{BB962C8B-B14F-4D97-AF65-F5344CB8AC3E}">
        <p14:creationId xmlns:p14="http://schemas.microsoft.com/office/powerpoint/2010/main" val="234025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974F64-53CD-4A6E-87FC-68E08732BE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0" y="1609138"/>
            <a:ext cx="4619006" cy="35318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C74C90-D357-42CD-92E4-ACFCECD74114}"/>
              </a:ext>
            </a:extLst>
          </p:cNvPr>
          <p:cNvGrpSpPr/>
          <p:nvPr/>
        </p:nvGrpSpPr>
        <p:grpSpPr>
          <a:xfrm>
            <a:off x="73160" y="5513952"/>
            <a:ext cx="12054086" cy="1165131"/>
            <a:chOff x="100055" y="5289832"/>
            <a:chExt cx="12054086" cy="1165131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C3978A-93B0-47BB-A20B-B83A506E4682}"/>
                </a:ext>
              </a:extLst>
            </p:cNvPr>
            <p:cNvCxnSpPr>
              <a:cxnSpLocks/>
            </p:cNvCxnSpPr>
            <p:nvPr/>
          </p:nvCxnSpPr>
          <p:spPr>
            <a:xfrm>
              <a:off x="100055" y="6356810"/>
              <a:ext cx="12054086" cy="80712"/>
            </a:xfrm>
            <a:prstGeom prst="line">
              <a:avLst/>
            </a:prstGeom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DB0B89-EE08-4C32-9175-7AF68031B27E}"/>
                </a:ext>
              </a:extLst>
            </p:cNvPr>
            <p:cNvGrpSpPr/>
            <p:nvPr/>
          </p:nvGrpSpPr>
          <p:grpSpPr>
            <a:xfrm>
              <a:off x="10484975" y="5289832"/>
              <a:ext cx="1635271" cy="1165131"/>
              <a:chOff x="5868141" y="5271902"/>
              <a:chExt cx="1635271" cy="116513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85C8E3-22A7-4473-BEB6-DB4DFA0C7C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158" b="91930" l="2063" r="90000">
                            <a14:foregroundMark x1="12562" y1="16930" x2="29250" y2="35789"/>
                            <a14:foregroundMark x1="29250" y1="35789" x2="26563" y2="21667"/>
                            <a14:foregroundMark x1="26563" y1="21667" x2="31250" y2="32982"/>
                            <a14:foregroundMark x1="31250" y1="32982" x2="28063" y2="23596"/>
                            <a14:foregroundMark x1="28063" y1="23596" x2="30500" y2="53947"/>
                            <a14:foregroundMark x1="30500" y1="53947" x2="38813" y2="55614"/>
                            <a14:foregroundMark x1="38813" y1="55614" x2="32750" y2="63333"/>
                            <a14:foregroundMark x1="32750" y1="63333" x2="38000" y2="50789"/>
                            <a14:foregroundMark x1="38000" y1="50789" x2="42926" y2="49695"/>
                            <a14:foregroundMark x1="2063" y1="5965" x2="23063" y2="71053"/>
                            <a14:foregroundMark x1="23063" y1="71053" x2="32188" y2="76316"/>
                            <a14:foregroundMark x1="32188" y1="76316" x2="43813" y2="75702"/>
                            <a14:foregroundMark x1="43813" y1="75702" x2="50125" y2="70789"/>
                            <a14:foregroundMark x1="50125" y1="70789" x2="77063" y2="67368"/>
                            <a14:foregroundMark x1="77063" y1="67368" x2="83188" y2="67368"/>
                            <a14:foregroundMark x1="27437" y1="7544" x2="21813" y2="3158"/>
                            <a14:foregroundMark x1="30312" y1="20526" x2="30312" y2="20526"/>
                            <a14:foregroundMark x1="30312" y1="20526" x2="30312" y2="20526"/>
                            <a14:foregroundMark x1="18563" y1="92632" x2="22188" y2="76316"/>
                            <a14:foregroundMark x1="22188" y1="76316" x2="21813" y2="91930"/>
                            <a14:foregroundMark x1="21813" y1="91930" x2="17688" y2="42719"/>
                            <a14:foregroundMark x1="17688" y1="42719" x2="3562" y2="34912"/>
                            <a14:foregroundMark x1="3562" y1="34912" x2="8063" y2="12544"/>
                            <a14:foregroundMark x1="8063" y1="12544" x2="14813" y2="20175"/>
                            <a14:foregroundMark x1="14813" y1="20175" x2="21688" y2="20965"/>
                            <a14:foregroundMark x1="21688" y1="20965" x2="28125" y2="15965"/>
                            <a14:foregroundMark x1="28125" y1="15965" x2="32000" y2="25702"/>
                            <a14:foregroundMark x1="32000" y1="25702" x2="31875" y2="37018"/>
                            <a14:backgroundMark x1="57250" y1="4825" x2="52563" y2="11930"/>
                            <a14:backgroundMark x1="52563" y1="11930" x2="44875" y2="39649"/>
                            <a14:backgroundMark x1="44875" y1="39649" x2="45250" y2="49035"/>
                            <a14:backgroundMark x1="45250" y1="49035" x2="89375" y2="45351"/>
                            <a14:backgroundMark x1="89375" y1="45351" x2="74813" y2="10965"/>
                            <a14:backgroundMark x1="74813" y1="10965" x2="69438" y2="5088"/>
                            <a14:backgroundMark x1="69438" y1="5088" x2="55437" y2="5526"/>
                            <a14:backgroundMark x1="43188" y1="42719" x2="44750" y2="52632"/>
                            <a14:backgroundMark x1="44750" y1="52632" x2="46188" y2="50000"/>
                            <a14:backgroundMark x1="85688" y1="49474" x2="82000" y2="492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141" y="5271902"/>
                <a:ext cx="1635271" cy="1165131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C0C13C1-AC66-49D8-8D20-6FE83A2A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48530" y="5302951"/>
                <a:ext cx="348892" cy="538300"/>
              </a:xfrm>
              <a:prstGeom prst="rect">
                <a:avLst/>
              </a:prstGeom>
            </p:spPr>
          </p:pic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5DEC2B9-A3C7-41D9-BDEA-8DCA0C637910}"/>
              </a:ext>
            </a:extLst>
          </p:cNvPr>
          <p:cNvSpPr txBox="1"/>
          <p:nvPr/>
        </p:nvSpPr>
        <p:spPr>
          <a:xfrm>
            <a:off x="738579" y="285318"/>
            <a:ext cx="10714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4800" b="1" u="sng" dirty="0">
                <a:latin typeface="Leelawadee" panose="020B0502040204020203" pitchFamily="34" charset="-34"/>
                <a:ea typeface="Yu Gothic UI Semibold" panose="020B0700000000000000" pitchFamily="34" charset="-128"/>
                <a:cs typeface="Leelawadee" panose="020B0502040204020203" pitchFamily="34" charset="-34"/>
              </a:rPr>
              <a:t>Key factors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1235C5-2940-4A1B-B223-D66F223A52B9}"/>
              </a:ext>
            </a:extLst>
          </p:cNvPr>
          <p:cNvSpPr txBox="1"/>
          <p:nvPr/>
        </p:nvSpPr>
        <p:spPr>
          <a:xfrm>
            <a:off x="738580" y="1225689"/>
            <a:ext cx="69947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RCB performance Wickets Taken Over Time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Approach: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checked RCB's wickets each year to see how their bowling performed.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RCB's wickets are inconsistent. Good years (2013, 2015, 2016) and bad years (2014). Their bowling isn't reliable.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Consistent Wickets: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Find a bowling plan that works every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Learn From the Best: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What made some years better? Do that again! Avoid the bad years.</a:t>
            </a:r>
          </a:p>
          <a:p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66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1390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Leelawadee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MILIN RAO DESHMUKH</dc:creator>
  <cp:lastModifiedBy>MILIN RAO DESHMUKH</cp:lastModifiedBy>
  <cp:revision>59</cp:revision>
  <dcterms:created xsi:type="dcterms:W3CDTF">2024-09-22T14:03:51Z</dcterms:created>
  <dcterms:modified xsi:type="dcterms:W3CDTF">2025-02-20T11:34:45Z</dcterms:modified>
</cp:coreProperties>
</file>