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73" r:id="rId6"/>
    <p:sldId id="268" r:id="rId7"/>
    <p:sldId id="269" r:id="rId8"/>
    <p:sldId id="270" r:id="rId9"/>
    <p:sldId id="271" r:id="rId10"/>
    <p:sldId id="272" r:id="rId11"/>
    <p:sldId id="261" r:id="rId12"/>
    <p:sldId id="265" r:id="rId13"/>
    <p:sldId id="262" r:id="rId14"/>
    <p:sldId id="263"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1330"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RD\Desktop\DS\EXCEL%20PROJECT\Zomato_Data_MRD.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MRD\Desktop\DS\EXCEL%20PROJECT\Zomato_Data_MRD.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MRD\Desktop\DS\EXCEL%20PROJECT\Zomato_Data_M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[Zomato_Data_MRD.xlsx]State sug.SQ2-5!PivotTable3</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dirty="0"/>
              <a:t>Average cost of two in each country</a:t>
            </a:r>
            <a:endParaRPr lang="en-US" sz="1600" dirty="0"/>
          </a:p>
        </c:rich>
      </c:tx>
      <c:layout>
        <c:manualLayout>
          <c:xMode val="edge"/>
          <c:yMode val="edge"/>
          <c:x val="0.18484198249126732"/>
          <c:y val="8.891906803038662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10318710161229"/>
          <c:y val="0.20973720877482907"/>
          <c:w val="0.75262032245969257"/>
          <c:h val="0.37953439976381553"/>
        </c:manualLayout>
      </c:layout>
      <c:lineChart>
        <c:grouping val="stacked"/>
        <c:varyColors val="0"/>
        <c:ser>
          <c:idx val="0"/>
          <c:order val="0"/>
          <c:tx>
            <c:strRef>
              <c:f>'State sug.SQ2-5'!$C$50</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'State sug.SQ2-5'!$B$51:$B$66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'State sug.SQ2-5'!$C$51:$C$66</c:f>
              <c:numCache>
                <c:formatCode>0</c:formatCode>
                <c:ptCount val="15"/>
                <c:pt idx="0">
                  <c:v>16.055555555555554</c:v>
                </c:pt>
                <c:pt idx="1">
                  <c:v>26.199740596627766</c:v>
                </c:pt>
                <c:pt idx="2">
                  <c:v>24.166666666666664</c:v>
                </c:pt>
                <c:pt idx="3">
                  <c:v>7.5113907579390728</c:v>
                </c:pt>
                <c:pt idx="4">
                  <c:v>18.215416658762006</c:v>
                </c:pt>
                <c:pt idx="5">
                  <c:v>40.789473684210506</c:v>
                </c:pt>
                <c:pt idx="6">
                  <c:v>116.68977355251869</c:v>
                </c:pt>
                <c:pt idx="7">
                  <c:v>61.469780219780219</c:v>
                </c:pt>
                <c:pt idx="8">
                  <c:v>103.83333333333333</c:v>
                </c:pt>
                <c:pt idx="9">
                  <c:v>22.700558860645391</c:v>
                </c:pt>
                <c:pt idx="10">
                  <c:v>6.5789473684210522</c:v>
                </c:pt>
                <c:pt idx="11">
                  <c:v>3.152040905515253</c:v>
                </c:pt>
                <c:pt idx="12">
                  <c:v>45.345140781108078</c:v>
                </c:pt>
                <c:pt idx="13">
                  <c:v>58.307926829268318</c:v>
                </c:pt>
                <c:pt idx="14">
                  <c:v>17.434715821812759</c:v>
                </c:pt>
              </c:numCache>
            </c:numRef>
          </c:val>
          <c:smooth val="0"/>
          <c:extLst>
            <c:ext xmlns:c16="http://schemas.microsoft.com/office/drawing/2014/chart" uri="{C3380CC4-5D6E-409C-BE32-E72D297353CC}">
              <c16:uniqueId val="{00000000-2DE4-49F8-BCAC-6D46F19B6F3A}"/>
            </c:ext>
          </c:extLst>
        </c:ser>
        <c:dLbls>
          <c:dLblPos val="t"/>
          <c:showLegendKey val="0"/>
          <c:showVal val="1"/>
          <c:showCatName val="0"/>
          <c:showSerName val="0"/>
          <c:showPercent val="0"/>
          <c:showBubbleSize val="0"/>
        </c:dLbls>
        <c:marker val="1"/>
        <c:smooth val="0"/>
        <c:axId val="1146113855"/>
        <c:axId val="1013100719"/>
      </c:lineChart>
      <c:catAx>
        <c:axId val="1146113855"/>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dirty="0"/>
                  <a:t>Country</a:t>
                </a:r>
              </a:p>
            </c:rich>
          </c:tx>
          <c:layout>
            <c:manualLayout>
              <c:xMode val="edge"/>
              <c:yMode val="edge"/>
              <c:x val="0.388427958924425"/>
              <c:y val="0.90133650214319061"/>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100719"/>
        <c:crosses val="autoZero"/>
        <c:auto val="1"/>
        <c:lblAlgn val="ctr"/>
        <c:lblOffset val="100"/>
        <c:noMultiLvlLbl val="0"/>
      </c:catAx>
      <c:valAx>
        <c:axId val="1013100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dirty="0"/>
                  <a:t>Total cost of two</a:t>
                </a:r>
                <a:r>
                  <a:rPr lang="en-IN" sz="1100" b="1" baseline="0" dirty="0"/>
                  <a:t> in ($)</a:t>
                </a:r>
                <a:endParaRPr lang="en-IN" sz="1100"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11385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'PIVOT FOR DASHBOARD'!$B$60:$B$74</cx:f>
        <cx:lvl ptCount="15">
          <cx:pt idx="0">Australia</cx:pt>
          <cx:pt idx="1">Brazil</cx:pt>
          <cx:pt idx="2">Canada</cx:pt>
          <cx:pt idx="3">India</cx:pt>
          <cx:pt idx="4">Indonesia</cx:pt>
          <cx:pt idx="5">New Zealand</cx:pt>
          <cx:pt idx="6">Philippines</cx:pt>
          <cx:pt idx="7">Qatar</cx:pt>
          <cx:pt idx="8">Singapore</cx:pt>
          <cx:pt idx="9">South Africa</cx:pt>
          <cx:pt idx="10">Sri Lanka</cx:pt>
          <cx:pt idx="11">Turkey</cx:pt>
          <cx:pt idx="12">United Arab Emirates</cx:pt>
          <cx:pt idx="13">United Kingdom</cx:pt>
          <cx:pt idx="14">United States of America</cx:pt>
        </cx:lvl>
      </cx:strDim>
      <cx:numDim type="val">
        <cx:f>'PIVOT FOR DASHBOARD'!$C$60:$C$74</cx:f>
        <cx:lvl ptCount="15" formatCode="General">
          <cx:pt idx="0">24</cx:pt>
          <cx:pt idx="1">60</cx:pt>
          <cx:pt idx="2">4</cx:pt>
          <cx:pt idx="3">8652</cx:pt>
          <cx:pt idx="4">21</cx:pt>
          <cx:pt idx="5">40</cx:pt>
          <cx:pt idx="6">22</cx:pt>
          <cx:pt idx="7">20</cx:pt>
          <cx:pt idx="8">20</cx:pt>
          <cx:pt idx="9">60</cx:pt>
          <cx:pt idx="10">20</cx:pt>
          <cx:pt idx="11">34</cx:pt>
          <cx:pt idx="12">60</cx:pt>
          <cx:pt idx="13">80</cx:pt>
          <cx:pt idx="14">434</cx:pt>
        </cx:lvl>
      </cx:numDim>
    </cx:data>
    <cx:data id="1">
      <cx:strDim type="cat">
        <cx:f>'PIVOT FOR DASHBOARD'!$B$60:$B$74</cx:f>
        <cx:lvl ptCount="15">
          <cx:pt idx="0">Australia</cx:pt>
          <cx:pt idx="1">Brazil</cx:pt>
          <cx:pt idx="2">Canada</cx:pt>
          <cx:pt idx="3">India</cx:pt>
          <cx:pt idx="4">Indonesia</cx:pt>
          <cx:pt idx="5">New Zealand</cx:pt>
          <cx:pt idx="6">Philippines</cx:pt>
          <cx:pt idx="7">Qatar</cx:pt>
          <cx:pt idx="8">Singapore</cx:pt>
          <cx:pt idx="9">South Africa</cx:pt>
          <cx:pt idx="10">Sri Lanka</cx:pt>
          <cx:pt idx="11">Turkey</cx:pt>
          <cx:pt idx="12">United Arab Emirates</cx:pt>
          <cx:pt idx="13">United Kingdom</cx:pt>
          <cx:pt idx="14">United States of America</cx:pt>
        </cx:lvl>
      </cx:strDim>
      <cx:numDim type="val">
        <cx:f>'PIVOT FOR DASHBOARD'!$D$60:$D$74</cx:f>
        <cx:lvl ptCount="15" formatCode="General">
          <cx:pt idx="0">3.6583333333333337</cx:pt>
          <cx:pt idx="1">3.8466666666666667</cx:pt>
          <cx:pt idx="2">3.5750000000000002</cx:pt>
          <cx:pt idx="3">2.7705501618122987</cx:pt>
          <cx:pt idx="4">4.295238095238096</cx:pt>
          <cx:pt idx="5">4.2624999999999993</cx:pt>
          <cx:pt idx="6">4.4681818181818187</cx:pt>
          <cx:pt idx="7">4.0599999999999996</cx:pt>
          <cx:pt idx="8">3.5750000000000002</cx:pt>
          <cx:pt idx="9">4.2100000000000009</cx:pt>
          <cx:pt idx="10">3.8700000000000001</cx:pt>
          <cx:pt idx="11">4.2999999999999998</cx:pt>
          <cx:pt idx="12">4.2333333333333352</cx:pt>
          <cx:pt idx="13">4.0999999999999996</cx:pt>
          <cx:pt idx="14">4.011290322580642</cx:pt>
        </cx:lvl>
      </cx:numDim>
    </cx:data>
  </cx:chartData>
  <cx:chart>
    <cx:title pos="t" align="ctr" overlay="0">
      <cx:tx>
        <cx:rich>
          <a:bodyPr spcFirstLastPara="1" vertOverflow="ellipsis" horzOverflow="overflow" wrap="square" lIns="0" tIns="0" rIns="0" bIns="0" anchor="ctr" anchorCtr="1"/>
          <a:lstStyle/>
          <a:p>
            <a:pPr algn="ctr" rtl="0">
              <a:defRPr sz="2400" b="1" u="sng"/>
            </a:pPr>
            <a:r>
              <a:rPr lang="en-IN" sz="2400" b="1" i="0" u="sng" strike="noStrike" baseline="0">
                <a:solidFill>
                  <a:srgbClr val="000000">
                    <a:lumMod val="65000"/>
                    <a:lumOff val="35000"/>
                  </a:srgbClr>
                </a:solidFill>
                <a:latin typeface="Calibri"/>
                <a:ea typeface="Calibri"/>
                <a:cs typeface="Calibri"/>
              </a:rPr>
              <a:t>" Restaurants in all the countries"</a:t>
            </a:r>
            <a:endParaRPr lang="en-US" sz="2400" b="1" i="0" u="sng" strike="noStrike" baseline="0">
              <a:solidFill>
                <a:srgbClr val="000000">
                  <a:lumMod val="65000"/>
                  <a:lumOff val="35000"/>
                </a:srgbClr>
              </a:solidFill>
              <a:latin typeface="Calibri"/>
              <a:ea typeface="Calibri"/>
              <a:cs typeface="Calibri"/>
            </a:endParaRPr>
          </a:p>
        </cx:rich>
      </cx:tx>
    </cx:title>
    <cx:plotArea>
      <cx:plotAreaRegion>
        <cx:series layoutId="clusteredColumn" uniqueId="{7390F42F-A778-425E-A4EE-DF32FE4C20FE}" formatIdx="0">
          <cx:dataLabels>
            <cx:txPr>
              <a:bodyPr spcFirstLastPara="1" vertOverflow="ellipsis" horzOverflow="overflow" wrap="square" lIns="0" tIns="0" rIns="0" bIns="0" anchor="ctr" anchorCtr="1"/>
              <a:lstStyle/>
              <a:p>
                <a:pPr algn="ctr" rtl="0">
                  <a:defRPr sz="1400"/>
                </a:pPr>
                <a:endParaRPr lang="en-US" sz="1400" b="0" i="0" u="none" strike="noStrike" baseline="0">
                  <a:solidFill>
                    <a:srgbClr val="000000">
                      <a:lumMod val="65000"/>
                      <a:lumOff val="35000"/>
                    </a:srgbClr>
                  </a:solidFill>
                  <a:latin typeface="Calibri"/>
                  <a:ea typeface="Calibri"/>
                  <a:cs typeface="Calibri"/>
                </a:endParaRPr>
              </a:p>
            </cx:txPr>
            <cx:visibility seriesName="0" categoryName="0" value="1"/>
          </cx:dataLabels>
          <cx:dataId val="0"/>
          <cx:layoutPr>
            <cx:aggregation/>
          </cx:layoutPr>
          <cx:axisId val="1"/>
        </cx:series>
        <cx:series layoutId="paretoLine" ownerIdx="0" uniqueId="{D8DA09FD-07B8-4C78-B6BD-D5FE605C31CE}" formatIdx="1">
          <cx:spPr>
            <a:ln>
              <a:solidFill>
                <a:schemeClr val="accent1">
                  <a:alpha val="0"/>
                </a:schemeClr>
              </a:solidFill>
            </a:ln>
          </cx:spPr>
          <cx:axisId val="2"/>
        </cx:series>
        <cx:series layoutId="clusteredColumn" hidden="1" uniqueId="{4FE8EACB-E360-4393-9EEA-23779F1A220B}" formatIdx="2">
          <cx:dataLabels/>
          <cx:dataId val="1"/>
          <cx:layoutPr>
            <cx:aggregation/>
          </cx:layoutPr>
          <cx:axisId val="1"/>
        </cx:series>
        <cx:series layoutId="paretoLine" ownerIdx="2" uniqueId="{BEB75B51-B09E-4B1C-9A9D-E98A7DD1C75D}" formatIdx="3">
          <cx:axisId val="2"/>
        </cx:series>
      </cx:plotAreaRegion>
      <cx:axis id="0">
        <cx:catScaling gapWidth="1.35000002"/>
        <cx:title>
          <cx:tx>
            <cx:rich>
              <a:bodyPr spcFirstLastPara="1" vertOverflow="ellipsis" horzOverflow="overflow" wrap="square" lIns="0" tIns="0" rIns="0" bIns="0" anchor="ctr" anchorCtr="1"/>
              <a:lstStyle/>
              <a:p>
                <a:pPr algn="ctr" rtl="0">
                  <a:defRPr sz="1600" b="1" u="sng"/>
                </a:pPr>
                <a:r>
                  <a:rPr lang="en-IN" sz="1600" b="1" i="0" u="sng" strike="noStrike" baseline="0">
                    <a:solidFill>
                      <a:srgbClr val="000000">
                        <a:lumMod val="65000"/>
                        <a:lumOff val="35000"/>
                      </a:srgbClr>
                    </a:solidFill>
                    <a:latin typeface="Calibri"/>
                    <a:ea typeface="Calibri"/>
                    <a:cs typeface="Calibri"/>
                  </a:rPr>
                  <a:t>Country</a:t>
                </a:r>
                <a:endParaRPr lang="en-US" sz="1600" b="1" i="0" u="sng" strike="noStrike" baseline="0">
                  <a:solidFill>
                    <a:srgbClr val="000000">
                      <a:lumMod val="65000"/>
                      <a:lumOff val="35000"/>
                    </a:srgbClr>
                  </a:solidFill>
                  <a:latin typeface="Calibri"/>
                  <a:ea typeface="Calibri"/>
                  <a:cs typeface="Calibri"/>
                </a:endParaRPr>
              </a:p>
            </cx:rich>
          </cx:tx>
        </cx:title>
        <cx:tickLabels/>
        <cx:txPr>
          <a:bodyPr spcFirstLastPara="1" vertOverflow="ellipsis" horzOverflow="overflow" wrap="square" lIns="0" tIns="0" rIns="0" bIns="0" anchor="ctr" anchorCtr="1"/>
          <a:lstStyle/>
          <a:p>
            <a:pPr algn="ctr" rtl="0">
              <a:defRPr sz="1200"/>
            </a:pPr>
            <a:endParaRPr lang="en-US" sz="1200" b="0" i="0" u="none" strike="noStrike" baseline="0">
              <a:solidFill>
                <a:srgbClr val="000000">
                  <a:lumMod val="65000"/>
                  <a:lumOff val="35000"/>
                </a:srgbClr>
              </a:solidFill>
              <a:latin typeface="Calibri"/>
              <a:ea typeface="Calibri"/>
              <a:cs typeface="Calibri"/>
            </a:endParaRPr>
          </a:p>
        </cx:txPr>
      </cx:axis>
      <cx:axis id="1">
        <cx:valScaling/>
        <cx:title>
          <cx:tx>
            <cx:rich>
              <a:bodyPr spcFirstLastPara="1" vertOverflow="ellipsis" horzOverflow="overflow" wrap="square" lIns="0" tIns="0" rIns="0" bIns="0" anchor="ctr" anchorCtr="1"/>
              <a:lstStyle/>
              <a:p>
                <a:pPr algn="ctr" rtl="0">
                  <a:defRPr sz="1600" u="sng"/>
                </a:pPr>
                <a:r>
                  <a:rPr lang="en-IN" sz="1600" b="1" i="0" u="sng" strike="noStrike" baseline="0">
                    <a:solidFill>
                      <a:srgbClr val="000000">
                        <a:lumMod val="65000"/>
                        <a:lumOff val="35000"/>
                      </a:srgbClr>
                    </a:solidFill>
                    <a:latin typeface="Calibri"/>
                    <a:ea typeface="Calibri"/>
                    <a:cs typeface="Calibri"/>
                  </a:rPr>
                  <a:t>Restaurant count</a:t>
                </a:r>
                <a:endParaRPr lang="en-US" sz="1600" b="1" i="0" u="sng" strike="noStrike" baseline="0">
                  <a:solidFill>
                    <a:srgbClr val="000000">
                      <a:lumMod val="65000"/>
                      <a:lumOff val="35000"/>
                    </a:srgbClr>
                  </a:solidFill>
                  <a:latin typeface="Calibri"/>
                  <a:ea typeface="Calibri"/>
                  <a:cs typeface="Calibri"/>
                </a:endParaRPr>
              </a:p>
            </cx:rich>
          </cx:tx>
        </cx:title>
        <cx:majorGridlines/>
        <cx:tickLabels/>
        <cx:txPr>
          <a:bodyPr vertOverflow="overflow" horzOverflow="overflow" wrap="square" lIns="0" tIns="0" rIns="0" bIns="0"/>
          <a:lstStyle/>
          <a:p>
            <a:pPr algn="ctr" rtl="0">
              <a:defRPr sz="14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sz="1400"/>
          </a:p>
        </cx:txPr>
      </cx:axis>
      <cx:axis id="2">
        <cx:valScaling max="1" min="0"/>
        <cx:units unit="percentage"/>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'PIVOT FOR DASHBOARD'!$B$60:$B$74</cx:f>
        <cx:lvl ptCount="15">
          <cx:pt idx="0">Australia</cx:pt>
          <cx:pt idx="1">Brazil</cx:pt>
          <cx:pt idx="2">Canada</cx:pt>
          <cx:pt idx="3">Indonesia</cx:pt>
          <cx:pt idx="4">New Zealand</cx:pt>
          <cx:pt idx="5">Philippines</cx:pt>
          <cx:pt idx="6">Qatar</cx:pt>
          <cx:pt idx="7">Singapore</cx:pt>
          <cx:pt idx="8">South Africa</cx:pt>
          <cx:pt idx="9">Sri Lanka</cx:pt>
          <cx:pt idx="10">Turkey</cx:pt>
          <cx:pt idx="11">United Arab Emirates</cx:pt>
          <cx:pt idx="12">United Kingdom</cx:pt>
        </cx:lvl>
      </cx:strDim>
      <cx:numDim type="val">
        <cx:f>'PIVOT FOR DASHBOARD'!$C$60:$C$74</cx:f>
        <cx:lvl ptCount="15" formatCode="General">
          <cx:pt idx="0">24</cx:pt>
          <cx:pt idx="1">60</cx:pt>
          <cx:pt idx="2">4</cx:pt>
          <cx:pt idx="3">21</cx:pt>
          <cx:pt idx="4">40</cx:pt>
          <cx:pt idx="5">22</cx:pt>
          <cx:pt idx="6">20</cx:pt>
          <cx:pt idx="7">20</cx:pt>
          <cx:pt idx="8">60</cx:pt>
          <cx:pt idx="9">20</cx:pt>
          <cx:pt idx="10">34</cx:pt>
          <cx:pt idx="11">60</cx:pt>
          <cx:pt idx="12">80</cx:pt>
        </cx:lvl>
      </cx:numDim>
    </cx:data>
    <cx:data id="1">
      <cx:strDim type="cat">
        <cx:f>'PIVOT FOR DASHBOARD'!$B$60:$B$74</cx:f>
        <cx:lvl ptCount="15">
          <cx:pt idx="0">Australia</cx:pt>
          <cx:pt idx="1">Brazil</cx:pt>
          <cx:pt idx="2">Canada</cx:pt>
          <cx:pt idx="3">Indonesia</cx:pt>
          <cx:pt idx="4">New Zealand</cx:pt>
          <cx:pt idx="5">Philippines</cx:pt>
          <cx:pt idx="6">Qatar</cx:pt>
          <cx:pt idx="7">Singapore</cx:pt>
          <cx:pt idx="8">South Africa</cx:pt>
          <cx:pt idx="9">Sri Lanka</cx:pt>
          <cx:pt idx="10">Turkey</cx:pt>
          <cx:pt idx="11">United Arab Emirates</cx:pt>
          <cx:pt idx="12">United Kingdom</cx:pt>
        </cx:lvl>
      </cx:strDim>
      <cx:numDim type="val">
        <cx:f>'PIVOT FOR DASHBOARD'!$D$60:$D$74</cx:f>
        <cx:lvl ptCount="15" formatCode="General">
          <cx:pt idx="0">3.6583333333333328</cx:pt>
          <cx:pt idx="1">3.8466666666666667</cx:pt>
          <cx:pt idx="2">3.5750000000000002</cx:pt>
          <cx:pt idx="3">4.2952380952380969</cx:pt>
          <cx:pt idx="4">4.2624999999999984</cx:pt>
          <cx:pt idx="5">4.4681818181818196</cx:pt>
          <cx:pt idx="6">4.0600000000000005</cx:pt>
          <cx:pt idx="7">3.5750000000000002</cx:pt>
          <cx:pt idx="8">4.2100000000000017</cx:pt>
          <cx:pt idx="9">3.8699999999999997</cx:pt>
          <cx:pt idx="10">4.3000000000000007</cx:pt>
          <cx:pt idx="11">4.2333333333333325</cx:pt>
          <cx:pt idx="12">4.0999999999999996</cx:pt>
        </cx:lvl>
      </cx:numDim>
    </cx:data>
  </cx:chartData>
  <cx:chart>
    <cx:title pos="t" align="ctr" overlay="0">
      <cx:tx>
        <cx:rich>
          <a:bodyPr spcFirstLastPara="1" vertOverflow="ellipsis" horzOverflow="overflow" wrap="square" lIns="0" tIns="0" rIns="0" bIns="0" anchor="ctr" anchorCtr="1"/>
          <a:lstStyle/>
          <a:p>
            <a:pPr algn="ctr" rtl="0">
              <a:defRPr sz="2000" b="1" u="sng"/>
            </a:pPr>
            <a:r>
              <a:rPr lang="en-IN" sz="2000" b="1" i="0" u="sng" strike="noStrike" baseline="0">
                <a:solidFill>
                  <a:srgbClr val="000000">
                    <a:lumMod val="65000"/>
                    <a:lumOff val="35000"/>
                  </a:srgbClr>
                </a:solidFill>
                <a:latin typeface="Calibri"/>
                <a:ea typeface="Calibri"/>
                <a:cs typeface="Calibri"/>
              </a:rPr>
              <a:t>"Top rated countries with less competition"</a:t>
            </a:r>
            <a:endParaRPr lang="en-US" sz="2000" b="1" i="0" u="sng" strike="noStrike" baseline="0">
              <a:solidFill>
                <a:srgbClr val="000000">
                  <a:lumMod val="65000"/>
                  <a:lumOff val="35000"/>
                </a:srgbClr>
              </a:solidFill>
              <a:latin typeface="Calibri"/>
              <a:ea typeface="Calibri"/>
              <a:cs typeface="Calibri"/>
            </a:endParaRPr>
          </a:p>
        </cx:rich>
      </cx:tx>
    </cx:title>
    <cx:plotArea>
      <cx:plotAreaRegion>
        <cx:series layoutId="clusteredColumn" uniqueId="{7390F42F-A778-425E-A4EE-DF32FE4C20FE}" formatIdx="0">
          <cx:dataId val="0"/>
          <cx:layoutPr>
            <cx:aggregation/>
          </cx:layoutPr>
          <cx:axisId val="1"/>
        </cx:series>
        <cx:series layoutId="paretoLine" ownerIdx="0" uniqueId="{D8DA09FD-07B8-4C78-B6BD-D5FE605C31CE}" formatIdx="1">
          <cx:axisId val="2"/>
        </cx:series>
        <cx:series layoutId="clusteredColumn" hidden="1" uniqueId="{4FE8EACB-E360-4393-9EEA-23779F1A220B}" formatIdx="2">
          <cx:dataId val="1"/>
          <cx:layoutPr>
            <cx:aggregation/>
          </cx:layoutPr>
          <cx:axisId val="1"/>
        </cx:series>
        <cx:series layoutId="paretoLine" ownerIdx="2" uniqueId="{BEB75B51-B09E-4B1C-9A9D-E98A7DD1C75D}" formatIdx="3">
          <cx:axisId val="2"/>
        </cx:series>
      </cx:plotAreaRegion>
      <cx:axis id="0">
        <cx:catScaling gapWidth="1.35000002"/>
        <cx:title>
          <cx:tx>
            <cx:rich>
              <a:bodyPr spcFirstLastPara="1" vertOverflow="ellipsis" horzOverflow="overflow" wrap="square" lIns="0" tIns="0" rIns="0" bIns="0" anchor="ctr" anchorCtr="1"/>
              <a:lstStyle/>
              <a:p>
                <a:pPr algn="ctr" rtl="0">
                  <a:defRPr sz="1400" u="sng"/>
                </a:pPr>
                <a:r>
                  <a:rPr lang="en-IN" sz="1400" b="0" i="0" u="sng" strike="noStrike" baseline="0">
                    <a:solidFill>
                      <a:srgbClr val="000000">
                        <a:lumMod val="65000"/>
                        <a:lumOff val="35000"/>
                      </a:srgbClr>
                    </a:solidFill>
                    <a:latin typeface="Calibri"/>
                    <a:ea typeface="Calibri"/>
                    <a:cs typeface="Calibri"/>
                  </a:rPr>
                  <a:t>Country</a:t>
                </a:r>
                <a:endParaRPr lang="en-US" sz="1400" b="0" i="0" u="sng" strike="noStrike" baseline="0">
                  <a:solidFill>
                    <a:srgbClr val="000000">
                      <a:lumMod val="65000"/>
                      <a:lumOff val="35000"/>
                    </a:srgbClr>
                  </a:solidFill>
                  <a:latin typeface="Calibri"/>
                  <a:ea typeface="Calibri"/>
                  <a:cs typeface="Calibri"/>
                </a:endParaRPr>
              </a:p>
            </cx:rich>
          </cx:tx>
        </cx:title>
        <cx:tickLabels/>
        <cx:txPr>
          <a:bodyPr spcFirstLastPara="1" vertOverflow="ellipsis" horzOverflow="overflow" wrap="square" lIns="0" tIns="0" rIns="0" bIns="0" anchor="ctr" anchorCtr="1"/>
          <a:lstStyle/>
          <a:p>
            <a:pPr algn="ctr" rtl="0">
              <a:defRPr sz="1000"/>
            </a:pPr>
            <a:endParaRPr lang="en-US" sz="1000" b="0" i="0" u="none" strike="noStrike" baseline="0">
              <a:solidFill>
                <a:srgbClr val="000000">
                  <a:lumMod val="65000"/>
                  <a:lumOff val="35000"/>
                </a:srgbClr>
              </a:solidFill>
              <a:latin typeface="Calibri"/>
              <a:ea typeface="Calibri"/>
              <a:cs typeface="Calibri"/>
            </a:endParaRPr>
          </a:p>
        </cx:txPr>
      </cx:axis>
      <cx:axis id="1">
        <cx:valScaling/>
        <cx:title>
          <cx:tx>
            <cx:rich>
              <a:bodyPr spcFirstLastPara="1" vertOverflow="ellipsis" horzOverflow="overflow" wrap="square" lIns="0" tIns="0" rIns="0" bIns="0" anchor="ctr" anchorCtr="1"/>
              <a:lstStyle/>
              <a:p>
                <a:pPr algn="ctr" rtl="0">
                  <a:defRPr sz="1400" u="sng"/>
                </a:pPr>
                <a:r>
                  <a:rPr lang="en-IN" sz="1400" b="1" i="0" u="sng" strike="noStrike" baseline="0" dirty="0">
                    <a:solidFill>
                      <a:srgbClr val="000000">
                        <a:lumMod val="65000"/>
                        <a:lumOff val="35000"/>
                      </a:srgbClr>
                    </a:solidFill>
                    <a:latin typeface="Calibri"/>
                    <a:ea typeface="Calibri"/>
                    <a:cs typeface="Calibri"/>
                  </a:rPr>
                  <a:t>Restaurant count</a:t>
                </a:r>
                <a:endParaRPr lang="en-US" sz="1400" b="1" i="0" u="sng" strike="noStrike" baseline="0" dirty="0">
                  <a:solidFill>
                    <a:srgbClr val="000000">
                      <a:lumMod val="65000"/>
                      <a:lumOff val="35000"/>
                    </a:srgbClr>
                  </a:solidFill>
                  <a:latin typeface="Calibri"/>
                  <a:ea typeface="Calibri"/>
                  <a:cs typeface="Calibri"/>
                </a:endParaRPr>
              </a:p>
            </cx:rich>
          </cx:tx>
        </cx:title>
        <cx:majorGridlines/>
        <cx:tickLabels/>
        <cx:txPr>
          <a:bodyPr vertOverflow="overflow" horzOverflow="overflow" wrap="square" lIns="0" tIns="0" rIns="0" bIns="0"/>
          <a:lstStyle/>
          <a:p>
            <a:pPr algn="ctr" rtl="0">
              <a:defRPr sz="100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sz="1000"/>
          </a:p>
        </cx:txPr>
      </cx:axis>
      <cx:axis id="2" hidden="1">
        <cx:valScaling max="1" min="0"/>
        <cx:units unit="percentage"/>
        <cx:tickLabels/>
        <cx:txPr>
          <a:bodyPr vertOverflow="overflow" horzOverflow="overflow" wrap="square" lIns="0" tIns="0" rIns="0" bIns="0"/>
          <a:lstStyle/>
          <a:p>
            <a:pPr algn="ctr" rtl="0">
              <a:defRPr sz="1050" b="0" i="0">
                <a:solidFill>
                  <a:srgbClr val="595959"/>
                </a:solidFill>
                <a:latin typeface="Calibri" panose="020F0502020204030204" pitchFamily="34" charset="0"/>
                <a:ea typeface="Calibri" panose="020F0502020204030204" pitchFamily="34" charset="0"/>
                <a:cs typeface="Calibri" panose="020F0502020204030204" pitchFamily="34" charset="0"/>
              </a:defRPr>
            </a:pPr>
            <a:endParaRPr lang="en-IN" sz="1050"/>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EF6E-E45B-4FCE-90B5-2692630F6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FE3199-A4F1-4B22-BD76-CB2471AB2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F4A52F-D0EA-4489-8B88-A29B441D90A3}"/>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5" name="Footer Placeholder 4">
            <a:extLst>
              <a:ext uri="{FF2B5EF4-FFF2-40B4-BE49-F238E27FC236}">
                <a16:creationId xmlns:a16="http://schemas.microsoft.com/office/drawing/2014/main" id="{CF84DC58-F2BC-42EA-9AE8-7DE48F234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08E15-3E35-4BF3-8D02-AA881293AD0E}"/>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81434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F994-29B0-4738-BBEB-A8753817A0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F4AAC-D8B7-423F-A756-C821CF702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BAEC1-B9E4-4927-A5D9-48A4B4631AAC}"/>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5" name="Footer Placeholder 4">
            <a:extLst>
              <a:ext uri="{FF2B5EF4-FFF2-40B4-BE49-F238E27FC236}">
                <a16:creationId xmlns:a16="http://schemas.microsoft.com/office/drawing/2014/main" id="{9E22C3AA-88A3-495E-9283-0C66679DD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5BFD1-95BD-426F-A2FD-1413E64038AD}"/>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214718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B9FC4-BC55-4C9C-AF17-84959DA3D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2CD9F2-88A8-4BE7-833F-690567492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5F6EE-AC42-4785-906C-057593E7D26F}"/>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5" name="Footer Placeholder 4">
            <a:extLst>
              <a:ext uri="{FF2B5EF4-FFF2-40B4-BE49-F238E27FC236}">
                <a16:creationId xmlns:a16="http://schemas.microsoft.com/office/drawing/2014/main" id="{56E2E20D-7A53-4E10-9B02-F7D7E5890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153AD-3A55-4865-9281-21E4DCBD51C9}"/>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5231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66E0-61E6-452D-A837-51F99EBC7B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2996B-550A-422B-8C1E-E3BAE77D29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4E71C-1C8A-44D7-AB44-6B5D0657A426}"/>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5" name="Footer Placeholder 4">
            <a:extLst>
              <a:ext uri="{FF2B5EF4-FFF2-40B4-BE49-F238E27FC236}">
                <a16:creationId xmlns:a16="http://schemas.microsoft.com/office/drawing/2014/main" id="{749E54F9-7DC0-4640-9425-D229E58B4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850FA-7A8F-4211-B03C-34F2D374167E}"/>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3995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8E7D-3428-43EE-A694-A4BA6A5B7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77D1A-FA6F-45D2-863A-7374829C2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C82C9-EF31-42C1-88E8-5914CFF2ABCB}"/>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5" name="Footer Placeholder 4">
            <a:extLst>
              <a:ext uri="{FF2B5EF4-FFF2-40B4-BE49-F238E27FC236}">
                <a16:creationId xmlns:a16="http://schemas.microsoft.com/office/drawing/2014/main" id="{A2F3E44E-BFD7-46ED-8481-D8F0219D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3C085-AF0D-4EDE-A353-5AAD8CA85BCC}"/>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34169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E2BB-C670-40C2-898A-F3C8F0E25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601A3-3001-4320-9B04-4F54271E3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E3344-DB49-47E8-B76F-0601BD2D7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DB247E-5443-4C7A-AF27-99B661917042}"/>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6" name="Footer Placeholder 5">
            <a:extLst>
              <a:ext uri="{FF2B5EF4-FFF2-40B4-BE49-F238E27FC236}">
                <a16:creationId xmlns:a16="http://schemas.microsoft.com/office/drawing/2014/main" id="{505FCE49-C5C7-4AFB-AE96-667624B72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B4173-250C-4483-A68D-4A0F3272F7A0}"/>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5745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471F-3F7A-489E-8869-3C059E4599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8BA3D4-0D50-407C-89ED-3FAD563B4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2D70C-7E55-4A7A-9BB7-B38EE75A9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3DDBE8-A975-4FF1-BC79-AC7B6AAAB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0225C-B5EB-4B7C-9295-B6719B877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9C5F5E-53E3-4B01-A587-0369B462EFFA}"/>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8" name="Footer Placeholder 7">
            <a:extLst>
              <a:ext uri="{FF2B5EF4-FFF2-40B4-BE49-F238E27FC236}">
                <a16:creationId xmlns:a16="http://schemas.microsoft.com/office/drawing/2014/main" id="{E27838B7-A0E4-4866-AC68-5756CD62F2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CF943E-495D-42CA-AE58-34E0E0C983E0}"/>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87069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D2FE-5C8B-4375-B914-2DA2BA5C6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256FC-7583-4B2A-A6DB-D156B31EAFFC}"/>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4" name="Footer Placeholder 3">
            <a:extLst>
              <a:ext uri="{FF2B5EF4-FFF2-40B4-BE49-F238E27FC236}">
                <a16:creationId xmlns:a16="http://schemas.microsoft.com/office/drawing/2014/main" id="{9B038448-7F6B-4D61-8E87-06F4809B9E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83071-D6DE-449F-BB6C-1CBAC949AA8B}"/>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334571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9DAD9-C792-477F-8C6A-D44A68D20315}"/>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3" name="Footer Placeholder 2">
            <a:extLst>
              <a:ext uri="{FF2B5EF4-FFF2-40B4-BE49-F238E27FC236}">
                <a16:creationId xmlns:a16="http://schemas.microsoft.com/office/drawing/2014/main" id="{546876D8-1B75-4A39-9148-45C92F5117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172D95-E9CD-4DE7-B30D-A66993E6DAD8}"/>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03273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84-72A1-4816-927E-944A7F2B6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48EA4E-72B1-489F-8823-841A95BE9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06CCEA-7259-49E2-A187-51B3CF4D7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C1D5-8574-4D2F-97C0-31BEC5D85788}"/>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6" name="Footer Placeholder 5">
            <a:extLst>
              <a:ext uri="{FF2B5EF4-FFF2-40B4-BE49-F238E27FC236}">
                <a16:creationId xmlns:a16="http://schemas.microsoft.com/office/drawing/2014/main" id="{595DB4B9-7A89-430F-8525-AB0A822FF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BE456-F3E1-4C20-8F32-DA4DA3F8399F}"/>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88953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2E57-1D37-4704-9BF6-64E16AC1C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D7B9E1-18F8-428E-8960-3A5C33965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7640D0-ED5A-4491-8B8C-2A1364CDA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38044-4215-4430-B8F1-C0AD3036B818}"/>
              </a:ext>
            </a:extLst>
          </p:cNvPr>
          <p:cNvSpPr>
            <a:spLocks noGrp="1"/>
          </p:cNvSpPr>
          <p:nvPr>
            <p:ph type="dt" sz="half" idx="10"/>
          </p:nvPr>
        </p:nvSpPr>
        <p:spPr/>
        <p:txBody>
          <a:bodyPr/>
          <a:lstStyle/>
          <a:p>
            <a:fld id="{C0905390-93AA-4EE1-980F-1A51A0E402D6}" type="datetimeFigureOut">
              <a:rPr lang="en-IN" smtClean="0"/>
              <a:t>12-11-2024</a:t>
            </a:fld>
            <a:endParaRPr lang="en-IN"/>
          </a:p>
        </p:txBody>
      </p:sp>
      <p:sp>
        <p:nvSpPr>
          <p:cNvPr id="6" name="Footer Placeholder 5">
            <a:extLst>
              <a:ext uri="{FF2B5EF4-FFF2-40B4-BE49-F238E27FC236}">
                <a16:creationId xmlns:a16="http://schemas.microsoft.com/office/drawing/2014/main" id="{CBD71ACA-89DC-422D-B2F5-5CE11BA4E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8B2C6-152B-4178-85D0-5CE141CCDBCB}"/>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03039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6850D-F602-4B32-87BC-32C4596F9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36F220-9776-454E-9914-7A4980848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6E903-E5F3-4E64-9D07-6BE9E4614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5390-93AA-4EE1-980F-1A51A0E402D6}" type="datetimeFigureOut">
              <a:rPr lang="en-IN" smtClean="0"/>
              <a:t>12-11-2024</a:t>
            </a:fld>
            <a:endParaRPr lang="en-IN"/>
          </a:p>
        </p:txBody>
      </p:sp>
      <p:sp>
        <p:nvSpPr>
          <p:cNvPr id="5" name="Footer Placeholder 4">
            <a:extLst>
              <a:ext uri="{FF2B5EF4-FFF2-40B4-BE49-F238E27FC236}">
                <a16:creationId xmlns:a16="http://schemas.microsoft.com/office/drawing/2014/main" id="{6BBA19DC-ABAD-49A6-BD16-80BB7C8F2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5567AB-D9F2-4BEE-ACA7-835F21DC3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697F-79C4-4984-B55B-108D077DDBFB}" type="slidenum">
              <a:rPr lang="en-IN" smtClean="0"/>
              <a:t>‹#›</a:t>
            </a:fld>
            <a:endParaRPr lang="en-IN"/>
          </a:p>
        </p:txBody>
      </p:sp>
    </p:spTree>
    <p:extLst>
      <p:ext uri="{BB962C8B-B14F-4D97-AF65-F5344CB8AC3E}">
        <p14:creationId xmlns:p14="http://schemas.microsoft.com/office/powerpoint/2010/main" val="427570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14/relationships/chartEx" Target="../charts/chartEx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14/relationships/chartEx" Target="../charts/chartEx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443984-09E5-4D32-A268-3777FA61C8D8}"/>
              </a:ext>
            </a:extLst>
          </p:cNvPr>
          <p:cNvGrpSpPr/>
          <p:nvPr/>
        </p:nvGrpSpPr>
        <p:grpSpPr>
          <a:xfrm>
            <a:off x="69575" y="196453"/>
            <a:ext cx="12511175" cy="1295316"/>
            <a:chOff x="-12356226" y="601826"/>
            <a:chExt cx="26190896" cy="2205638"/>
          </a:xfrm>
        </p:grpSpPr>
        <p:pic>
          <p:nvPicPr>
            <p:cNvPr id="9" name="Picture 8">
              <a:extLst>
                <a:ext uri="{FF2B5EF4-FFF2-40B4-BE49-F238E27FC236}">
                  <a16:creationId xmlns:a16="http://schemas.microsoft.com/office/drawing/2014/main" id="{93E451DD-D99A-45D8-AA15-A6AF9D74C02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10" name="Straight Connector 9">
              <a:extLst>
                <a:ext uri="{FF2B5EF4-FFF2-40B4-BE49-F238E27FC236}">
                  <a16:creationId xmlns:a16="http://schemas.microsoft.com/office/drawing/2014/main" id="{C507CE85-D2DA-495A-9DB0-4259B8A0B850}"/>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
        <p:nvSpPr>
          <p:cNvPr id="53" name="TextBox 52">
            <a:extLst>
              <a:ext uri="{FF2B5EF4-FFF2-40B4-BE49-F238E27FC236}">
                <a16:creationId xmlns:a16="http://schemas.microsoft.com/office/drawing/2014/main" id="{E540BB2C-364E-4ECE-BBE9-D005358389BD}"/>
              </a:ext>
            </a:extLst>
          </p:cNvPr>
          <p:cNvSpPr txBox="1"/>
          <p:nvPr/>
        </p:nvSpPr>
        <p:spPr>
          <a:xfrm>
            <a:off x="-1245721" y="329515"/>
            <a:ext cx="13826471" cy="923330"/>
          </a:xfrm>
          <a:prstGeom prst="rect">
            <a:avLst/>
          </a:prstGeom>
          <a:noFill/>
        </p:spPr>
        <p:txBody>
          <a:bodyPr wrap="square">
            <a:spAutoFit/>
          </a:bodyPr>
          <a:lstStyle/>
          <a:p>
            <a:pPr lvl="0" algn="ctr"/>
            <a:r>
              <a:rPr lang="en-IN" sz="5400" b="1" i="1" dirty="0">
                <a:solidFill>
                  <a:srgbClr val="FF0000"/>
                </a:solidFill>
                <a:latin typeface="Leelawadee" panose="020B0502040204020203" pitchFamily="34" charset="-34"/>
                <a:ea typeface="Yu Gothic UI Semibold" panose="020B0700000000000000" pitchFamily="34" charset="-128"/>
                <a:cs typeface="Leelawadee" panose="020B0502040204020203" pitchFamily="34" charset="-34"/>
              </a:rPr>
              <a:t>Zomato Restaurants Analysis</a:t>
            </a:r>
          </a:p>
        </p:txBody>
      </p:sp>
      <p:sp>
        <p:nvSpPr>
          <p:cNvPr id="56" name="TextBox 55">
            <a:extLst>
              <a:ext uri="{FF2B5EF4-FFF2-40B4-BE49-F238E27FC236}">
                <a16:creationId xmlns:a16="http://schemas.microsoft.com/office/drawing/2014/main" id="{2A27C017-9AE6-4740-8DF2-EE19751D5EC7}"/>
              </a:ext>
            </a:extLst>
          </p:cNvPr>
          <p:cNvSpPr txBox="1"/>
          <p:nvPr/>
        </p:nvSpPr>
        <p:spPr>
          <a:xfrm>
            <a:off x="6359770" y="5749099"/>
            <a:ext cx="6972993" cy="461665"/>
          </a:xfrm>
          <a:prstGeom prst="rect">
            <a:avLst/>
          </a:prstGeom>
          <a:noFill/>
        </p:spPr>
        <p:txBody>
          <a:bodyPr wrap="square">
            <a:spAutoFit/>
          </a:bodyPr>
          <a:lstStyle/>
          <a:p>
            <a:pPr lvl="0" algn="ctr"/>
            <a:r>
              <a:rPr lang="en-IN" sz="2400" b="1" dirty="0">
                <a:solidFill>
                  <a:srgbClr val="FF0000"/>
                </a:solidFill>
                <a:latin typeface="+mj-lt"/>
                <a:ea typeface="Yu Gothic UI Semibold" panose="020B0700000000000000" pitchFamily="34" charset="-128"/>
                <a:cs typeface="Times New Roman" panose="02020603050405020304" pitchFamily="18" charset="0"/>
              </a:rPr>
              <a:t>By :- Milin Rao Deshmukh</a:t>
            </a:r>
          </a:p>
        </p:txBody>
      </p:sp>
      <p:pic>
        <p:nvPicPr>
          <p:cNvPr id="8" name="Picture 7">
            <a:extLst>
              <a:ext uri="{FF2B5EF4-FFF2-40B4-BE49-F238E27FC236}">
                <a16:creationId xmlns:a16="http://schemas.microsoft.com/office/drawing/2014/main" id="{A3DCEA48-080F-4AA2-BDCB-8E9DC3C85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5116" y="3084011"/>
            <a:ext cx="2792329" cy="2792329"/>
          </a:xfrm>
          <a:prstGeom prst="rect">
            <a:avLst/>
          </a:prstGeom>
        </p:spPr>
      </p:pic>
      <p:pic>
        <p:nvPicPr>
          <p:cNvPr id="12" name="Picture 11">
            <a:extLst>
              <a:ext uri="{FF2B5EF4-FFF2-40B4-BE49-F238E27FC236}">
                <a16:creationId xmlns:a16="http://schemas.microsoft.com/office/drawing/2014/main" id="{5844D4B0-957A-4FB6-AF61-659E414190C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985" b="89862" l="3385" r="92308">
                        <a14:foregroundMark x1="33538" y1="45469" x2="54308" y2="45315"/>
                        <a14:foregroundMark x1="54308" y1="45315" x2="39846" y2="45469"/>
                        <a14:foregroundMark x1="39846" y1="45469" x2="50769" y2="49616"/>
                        <a14:foregroundMark x1="50769" y1="49616" x2="60769" y2="47926"/>
                        <a14:foregroundMark x1="60769" y1="47926" x2="60923" y2="48233"/>
                        <a14:foregroundMark x1="4923" y1="74962" x2="11692" y2="72811"/>
                        <a14:foregroundMark x1="4923" y1="74962" x2="8154" y2="68049"/>
                        <a14:foregroundMark x1="8923" y1="68817" x2="11231" y2="72965"/>
                        <a14:foregroundMark x1="3538" y1="69432" x2="10154" y2="69892"/>
                        <a14:foregroundMark x1="88462" y1="74501" x2="87692" y2="67127"/>
                        <a14:foregroundMark x1="86154" y1="75576" x2="85231" y2="66359"/>
                        <a14:foregroundMark x1="88308" y1="26114" x2="92308" y2="26728"/>
                        <a14:foregroundMark x1="33692" y1="48694" x2="35538" y2="47005"/>
                        <a14:foregroundMark x1="81538" y1="82488" x2="82308" y2="82642"/>
                        <a14:foregroundMark x1="25692" y1="82488" x2="26154" y2="82335"/>
                        <a14:foregroundMark x1="25692" y1="83871" x2="25692" y2="83717"/>
                        <a14:foregroundMark x1="17077" y1="82488" x2="16615" y2="82488"/>
                      </a14:backgroundRemoval>
                    </a14:imgEffect>
                  </a14:imgLayer>
                </a14:imgProps>
              </a:ext>
              <a:ext uri="{28A0092B-C50C-407E-A947-70E740481C1C}">
                <a14:useLocalDpi xmlns:a14="http://schemas.microsoft.com/office/drawing/2010/main" val="0"/>
              </a:ext>
            </a:extLst>
          </a:blip>
          <a:stretch>
            <a:fillRect/>
          </a:stretch>
        </p:blipFill>
        <p:spPr>
          <a:xfrm>
            <a:off x="1358014" y="742037"/>
            <a:ext cx="5777559" cy="5786448"/>
          </a:xfrm>
          <a:prstGeom prst="rect">
            <a:avLst/>
          </a:prstGeom>
        </p:spPr>
      </p:pic>
    </p:spTree>
    <p:extLst>
      <p:ext uri="{BB962C8B-B14F-4D97-AF65-F5344CB8AC3E}">
        <p14:creationId xmlns:p14="http://schemas.microsoft.com/office/powerpoint/2010/main" val="378207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17609"/>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49" name="TextBox 48">
            <a:extLst>
              <a:ext uri="{FF2B5EF4-FFF2-40B4-BE49-F238E27FC236}">
                <a16:creationId xmlns:a16="http://schemas.microsoft.com/office/drawing/2014/main" id="{85B8AAA4-91C8-4C46-90B8-4B83D7CCAEBD}"/>
              </a:ext>
            </a:extLst>
          </p:cNvPr>
          <p:cNvSpPr txBox="1"/>
          <p:nvPr/>
        </p:nvSpPr>
        <p:spPr>
          <a:xfrm>
            <a:off x="677619" y="1767247"/>
            <a:ext cx="6840781" cy="4852739"/>
          </a:xfrm>
          <a:prstGeom prst="rect">
            <a:avLst/>
          </a:prstGeom>
          <a:noFill/>
        </p:spPr>
        <p:txBody>
          <a:bodyPr wrap="square">
            <a:spAutoFit/>
          </a:bodyPr>
          <a:lstStyle>
            <a:defPPr>
              <a:defRPr lang="en-US"/>
            </a:defPPr>
            <a:lvl1pPr marL="457200" lvl="0" indent="-457200" algn="just">
              <a:buAutoNum type="arabicPeriod"/>
              <a:defRPr sz="2400" b="1" u="sng">
                <a:solidFill>
                  <a:schemeClr val="bg1">
                    <a:lumMod val="95000"/>
                  </a:schemeClr>
                </a:solidFill>
              </a:defRPr>
            </a:lvl1pPr>
          </a:lstStyle>
          <a:p>
            <a:pPr marL="0" indent="0">
              <a:buNone/>
            </a:pPr>
            <a:r>
              <a:rPr lang="en-IN" dirty="0">
                <a:solidFill>
                  <a:schemeClr val="tx1"/>
                </a:solidFill>
              </a:rPr>
              <a:t>6. Online booking and delivery analysis:-</a:t>
            </a:r>
          </a:p>
          <a:p>
            <a:endParaRPr lang="en-IN" sz="1800" u="none" dirty="0">
              <a:solidFill>
                <a:schemeClr val="tx1"/>
              </a:solidFill>
            </a:endParaRPr>
          </a:p>
          <a:p>
            <a:pPr marL="228600">
              <a:lnSpc>
                <a:spcPct val="115000"/>
              </a:lnSpc>
              <a:buFont typeface="Arial" panose="020B0604020202020204" pitchFamily="34" charset="0"/>
              <a:buChar char="•"/>
            </a:pPr>
            <a:r>
              <a:rPr lang="en-GB" sz="1800" dirty="0">
                <a:solidFill>
                  <a:schemeClr val="tx1"/>
                </a:solidFill>
                <a:latin typeface="Arial" panose="020B0604020202020204" pitchFamily="34" charset="0"/>
              </a:rPr>
              <a:t>Insights</a:t>
            </a:r>
            <a:r>
              <a:rPr lang="en-GB" sz="1800" u="none" dirty="0">
                <a:solidFill>
                  <a:schemeClr val="tx1"/>
                </a:solidFill>
                <a:latin typeface="Arial" panose="020B0604020202020204" pitchFamily="34" charset="0"/>
              </a:rPr>
              <a:t>: Restaurants in India with online delivery and table booking have a higher average rating of 3.4, compared to 2.67 for those without these services. This trend is consistent across other regions, where providing these facilities correlates with better customer ratings.</a:t>
            </a:r>
            <a:endParaRPr lang="en-IN" sz="1800" u="none" dirty="0">
              <a:solidFill>
                <a:schemeClr val="tx1"/>
              </a:solidFill>
              <a:latin typeface="Arial" panose="020B0604020202020204" pitchFamily="34" charset="0"/>
            </a:endParaRPr>
          </a:p>
          <a:p>
            <a:pPr marL="228600">
              <a:lnSpc>
                <a:spcPct val="115000"/>
              </a:lnSpc>
              <a:buFont typeface="Arial" panose="020B0604020202020204" pitchFamily="34" charset="0"/>
              <a:buChar char="•"/>
            </a:pPr>
            <a:r>
              <a:rPr lang="en-GB" sz="1800" dirty="0">
                <a:solidFill>
                  <a:schemeClr val="tx1"/>
                </a:solidFill>
                <a:latin typeface="Arial" panose="020B0604020202020204" pitchFamily="34" charset="0"/>
              </a:rPr>
              <a:t>Recommendation</a:t>
            </a:r>
            <a:r>
              <a:rPr lang="en-GB" sz="1800" u="none" dirty="0">
                <a:solidFill>
                  <a:schemeClr val="tx1"/>
                </a:solidFill>
                <a:latin typeface="Arial" panose="020B0604020202020204" pitchFamily="34" charset="0"/>
              </a:rPr>
              <a:t>: To improve customer satisfaction and ratings, it's crucial to offer online delivery and table booking in our new restaurants. These services enhance the overall experience, leading to higher ratings and competitive advantage. The goal was to assess the impact of these facilities on restaurant ratings and customer satisfaction across various countries, including India.</a:t>
            </a:r>
            <a:endParaRPr lang="en-IN" sz="1800" u="none" dirty="0">
              <a:solidFill>
                <a:schemeClr val="tx1"/>
              </a:solidFill>
              <a:latin typeface="Arial" panose="020B0604020202020204" pitchFamily="34" charset="0"/>
            </a:endParaRPr>
          </a:p>
          <a:p>
            <a:pPr marL="228600">
              <a:lnSpc>
                <a:spcPct val="115000"/>
              </a:lnSpc>
              <a:buFont typeface="Arial" panose="020B0604020202020204" pitchFamily="34" charset="0"/>
              <a:buChar char="•"/>
            </a:pPr>
            <a:endParaRPr lang="en-IN" sz="1800" dirty="0">
              <a:solidFill>
                <a:schemeClr val="tx1"/>
              </a:solidFill>
              <a:effectLst/>
              <a:latin typeface="Arial" panose="020B0604020202020204" pitchFamily="34" charset="0"/>
              <a:ea typeface="Arial" panose="020B0604020202020204" pitchFamily="34" charset="0"/>
            </a:endParaRPr>
          </a:p>
        </p:txBody>
      </p:sp>
      <p:pic>
        <p:nvPicPr>
          <p:cNvPr id="11" name="Picture 10">
            <a:extLst>
              <a:ext uri="{FF2B5EF4-FFF2-40B4-BE49-F238E27FC236}">
                <a16:creationId xmlns:a16="http://schemas.microsoft.com/office/drawing/2014/main" id="{D9961071-5E48-44ED-B6B6-75ED1F68EEC0}"/>
              </a:ext>
            </a:extLst>
          </p:cNvPr>
          <p:cNvPicPr/>
          <p:nvPr/>
        </p:nvPicPr>
        <p:blipFill rotWithShape="1">
          <a:blip r:embed="rId2">
            <a:extLst>
              <a:ext uri="{28A0092B-C50C-407E-A947-70E740481C1C}">
                <a14:useLocalDpi xmlns:a14="http://schemas.microsoft.com/office/drawing/2010/main" val="0"/>
              </a:ext>
            </a:extLst>
          </a:blip>
          <a:srcRect r="1437"/>
          <a:stretch/>
        </p:blipFill>
        <p:spPr bwMode="auto">
          <a:xfrm>
            <a:off x="7518400" y="1898080"/>
            <a:ext cx="4339813" cy="3938340"/>
          </a:xfrm>
          <a:prstGeom prst="rect">
            <a:avLst/>
          </a:prstGeom>
          <a:ln>
            <a:noFill/>
          </a:ln>
          <a:extLst>
            <a:ext uri="{53640926-AAD7-44D8-BBD7-CCE9431645EC}">
              <a14:shadowObscured xmlns:a14="http://schemas.microsoft.com/office/drawing/2010/main"/>
            </a:ext>
          </a:extLst>
        </p:spPr>
      </p:pic>
      <p:grpSp>
        <p:nvGrpSpPr>
          <p:cNvPr id="54" name="Group 53">
            <a:extLst>
              <a:ext uri="{FF2B5EF4-FFF2-40B4-BE49-F238E27FC236}">
                <a16:creationId xmlns:a16="http://schemas.microsoft.com/office/drawing/2014/main" id="{C9B37509-5B26-4AE5-89E4-80F6DAB1AC0E}"/>
              </a:ext>
            </a:extLst>
          </p:cNvPr>
          <p:cNvGrpSpPr/>
          <p:nvPr/>
        </p:nvGrpSpPr>
        <p:grpSpPr>
          <a:xfrm>
            <a:off x="100055" y="5305304"/>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92559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3592681"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Strategy</a:t>
            </a:r>
          </a:p>
        </p:txBody>
      </p:sp>
      <p:sp>
        <p:nvSpPr>
          <p:cNvPr id="49" name="TextBox 48">
            <a:extLst>
              <a:ext uri="{FF2B5EF4-FFF2-40B4-BE49-F238E27FC236}">
                <a16:creationId xmlns:a16="http://schemas.microsoft.com/office/drawing/2014/main" id="{85B8AAA4-91C8-4C46-90B8-4B83D7CCAEBD}"/>
              </a:ext>
            </a:extLst>
          </p:cNvPr>
          <p:cNvSpPr txBox="1"/>
          <p:nvPr/>
        </p:nvSpPr>
        <p:spPr>
          <a:xfrm>
            <a:off x="752284" y="1921366"/>
            <a:ext cx="10352596" cy="3785652"/>
          </a:xfrm>
          <a:prstGeom prst="rect">
            <a:avLst/>
          </a:prstGeom>
          <a:noFill/>
        </p:spPr>
        <p:txBody>
          <a:bodyPr wrap="square">
            <a:spAutoFit/>
          </a:bodyPr>
          <a:lstStyle/>
          <a:p>
            <a:pPr marL="342900" lvl="0" indent="-342900" algn="just">
              <a:buFont typeface="Arial" panose="020B0604020202020204" pitchFamily="34" charset="0"/>
              <a:buChar char="•"/>
            </a:pPr>
            <a:r>
              <a:rPr lang="en-GB" sz="2400" b="1" dirty="0"/>
              <a:t>Customer Satisfaction</a:t>
            </a:r>
            <a:r>
              <a:rPr lang="en-GB" sz="2400" dirty="0"/>
              <a:t>: Higher ratings reflect better customer experiences at restaurants.</a:t>
            </a:r>
          </a:p>
          <a:p>
            <a:pPr marL="342900" lvl="0" indent="-342900" algn="just">
              <a:buFont typeface="Arial" panose="020B0604020202020204" pitchFamily="34" charset="0"/>
              <a:buChar char="•"/>
            </a:pPr>
            <a:r>
              <a:rPr lang="en-GB" sz="2400" b="1" dirty="0"/>
              <a:t>Demand Insights</a:t>
            </a:r>
            <a:r>
              <a:rPr lang="en-GB" sz="2400" dirty="0"/>
              <a:t>: A low number of restaurants combined with high voter turnout indicates strong demand and less competition.</a:t>
            </a:r>
          </a:p>
          <a:p>
            <a:pPr marL="342900" lvl="0" indent="-342900" algn="just">
              <a:buFont typeface="Arial" panose="020B0604020202020204" pitchFamily="34" charset="0"/>
              <a:buChar char="•"/>
            </a:pPr>
            <a:r>
              <a:rPr lang="en-GB" sz="2400" b="1" dirty="0"/>
              <a:t>Rating Analysis</a:t>
            </a:r>
            <a:r>
              <a:rPr lang="en-GB" sz="2400" dirty="0"/>
              <a:t>: Sort restaurants by their ratings, from highest to lowest, to understand customer preferences.</a:t>
            </a:r>
          </a:p>
          <a:p>
            <a:pPr marL="342900" lvl="0" indent="-342900" algn="just">
              <a:buFont typeface="Arial" panose="020B0604020202020204" pitchFamily="34" charset="0"/>
              <a:buChar char="•"/>
            </a:pPr>
            <a:r>
              <a:rPr lang="en-GB" sz="2400" b="1" dirty="0"/>
              <a:t>Growth Opportunities</a:t>
            </a:r>
            <a:r>
              <a:rPr lang="en-GB" sz="2400" dirty="0"/>
              <a:t>: Recommend cities in targeted countries with high ratings for potential business expansion.</a:t>
            </a:r>
          </a:p>
          <a:p>
            <a:pPr marL="342900" lvl="0" indent="-342900" algn="just">
              <a:buFont typeface="Arial" panose="020B0604020202020204" pitchFamily="34" charset="0"/>
              <a:buChar char="•"/>
            </a:pPr>
            <a:r>
              <a:rPr lang="en-GB" sz="2400" b="1" dirty="0"/>
              <a:t>Service Influence</a:t>
            </a:r>
            <a:r>
              <a:rPr lang="en-GB" sz="2400" dirty="0"/>
              <a:t>: Examine how online delivery and booking options impact restaurant ratings.</a:t>
            </a: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22433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06854"/>
            <a:ext cx="3592681"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Insights</a:t>
            </a:r>
          </a:p>
        </p:txBody>
      </p:sp>
      <p:sp>
        <p:nvSpPr>
          <p:cNvPr id="49" name="TextBox 48">
            <a:extLst>
              <a:ext uri="{FF2B5EF4-FFF2-40B4-BE49-F238E27FC236}">
                <a16:creationId xmlns:a16="http://schemas.microsoft.com/office/drawing/2014/main" id="{85B8AAA4-91C8-4C46-90B8-4B83D7CCAEBD}"/>
              </a:ext>
            </a:extLst>
          </p:cNvPr>
          <p:cNvSpPr txBox="1"/>
          <p:nvPr/>
        </p:nvSpPr>
        <p:spPr>
          <a:xfrm>
            <a:off x="752284" y="1753726"/>
            <a:ext cx="10352596" cy="4524315"/>
          </a:xfrm>
          <a:prstGeom prst="rect">
            <a:avLst/>
          </a:prstGeom>
          <a:noFill/>
        </p:spPr>
        <p:txBody>
          <a:bodyPr wrap="square">
            <a:spAutoFit/>
          </a:bodyPr>
          <a:lstStyle/>
          <a:p>
            <a:pPr marL="342900" indent="-342900" algn="just">
              <a:buFont typeface="Arial" panose="020B0604020202020204" pitchFamily="34" charset="0"/>
              <a:buChar char="•"/>
            </a:pPr>
            <a:r>
              <a:rPr lang="en-GB" sz="2400" b="1" dirty="0"/>
              <a:t>Recommended Countries: Philippines (4.47 rating), Indonesia (4.29 rating), and Qatar (4.06 rating) show high customer satisfaction with fewer restaurants, indicating less competition.</a:t>
            </a:r>
          </a:p>
          <a:p>
            <a:pPr marL="342900" indent="-342900" algn="just">
              <a:buFont typeface="Arial" panose="020B0604020202020204" pitchFamily="34" charset="0"/>
              <a:buChar char="•"/>
            </a:pPr>
            <a:r>
              <a:rPr lang="en-GB" sz="2400" b="1" dirty="0"/>
              <a:t>Recommended Cities for Expansion: Philippines (Quezon City, 4.8 rating), Indonesia (Jakarta, 4.36 rating), Qatar (Doha, 4.06 rating).</a:t>
            </a:r>
          </a:p>
          <a:p>
            <a:pPr marL="342900" lvl="0" indent="-342900" algn="just">
              <a:buFont typeface="Arial" panose="020B0604020202020204" pitchFamily="34" charset="0"/>
              <a:buChar char="•"/>
            </a:pPr>
            <a:r>
              <a:rPr lang="en-GB" sz="2400" b="1" dirty="0"/>
              <a:t>Strong Ratings: The Philippines has the highest average rating of 4.47, followed closely by Indonesia and Qatar, indicating positive customer experiences.</a:t>
            </a:r>
          </a:p>
          <a:p>
            <a:pPr marL="342900" lvl="0" indent="-342900" algn="just">
              <a:buFont typeface="Arial" panose="020B0604020202020204" pitchFamily="34" charset="0"/>
              <a:buChar char="•"/>
            </a:pPr>
            <a:r>
              <a:rPr lang="en-GB" sz="2400" b="1" dirty="0"/>
              <a:t>Service Impact: Restaurants offering online delivery and booking generally receive higher ratings than those that do not.</a:t>
            </a:r>
          </a:p>
          <a:p>
            <a:pPr marL="342900" lvl="0" indent="-342900" algn="just">
              <a:buFont typeface="Arial" panose="020B0604020202020204" pitchFamily="34" charset="0"/>
              <a:buChar char="•"/>
            </a:pPr>
            <a:r>
              <a:rPr lang="en-GB" sz="2400" b="1" dirty="0"/>
              <a:t>Expansion Suggestion: New restaurants should include online delivery and booking options to boost customer satisfaction.</a:t>
            </a:r>
            <a:endParaRPr lang="en-GB" sz="2400" dirty="0"/>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23473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4342279" y="64925"/>
            <a:ext cx="3887321" cy="923330"/>
          </a:xfrm>
          <a:prstGeom prst="rect">
            <a:avLst/>
          </a:prstGeom>
          <a:noFill/>
        </p:spPr>
        <p:txBody>
          <a:bodyPr wrap="square">
            <a:spAutoFit/>
          </a:bodyPr>
          <a:lstStyle/>
          <a:p>
            <a:pPr lvl="0"/>
            <a:r>
              <a:rPr lang="en-IN" sz="5400" b="1" u="sng" dirty="0">
                <a:solidFill>
                  <a:schemeClr val="bg1"/>
                </a:solidFill>
                <a:latin typeface="Leelawadee" panose="020B0502040204020203" pitchFamily="34" charset="-34"/>
                <a:ea typeface="Yu Gothic UI Semibold" panose="020B0700000000000000" pitchFamily="34" charset="-128"/>
                <a:cs typeface="Leelawadee" panose="020B0502040204020203" pitchFamily="34" charset="-34"/>
              </a:rPr>
              <a:t>Dashboard</a:t>
            </a:r>
          </a:p>
        </p:txBody>
      </p:sp>
      <p:sp>
        <p:nvSpPr>
          <p:cNvPr id="11" name="TextBox 10">
            <a:extLst>
              <a:ext uri="{FF2B5EF4-FFF2-40B4-BE49-F238E27FC236}">
                <a16:creationId xmlns:a16="http://schemas.microsoft.com/office/drawing/2014/main" id="{2823F846-0ECA-4283-82EE-7E5443AD9C3E}"/>
              </a:ext>
            </a:extLst>
          </p:cNvPr>
          <p:cNvSpPr txBox="1"/>
          <p:nvPr/>
        </p:nvSpPr>
        <p:spPr>
          <a:xfrm>
            <a:off x="4342279" y="214821"/>
            <a:ext cx="3654238" cy="646331"/>
          </a:xfrm>
          <a:prstGeom prst="rect">
            <a:avLst/>
          </a:prstGeom>
          <a:noFill/>
        </p:spPr>
        <p:txBody>
          <a:bodyPr wrap="square">
            <a:spAutoFit/>
          </a:bodyPr>
          <a:lstStyle/>
          <a:p>
            <a:pPr algn="ctr"/>
            <a:r>
              <a:rPr lang="en-IN" sz="3600" b="1" u="sng" dirty="0">
                <a:latin typeface="Leelawadee" panose="020B0502040204020203" pitchFamily="34" charset="-34"/>
                <a:ea typeface="Yu Gothic UI Semibold" panose="020B0700000000000000" pitchFamily="34" charset="-128"/>
                <a:cs typeface="Leelawadee" panose="020B0502040204020203" pitchFamily="34" charset="-34"/>
              </a:rPr>
              <a:t>Dashboard</a:t>
            </a:r>
            <a:endParaRPr lang="en-IN" sz="3600" dirty="0"/>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411647"/>
            <a:ext cx="12511175" cy="1153116"/>
            <a:chOff x="-12356226" y="843961"/>
            <a:chExt cx="26190896" cy="1963503"/>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979401" y="843961"/>
              <a:ext cx="3855269" cy="1963503"/>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pic>
        <p:nvPicPr>
          <p:cNvPr id="3" name="Picture 2">
            <a:extLst>
              <a:ext uri="{FF2B5EF4-FFF2-40B4-BE49-F238E27FC236}">
                <a16:creationId xmlns:a16="http://schemas.microsoft.com/office/drawing/2014/main" id="{1F3A9BE3-D0C3-4172-9CD3-F901CC9111FA}"/>
              </a:ext>
            </a:extLst>
          </p:cNvPr>
          <p:cNvPicPr>
            <a:picLocks noChangeAspect="1"/>
          </p:cNvPicPr>
          <p:nvPr/>
        </p:nvPicPr>
        <p:blipFill>
          <a:blip r:embed="rId4"/>
          <a:stretch>
            <a:fillRect/>
          </a:stretch>
        </p:blipFill>
        <p:spPr>
          <a:xfrm>
            <a:off x="0" y="1087616"/>
            <a:ext cx="12192000" cy="4682767"/>
          </a:xfrm>
          <a:prstGeom prst="rect">
            <a:avLst/>
          </a:prstGeom>
        </p:spPr>
      </p:pic>
    </p:spTree>
    <p:extLst>
      <p:ext uri="{BB962C8B-B14F-4D97-AF65-F5344CB8AC3E}">
        <p14:creationId xmlns:p14="http://schemas.microsoft.com/office/powerpoint/2010/main" val="221489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5152241" cy="923330"/>
          </a:xfrm>
          <a:prstGeom prst="rect">
            <a:avLst/>
          </a:prstGeom>
          <a:noFill/>
        </p:spPr>
        <p:txBody>
          <a:bodyPr wrap="square">
            <a:spAutoFit/>
          </a:bodyPr>
          <a:lstStyle/>
          <a:p>
            <a:pPr lvl="0"/>
            <a:r>
              <a:rPr lang="en-IN" sz="5400" b="1" u="sng" dirty="0">
                <a:latin typeface="Leelawadee" panose="020B0502040204020203" pitchFamily="34" charset="-34"/>
                <a:ea typeface="Yu Gothic UI Semibold" panose="020B0700000000000000" pitchFamily="34" charset="-128"/>
                <a:cs typeface="Leelawadee" panose="020B0502040204020203" pitchFamily="34" charset="-34"/>
              </a:rPr>
              <a:t>Conclusion</a:t>
            </a:r>
          </a:p>
        </p:txBody>
      </p:sp>
      <p:sp>
        <p:nvSpPr>
          <p:cNvPr id="49" name="TextBox 48">
            <a:extLst>
              <a:ext uri="{FF2B5EF4-FFF2-40B4-BE49-F238E27FC236}">
                <a16:creationId xmlns:a16="http://schemas.microsoft.com/office/drawing/2014/main" id="{85B8AAA4-91C8-4C46-90B8-4B83D7CCAEBD}"/>
              </a:ext>
            </a:extLst>
          </p:cNvPr>
          <p:cNvSpPr txBox="1"/>
          <p:nvPr/>
        </p:nvSpPr>
        <p:spPr>
          <a:xfrm>
            <a:off x="862019" y="2339020"/>
            <a:ext cx="10242861" cy="3539430"/>
          </a:xfrm>
          <a:prstGeom prst="rect">
            <a:avLst/>
          </a:prstGeom>
          <a:noFill/>
        </p:spPr>
        <p:txBody>
          <a:bodyPr wrap="square">
            <a:spAutoFit/>
          </a:bodyPr>
          <a:lstStyle/>
          <a:p>
            <a:pPr lvl="0" algn="just"/>
            <a:r>
              <a:rPr lang="en-GB" sz="3200" dirty="0"/>
              <a:t>In summary, our analysis highlights that the Philippines, Indonesia, and Qatar present significant opportunities as promising markets for restaurant expansion due to high customer satisfaction and low competition. Implementing online delivery and booking services can further enhance customer experiences and drive profitability in these markets.</a:t>
            </a:r>
            <a:endParaRPr lang="en-IN" sz="3200" b="1" dirty="0">
              <a:latin typeface="Leelawadee" panose="020B0502040204020203" pitchFamily="34" charset="-34"/>
              <a:ea typeface="Yu Gothic UI Semibold" panose="020B0700000000000000" pitchFamily="34" charset="-128"/>
              <a:cs typeface="Leelawadee" panose="020B0502040204020203" pitchFamily="34" charset="-34"/>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2594130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3956759" y="2707666"/>
            <a:ext cx="5152241" cy="923330"/>
          </a:xfrm>
          <a:prstGeom prst="rect">
            <a:avLst/>
          </a:prstGeom>
          <a:noFill/>
        </p:spPr>
        <p:txBody>
          <a:bodyPr wrap="square">
            <a:spAutoFit/>
          </a:bodyPr>
          <a:lstStyle/>
          <a:p>
            <a:pPr lvl="0"/>
            <a:r>
              <a:rPr lang="en-IN" sz="5400" b="1" dirty="0">
                <a:latin typeface="Leelawadee" panose="020B0502040204020203" pitchFamily="34" charset="-34"/>
                <a:ea typeface="Yu Gothic UI Semibold" panose="020B0700000000000000" pitchFamily="34" charset="-128"/>
                <a:cs typeface="Leelawadee" panose="020B0502040204020203" pitchFamily="34" charset="-34"/>
              </a:rPr>
              <a:t>Thank you</a:t>
            </a: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01123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3592681"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Agenda</a:t>
            </a:r>
            <a:endParaRPr lang="en-IN" sz="5400" b="1" u="sng" dirty="0">
              <a:latin typeface="Leelawadee" panose="020B0502040204020203" pitchFamily="34" charset="-34"/>
              <a:ea typeface="Yu Gothic UI Semibold" panose="020B0700000000000000" pitchFamily="34" charset="-128"/>
              <a:cs typeface="Leelawadee" panose="020B0502040204020203" pitchFamily="34" charset="-34"/>
            </a:endParaRPr>
          </a:p>
        </p:txBody>
      </p:sp>
      <p:sp>
        <p:nvSpPr>
          <p:cNvPr id="49" name="TextBox 48">
            <a:extLst>
              <a:ext uri="{FF2B5EF4-FFF2-40B4-BE49-F238E27FC236}">
                <a16:creationId xmlns:a16="http://schemas.microsoft.com/office/drawing/2014/main" id="{85B8AAA4-91C8-4C46-90B8-4B83D7CCAEBD}"/>
              </a:ext>
            </a:extLst>
          </p:cNvPr>
          <p:cNvSpPr txBox="1"/>
          <p:nvPr/>
        </p:nvSpPr>
        <p:spPr>
          <a:xfrm>
            <a:off x="806599" y="2781291"/>
            <a:ext cx="10714842" cy="1569660"/>
          </a:xfrm>
          <a:prstGeom prst="rect">
            <a:avLst/>
          </a:prstGeom>
          <a:noFill/>
        </p:spPr>
        <p:txBody>
          <a:bodyPr wrap="square">
            <a:spAutoFit/>
          </a:bodyPr>
          <a:lstStyle/>
          <a:p>
            <a:pPr lvl="0" algn="just"/>
            <a:r>
              <a:rPr lang="en-GB" sz="3200" dirty="0"/>
              <a:t>Develop a Zomato restaurant expansion strategy based on data from 2010 to 2018, identifying potential countries and states for successful business growth and market opportunities.</a:t>
            </a:r>
            <a:endParaRPr lang="en-IN" sz="3200" b="1" dirty="0">
              <a:latin typeface="Leelawadee" panose="020B0502040204020203" pitchFamily="34" charset="-34"/>
              <a:ea typeface="Yu Gothic UI Semibold" panose="020B0700000000000000" pitchFamily="34" charset="-128"/>
              <a:cs typeface="Leelawadee" panose="020B0502040204020203" pitchFamily="34" charset="-34"/>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48202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1569660"/>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Understanding Zomato's Business Model</a:t>
            </a:r>
          </a:p>
        </p:txBody>
      </p:sp>
      <p:sp>
        <p:nvSpPr>
          <p:cNvPr id="49" name="TextBox 48">
            <a:extLst>
              <a:ext uri="{FF2B5EF4-FFF2-40B4-BE49-F238E27FC236}">
                <a16:creationId xmlns:a16="http://schemas.microsoft.com/office/drawing/2014/main" id="{85B8AAA4-91C8-4C46-90B8-4B83D7CCAEBD}"/>
              </a:ext>
            </a:extLst>
          </p:cNvPr>
          <p:cNvSpPr txBox="1"/>
          <p:nvPr/>
        </p:nvSpPr>
        <p:spPr>
          <a:xfrm>
            <a:off x="806599" y="2781291"/>
            <a:ext cx="10714842" cy="2062103"/>
          </a:xfrm>
          <a:prstGeom prst="rect">
            <a:avLst/>
          </a:prstGeom>
          <a:noFill/>
        </p:spPr>
        <p:txBody>
          <a:bodyPr wrap="square">
            <a:spAutoFit/>
          </a:bodyPr>
          <a:lstStyle/>
          <a:p>
            <a:pPr lvl="0" algn="just"/>
            <a:r>
              <a:rPr lang="en-GB" sz="3200" dirty="0"/>
              <a:t>Zomato is a global restaurant chain offering a variety of cuisines based on local tastes. It provides online table booking and food delivery services in many countries, enhancing the dining experience for customers.</a:t>
            </a:r>
            <a:endParaRPr lang="en-IN" sz="3200" b="1" dirty="0">
              <a:latin typeface="Leelawadee" panose="020B0502040204020203" pitchFamily="34" charset="-34"/>
              <a:ea typeface="Yu Gothic UI Semibold" panose="020B0700000000000000" pitchFamily="34" charset="-128"/>
              <a:cs typeface="Leelawadee" panose="020B0502040204020203" pitchFamily="34" charset="-34"/>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241847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Data Overview</a:t>
            </a:r>
          </a:p>
        </p:txBody>
      </p:sp>
      <p:sp>
        <p:nvSpPr>
          <p:cNvPr id="49" name="TextBox 48">
            <a:extLst>
              <a:ext uri="{FF2B5EF4-FFF2-40B4-BE49-F238E27FC236}">
                <a16:creationId xmlns:a16="http://schemas.microsoft.com/office/drawing/2014/main" id="{85B8AAA4-91C8-4C46-90B8-4B83D7CCAEBD}"/>
              </a:ext>
            </a:extLst>
          </p:cNvPr>
          <p:cNvSpPr txBox="1"/>
          <p:nvPr/>
        </p:nvSpPr>
        <p:spPr>
          <a:xfrm>
            <a:off x="806599" y="2200224"/>
            <a:ext cx="10366301" cy="3785652"/>
          </a:xfrm>
          <a:prstGeom prst="rect">
            <a:avLst/>
          </a:prstGeom>
          <a:noFill/>
        </p:spPr>
        <p:txBody>
          <a:bodyPr wrap="square">
            <a:spAutoFit/>
          </a:bodyPr>
          <a:lstStyle/>
          <a:p>
            <a:pPr lvl="0" algn="just"/>
            <a:r>
              <a:rPr lang="en-GB" sz="2400" dirty="0"/>
              <a:t>The dataset we have from Zomato restaurants :-</a:t>
            </a:r>
          </a:p>
          <a:p>
            <a:pPr lvl="0" algn="just"/>
            <a:endParaRPr lang="en-GB" sz="2400" dirty="0"/>
          </a:p>
          <a:p>
            <a:pPr marL="342900" lvl="0" indent="-342900" algn="just">
              <a:buFont typeface="Arial" panose="020B0604020202020204" pitchFamily="34" charset="0"/>
              <a:buChar char="•"/>
            </a:pPr>
            <a:r>
              <a:rPr lang="en-GB" sz="2400" dirty="0"/>
              <a:t>Restaurant ID &amp; Name: Unique IDs and names of each restaurant.</a:t>
            </a:r>
          </a:p>
          <a:p>
            <a:pPr marL="342900" lvl="0" indent="-342900" algn="just">
              <a:buFont typeface="Arial" panose="020B0604020202020204" pitchFamily="34" charset="0"/>
              <a:buChar char="•"/>
            </a:pPr>
            <a:r>
              <a:rPr lang="en-GB" sz="2400" dirty="0"/>
              <a:t>Location: Information about the country, city, and specific address.</a:t>
            </a:r>
          </a:p>
          <a:p>
            <a:pPr marL="342900" lvl="0" indent="-342900" algn="just">
              <a:buFont typeface="Arial" panose="020B0604020202020204" pitchFamily="34" charset="0"/>
              <a:buChar char="•"/>
            </a:pPr>
            <a:r>
              <a:rPr lang="en-GB" sz="2400" dirty="0"/>
              <a:t>Cuisines: Types of food offered.</a:t>
            </a:r>
          </a:p>
          <a:p>
            <a:pPr marL="342900" lvl="0" indent="-342900" algn="just">
              <a:buFont typeface="Arial" panose="020B0604020202020204" pitchFamily="34" charset="0"/>
              <a:buChar char="•"/>
            </a:pPr>
            <a:r>
              <a:rPr lang="en-GB" sz="2400" dirty="0"/>
              <a:t>Booking &amp; Delivery: Availability of table booking and online delivery services.</a:t>
            </a:r>
          </a:p>
          <a:p>
            <a:pPr marL="342900" lvl="0" indent="-342900" algn="just">
              <a:buFont typeface="Arial" panose="020B0604020202020204" pitchFamily="34" charset="0"/>
              <a:buChar char="•"/>
            </a:pPr>
            <a:r>
              <a:rPr lang="en-GB" sz="2400" dirty="0"/>
              <a:t>Pricing &amp; Ratings: Average cost for two diners and customer ratings.</a:t>
            </a:r>
          </a:p>
          <a:p>
            <a:pPr lvl="0" algn="just"/>
            <a:endParaRPr lang="en-GB" sz="2400" dirty="0"/>
          </a:p>
          <a:p>
            <a:pPr lvl="0" algn="just"/>
            <a:r>
              <a:rPr lang="en-GB" sz="2400" dirty="0"/>
              <a:t>This data helps us analyse restaurant choices and identify potential areas for expansion.</a:t>
            </a:r>
            <a:endParaRPr lang="en-IN" sz="2400" b="1" dirty="0">
              <a:latin typeface="Leelawadee" panose="020B0502040204020203" pitchFamily="34" charset="-34"/>
              <a:ea typeface="Yu Gothic UI Semibold" panose="020B0700000000000000" pitchFamily="34" charset="-128"/>
              <a:cs typeface="Leelawadee" panose="020B0502040204020203" pitchFamily="34" charset="-34"/>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142468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49" name="TextBox 48">
            <a:extLst>
              <a:ext uri="{FF2B5EF4-FFF2-40B4-BE49-F238E27FC236}">
                <a16:creationId xmlns:a16="http://schemas.microsoft.com/office/drawing/2014/main" id="{85B8AAA4-91C8-4C46-90B8-4B83D7CCAEBD}"/>
              </a:ext>
            </a:extLst>
          </p:cNvPr>
          <p:cNvSpPr txBox="1"/>
          <p:nvPr/>
        </p:nvSpPr>
        <p:spPr>
          <a:xfrm>
            <a:off x="537883" y="2065089"/>
            <a:ext cx="6370433" cy="3748719"/>
          </a:xfrm>
          <a:prstGeom prst="rect">
            <a:avLst/>
          </a:prstGeom>
          <a:noFill/>
        </p:spPr>
        <p:txBody>
          <a:bodyPr wrap="square">
            <a:spAutoFit/>
          </a:bodyPr>
          <a:lstStyle/>
          <a:p>
            <a:pPr marL="457200" lvl="0" indent="-457200" algn="just">
              <a:buAutoNum type="arabicPeriod"/>
            </a:pPr>
            <a:r>
              <a:rPr lang="en-IN" sz="2400" b="1" u="sng" dirty="0"/>
              <a:t>Restaurants of Countries </a:t>
            </a:r>
            <a:r>
              <a:rPr lang="en-IN" sz="2400" dirty="0"/>
              <a:t>:-</a:t>
            </a:r>
          </a:p>
          <a:p>
            <a:pPr lvl="0" algn="just"/>
            <a:endParaRPr lang="en-IN" sz="2400" dirty="0"/>
          </a:p>
          <a:p>
            <a:pPr marL="228600">
              <a:lnSpc>
                <a:spcPct val="115000"/>
              </a:lnSpc>
              <a:buFont typeface="Arial" panose="020B0604020202020204" pitchFamily="34" charset="0"/>
              <a:buChar char="•"/>
            </a:pPr>
            <a:r>
              <a:rPr lang="en-GB" sz="1800" b="1" u="sng" dirty="0">
                <a:solidFill>
                  <a:schemeClr val="tx1"/>
                </a:solidFill>
                <a:effectLst/>
                <a:latin typeface="Arial" panose="020B0604020202020204" pitchFamily="34" charset="0"/>
                <a:ea typeface="Arial" panose="020B0604020202020204" pitchFamily="34" charset="0"/>
              </a:rPr>
              <a:t> Insights</a:t>
            </a:r>
            <a:r>
              <a:rPr lang="en-GB" sz="1800" u="sng" dirty="0">
                <a:solidFill>
                  <a:schemeClr val="tx1"/>
                </a:solidFill>
                <a:effectLst/>
                <a:latin typeface="Arial" panose="020B0604020202020204" pitchFamily="34" charset="0"/>
                <a:ea typeface="Arial" panose="020B0604020202020204" pitchFamily="34" charset="0"/>
              </a:rPr>
              <a:t>: </a:t>
            </a:r>
            <a:r>
              <a:rPr lang="en-GB" sz="1800" u="none" dirty="0">
                <a:solidFill>
                  <a:schemeClr val="tx1"/>
                </a:solidFill>
                <a:effectLst/>
                <a:latin typeface="Arial" panose="020B0604020202020204" pitchFamily="34" charset="0"/>
                <a:ea typeface="Arial" panose="020B0604020202020204" pitchFamily="34" charset="0"/>
              </a:rPr>
              <a:t>High customer ratings in Philippines, Indonesia, UAE, and New Zealand highlight these as strong markets with potential, while India’s large restaurant count suffers from lower average ratings.</a:t>
            </a:r>
            <a:endParaRPr lang="en-IN" sz="1800" u="none" dirty="0">
              <a:solidFill>
                <a:schemeClr val="tx1"/>
              </a:solidFill>
              <a:effectLst/>
              <a:latin typeface="Arial" panose="020B0604020202020204" pitchFamily="34" charset="0"/>
              <a:ea typeface="Arial" panose="020B0604020202020204" pitchFamily="34" charset="0"/>
            </a:endParaRPr>
          </a:p>
          <a:p>
            <a:pPr marL="228600">
              <a:lnSpc>
                <a:spcPct val="115000"/>
              </a:lnSpc>
              <a:buFont typeface="Arial" panose="020B0604020202020204" pitchFamily="34" charset="0"/>
              <a:buChar char="•"/>
            </a:pPr>
            <a:r>
              <a:rPr lang="en-GB" sz="1800" b="1" u="sng" dirty="0">
                <a:solidFill>
                  <a:schemeClr val="tx1"/>
                </a:solidFill>
                <a:effectLst/>
                <a:latin typeface="Arial" panose="020B0604020202020204" pitchFamily="34" charset="0"/>
                <a:ea typeface="Arial" panose="020B0604020202020204" pitchFamily="34" charset="0"/>
              </a:rPr>
              <a:t> Recommendation</a:t>
            </a:r>
            <a:r>
              <a:rPr lang="en-GB" sz="1800" u="none" dirty="0">
                <a:solidFill>
                  <a:schemeClr val="tx1"/>
                </a:solidFill>
                <a:effectLst/>
                <a:latin typeface="Arial" panose="020B0604020202020204" pitchFamily="34" charset="0"/>
                <a:ea typeface="Arial" panose="020B0604020202020204" pitchFamily="34" charset="0"/>
              </a:rPr>
              <a:t>: Prioritize expansion in high-rating countries while implementing quality improvements in India to enhance customer satisfaction and leverage the vast market potential.</a:t>
            </a:r>
            <a:endParaRPr lang="en-IN" sz="2400" b="1" dirty="0">
              <a:latin typeface="Leelawadee" panose="020B0502040204020203" pitchFamily="34" charset="-34"/>
              <a:ea typeface="Yu Gothic UI Semibold" panose="020B0700000000000000" pitchFamily="34" charset="-128"/>
              <a:cs typeface="Leelawadee" panose="020B0502040204020203" pitchFamily="34" charset="-34"/>
            </a:endParaRPr>
          </a:p>
          <a:p>
            <a:pPr marL="457200" lvl="0" indent="-457200" algn="just">
              <a:buAutoNum type="arabicPeriod"/>
            </a:pPr>
            <a:endParaRPr lang="en-IN" sz="2400" dirty="0"/>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88D96031-36A4-472E-8BEF-94B2490DBD58}"/>
                  </a:ext>
                </a:extLst>
              </p:cNvPr>
              <p:cNvGraphicFramePr/>
              <p:nvPr>
                <p:extLst>
                  <p:ext uri="{D42A27DB-BD31-4B8C-83A1-F6EECF244321}">
                    <p14:modId xmlns:p14="http://schemas.microsoft.com/office/powerpoint/2010/main" val="2003948083"/>
                  </p:ext>
                </p:extLst>
              </p:nvPr>
            </p:nvGraphicFramePr>
            <p:xfrm>
              <a:off x="6685844" y="824829"/>
              <a:ext cx="5406101" cy="5621507"/>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10" name="Chart 9">
                <a:extLst>
                  <a:ext uri="{FF2B5EF4-FFF2-40B4-BE49-F238E27FC236}">
                    <a16:creationId xmlns:a16="http://schemas.microsoft.com/office/drawing/2014/main" id="{88D96031-36A4-472E-8BEF-94B2490DBD58}"/>
                  </a:ext>
                </a:extLst>
              </p:cNvPr>
              <p:cNvPicPr>
                <a:picLocks noGrp="1" noRot="1" noChangeAspect="1" noMove="1" noResize="1" noEditPoints="1" noAdjustHandles="1" noChangeArrowheads="1" noChangeShapeType="1"/>
              </p:cNvPicPr>
              <p:nvPr/>
            </p:nvPicPr>
            <p:blipFill>
              <a:blip r:embed="rId5"/>
              <a:stretch>
                <a:fillRect/>
              </a:stretch>
            </p:blipFill>
            <p:spPr>
              <a:xfrm>
                <a:off x="6685844" y="824829"/>
                <a:ext cx="5406101" cy="5621507"/>
              </a:xfrm>
              <a:prstGeom prst="rect">
                <a:avLst/>
              </a:prstGeom>
            </p:spPr>
          </p:pic>
        </mc:Fallback>
      </mc:AlternateContent>
    </p:spTree>
    <p:extLst>
      <p:ext uri="{BB962C8B-B14F-4D97-AF65-F5344CB8AC3E}">
        <p14:creationId xmlns:p14="http://schemas.microsoft.com/office/powerpoint/2010/main" val="424334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49" name="TextBox 48">
            <a:extLst>
              <a:ext uri="{FF2B5EF4-FFF2-40B4-BE49-F238E27FC236}">
                <a16:creationId xmlns:a16="http://schemas.microsoft.com/office/drawing/2014/main" id="{85B8AAA4-91C8-4C46-90B8-4B83D7CCAEBD}"/>
              </a:ext>
            </a:extLst>
          </p:cNvPr>
          <p:cNvSpPr txBox="1"/>
          <p:nvPr/>
        </p:nvSpPr>
        <p:spPr>
          <a:xfrm>
            <a:off x="738579" y="2074054"/>
            <a:ext cx="5357421" cy="4062651"/>
          </a:xfrm>
          <a:prstGeom prst="rect">
            <a:avLst/>
          </a:prstGeom>
          <a:noFill/>
        </p:spPr>
        <p:txBody>
          <a:bodyPr wrap="square">
            <a:spAutoFit/>
          </a:bodyPr>
          <a:lstStyle/>
          <a:p>
            <a:pPr lvl="0" algn="just"/>
            <a:r>
              <a:rPr lang="en-IN" sz="2400" b="1" u="sng" dirty="0"/>
              <a:t>2.  Competition (Country)</a:t>
            </a:r>
            <a:r>
              <a:rPr lang="en-IN" sz="2400" dirty="0"/>
              <a:t>:-</a:t>
            </a:r>
          </a:p>
          <a:p>
            <a:pPr marL="285750" indent="-285750" algn="just">
              <a:buFont typeface="Arial" panose="020B0604020202020204" pitchFamily="34" charset="0"/>
              <a:buChar char="•"/>
            </a:pPr>
            <a:r>
              <a:rPr lang="en-GB" sz="1800" dirty="0">
                <a:effectLst/>
                <a:latin typeface="Arial" panose="020B0604020202020204" pitchFamily="34" charset="0"/>
                <a:ea typeface="Arial" panose="020B0604020202020204" pitchFamily="34" charset="0"/>
              </a:rPr>
              <a:t>A lower restaurant count shows higher opportunity and less competition.</a:t>
            </a:r>
          </a:p>
          <a:p>
            <a:pPr marL="285750" indent="-285750" algn="just">
              <a:buFont typeface="Arial" panose="020B0604020202020204" pitchFamily="34" charset="0"/>
              <a:buChar char="•"/>
            </a:pPr>
            <a:r>
              <a:rPr lang="en-GB" dirty="0">
                <a:latin typeface="Arial" panose="020B0604020202020204" pitchFamily="34" charset="0"/>
                <a:ea typeface="Arial" panose="020B0604020202020204" pitchFamily="34" charset="0"/>
              </a:rPr>
              <a:t>R</a:t>
            </a:r>
            <a:r>
              <a:rPr lang="en-GB" sz="1800" dirty="0">
                <a:effectLst/>
                <a:latin typeface="Arial" panose="020B0604020202020204" pitchFamily="34" charset="0"/>
                <a:ea typeface="Arial" panose="020B0604020202020204" pitchFamily="34" charset="0"/>
              </a:rPr>
              <a:t>ating from higher to lower will gone reflect customer satisfaction.</a:t>
            </a:r>
          </a:p>
          <a:p>
            <a:pPr marL="285750" indent="-285750" algn="just">
              <a:buFont typeface="Arial" panose="020B0604020202020204" pitchFamily="34" charset="0"/>
              <a:buChar char="•"/>
            </a:pPr>
            <a:r>
              <a:rPr lang="en-GB" sz="1800" dirty="0">
                <a:effectLst/>
                <a:latin typeface="Arial" panose="020B0604020202020204" pitchFamily="34" charset="0"/>
                <a:ea typeface="Arial" panose="020B0604020202020204" pitchFamily="34" charset="0"/>
              </a:rPr>
              <a:t>Here we can clearly see that Philippines, Indonesia and Qatar is the countries that having lower competition with higher customer satisfaction.</a:t>
            </a:r>
          </a:p>
          <a:p>
            <a:pPr algn="just"/>
            <a:endParaRPr lang="en-IN" sz="1800" dirty="0">
              <a:effectLst/>
              <a:latin typeface="Arial" panose="020B0604020202020204" pitchFamily="34" charset="0"/>
              <a:ea typeface="Arial" panose="020B0604020202020204" pitchFamily="34" charset="0"/>
            </a:endParaRPr>
          </a:p>
          <a:p>
            <a:pPr lvl="0" algn="just"/>
            <a:endParaRPr lang="en-IN" sz="2400" dirty="0"/>
          </a:p>
          <a:p>
            <a:pPr marL="457200" lvl="0" indent="-457200" algn="just">
              <a:buAutoNum type="arabicPeriod"/>
            </a:pPr>
            <a:endParaRPr lang="en-IN" sz="2400" b="1" dirty="0">
              <a:latin typeface="Leelawadee" panose="020B0502040204020203" pitchFamily="34" charset="-34"/>
              <a:ea typeface="Yu Gothic UI Semibold" panose="020B0700000000000000" pitchFamily="34" charset="-128"/>
              <a:cs typeface="Leelawadee" panose="020B0502040204020203" pitchFamily="34" charset="-34"/>
            </a:endParaRPr>
          </a:p>
          <a:p>
            <a:pPr marL="457200" lvl="0" indent="-457200" algn="just">
              <a:buAutoNum type="arabicPeriod"/>
            </a:pPr>
            <a:endParaRPr lang="en-IN" sz="2400" dirty="0"/>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mc:AlternateContent xmlns:mc="http://schemas.openxmlformats.org/markup-compatibility/2006">
        <mc:Choice xmlns:cx1="http://schemas.microsoft.com/office/drawing/2015/9/8/chartex" Requires="cx1">
          <p:graphicFrame>
            <p:nvGraphicFramePr>
              <p:cNvPr id="9" name="Chart 8">
                <a:extLst>
                  <a:ext uri="{FF2B5EF4-FFF2-40B4-BE49-F238E27FC236}">
                    <a16:creationId xmlns:a16="http://schemas.microsoft.com/office/drawing/2014/main" id="{409D148D-4D65-4CD2-BF5D-8A950AEF0209}"/>
                  </a:ext>
                </a:extLst>
              </p:cNvPr>
              <p:cNvGraphicFramePr/>
              <p:nvPr>
                <p:extLst>
                  <p:ext uri="{D42A27DB-BD31-4B8C-83A1-F6EECF244321}">
                    <p14:modId xmlns:p14="http://schemas.microsoft.com/office/powerpoint/2010/main" val="2620746067"/>
                  </p:ext>
                </p:extLst>
              </p:nvPr>
            </p:nvGraphicFramePr>
            <p:xfrm>
              <a:off x="6219440" y="1574157"/>
              <a:ext cx="5656185" cy="4413171"/>
            </p:xfrm>
            <a:graphic>
              <a:graphicData uri="http://schemas.microsoft.com/office/drawing/2014/chartex">
                <cx:chart xmlns:cx="http://schemas.microsoft.com/office/drawing/2014/chartex" xmlns:r="http://schemas.openxmlformats.org/officeDocument/2006/relationships" r:id="rId4"/>
              </a:graphicData>
            </a:graphic>
          </p:graphicFrame>
        </mc:Choice>
        <mc:Fallback>
          <p:pic>
            <p:nvPicPr>
              <p:cNvPr id="9" name="Chart 8">
                <a:extLst>
                  <a:ext uri="{FF2B5EF4-FFF2-40B4-BE49-F238E27FC236}">
                    <a16:creationId xmlns:a16="http://schemas.microsoft.com/office/drawing/2014/main" id="{409D148D-4D65-4CD2-BF5D-8A950AEF0209}"/>
                  </a:ext>
                </a:extLst>
              </p:cNvPr>
              <p:cNvPicPr>
                <a:picLocks noGrp="1" noRot="1" noChangeAspect="1" noMove="1" noResize="1" noEditPoints="1" noAdjustHandles="1" noChangeArrowheads="1" noChangeShapeType="1"/>
              </p:cNvPicPr>
              <p:nvPr/>
            </p:nvPicPr>
            <p:blipFill>
              <a:blip r:embed="rId5"/>
              <a:stretch>
                <a:fillRect/>
              </a:stretch>
            </p:blipFill>
            <p:spPr>
              <a:xfrm>
                <a:off x="6219440" y="1574157"/>
                <a:ext cx="5656185" cy="4413171"/>
              </a:xfrm>
              <a:prstGeom prst="rect">
                <a:avLst/>
              </a:prstGeom>
            </p:spPr>
          </p:pic>
        </mc:Fallback>
      </mc:AlternateContent>
    </p:spTree>
    <p:extLst>
      <p:ext uri="{BB962C8B-B14F-4D97-AF65-F5344CB8AC3E}">
        <p14:creationId xmlns:p14="http://schemas.microsoft.com/office/powerpoint/2010/main" val="4106175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49" name="TextBox 48">
            <a:extLst>
              <a:ext uri="{FF2B5EF4-FFF2-40B4-BE49-F238E27FC236}">
                <a16:creationId xmlns:a16="http://schemas.microsoft.com/office/drawing/2014/main" id="{85B8AAA4-91C8-4C46-90B8-4B83D7CCAEBD}"/>
              </a:ext>
            </a:extLst>
          </p:cNvPr>
          <p:cNvSpPr txBox="1"/>
          <p:nvPr/>
        </p:nvSpPr>
        <p:spPr>
          <a:xfrm>
            <a:off x="738579" y="2074054"/>
            <a:ext cx="5357421" cy="3416320"/>
          </a:xfrm>
          <a:prstGeom prst="rect">
            <a:avLst/>
          </a:prstGeom>
          <a:noFill/>
        </p:spPr>
        <p:txBody>
          <a:bodyPr wrap="square">
            <a:spAutoFit/>
          </a:bodyPr>
          <a:lstStyle>
            <a:defPPr>
              <a:defRPr lang="en-US"/>
            </a:defPPr>
            <a:lvl1pPr marL="457200" lvl="0" indent="-457200" algn="just">
              <a:buAutoNum type="arabicPeriod"/>
              <a:defRPr sz="2400" b="1" u="sng">
                <a:solidFill>
                  <a:schemeClr val="bg1">
                    <a:lumMod val="95000"/>
                  </a:schemeClr>
                </a:solidFill>
              </a:defRPr>
            </a:lvl1pPr>
          </a:lstStyle>
          <a:p>
            <a:pPr marL="0" indent="0">
              <a:buNone/>
            </a:pPr>
            <a:r>
              <a:rPr lang="en-IN" dirty="0">
                <a:solidFill>
                  <a:schemeClr val="tx1"/>
                </a:solidFill>
              </a:rPr>
              <a:t>3.  Quality (Customer satisfaction):-</a:t>
            </a:r>
          </a:p>
          <a:p>
            <a:endParaRPr lang="en-IN" dirty="0">
              <a:solidFill>
                <a:schemeClr val="tx1"/>
              </a:solidFill>
            </a:endParaRPr>
          </a:p>
          <a:p>
            <a:pPr marL="285750" indent="-285750">
              <a:buFont typeface="Arial" panose="020B0604020202020204" pitchFamily="34" charset="0"/>
              <a:buChar char="•"/>
            </a:pPr>
            <a:r>
              <a:rPr lang="en-GB" sz="1800" b="0" u="none" dirty="0">
                <a:solidFill>
                  <a:schemeClr val="tx1"/>
                </a:solidFill>
              </a:rPr>
              <a:t>Rating from higher to lower will gone reflect customer satisfaction, which will helping to prioritize markets with the most positive feedback about us.</a:t>
            </a:r>
          </a:p>
          <a:p>
            <a:pPr marL="285750" indent="-285750">
              <a:buFont typeface="Arial" panose="020B0604020202020204" pitchFamily="34" charset="0"/>
              <a:buChar char="•"/>
            </a:pPr>
            <a:r>
              <a:rPr lang="en-GB" sz="1800" b="0" u="none" dirty="0">
                <a:solidFill>
                  <a:schemeClr val="tx1"/>
                </a:solidFill>
              </a:rPr>
              <a:t>The Philippines has the highest rating of 4.47, showing excellent satisfaction. Indonesia's 4.29 is also impressive, and Qatar's 4.06 reflects a positive reception, although slightly lower.</a:t>
            </a:r>
            <a:endParaRPr lang="en-IN" sz="1800" b="0" u="none" dirty="0">
              <a:solidFill>
                <a:schemeClr val="tx1"/>
              </a:solidFill>
            </a:endParaRPr>
          </a:p>
          <a:p>
            <a:endParaRPr lang="en-IN" dirty="0">
              <a:solidFill>
                <a:schemeClr val="tx1"/>
              </a:solidFill>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graphicFrame>
        <p:nvGraphicFramePr>
          <p:cNvPr id="4" name="Table 3">
            <a:extLst>
              <a:ext uri="{FF2B5EF4-FFF2-40B4-BE49-F238E27FC236}">
                <a16:creationId xmlns:a16="http://schemas.microsoft.com/office/drawing/2014/main" id="{93466262-603A-4A42-B655-DC225F0D8219}"/>
              </a:ext>
            </a:extLst>
          </p:cNvPr>
          <p:cNvGraphicFramePr>
            <a:graphicFrameLocks noGrp="1"/>
          </p:cNvGraphicFramePr>
          <p:nvPr>
            <p:extLst>
              <p:ext uri="{D42A27DB-BD31-4B8C-83A1-F6EECF244321}">
                <p14:modId xmlns:p14="http://schemas.microsoft.com/office/powerpoint/2010/main" val="1032316352"/>
              </p:ext>
            </p:extLst>
          </p:nvPr>
        </p:nvGraphicFramePr>
        <p:xfrm>
          <a:off x="1087120" y="5330843"/>
          <a:ext cx="3741661" cy="855228"/>
        </p:xfrm>
        <a:graphic>
          <a:graphicData uri="http://schemas.openxmlformats.org/drawingml/2006/table">
            <a:tbl>
              <a:tblPr firstRow="1" firstCol="1" bandRow="1">
                <a:tableStyleId>{5C22544A-7EE6-4342-B048-85BDC9FD1C3A}</a:tableStyleId>
              </a:tblPr>
              <a:tblGrid>
                <a:gridCol w="995680">
                  <a:extLst>
                    <a:ext uri="{9D8B030D-6E8A-4147-A177-3AD203B41FA5}">
                      <a16:colId xmlns:a16="http://schemas.microsoft.com/office/drawing/2014/main" val="1738064894"/>
                    </a:ext>
                  </a:extLst>
                </a:gridCol>
                <a:gridCol w="1503680">
                  <a:extLst>
                    <a:ext uri="{9D8B030D-6E8A-4147-A177-3AD203B41FA5}">
                      <a16:colId xmlns:a16="http://schemas.microsoft.com/office/drawing/2014/main" val="1555813824"/>
                    </a:ext>
                  </a:extLst>
                </a:gridCol>
                <a:gridCol w="1242301">
                  <a:extLst>
                    <a:ext uri="{9D8B030D-6E8A-4147-A177-3AD203B41FA5}">
                      <a16:colId xmlns:a16="http://schemas.microsoft.com/office/drawing/2014/main" val="1693954775"/>
                    </a:ext>
                  </a:extLst>
                </a:gridCol>
              </a:tblGrid>
              <a:tr h="277477">
                <a:tc>
                  <a:txBody>
                    <a:bodyPr/>
                    <a:lstStyle/>
                    <a:p>
                      <a:pPr algn="l">
                        <a:lnSpc>
                          <a:spcPct val="115000"/>
                        </a:lnSpc>
                      </a:pPr>
                      <a:r>
                        <a:rPr lang="en-IN" sz="1100">
                          <a:effectLst/>
                        </a:rPr>
                        <a:t>Row Labels</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l">
                        <a:lnSpc>
                          <a:spcPct val="115000"/>
                        </a:lnSpc>
                      </a:pPr>
                      <a:r>
                        <a:rPr lang="en-IN" sz="1100">
                          <a:effectLst/>
                        </a:rPr>
                        <a:t>Count of RestaurantID</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l">
                        <a:lnSpc>
                          <a:spcPct val="115000"/>
                        </a:lnSpc>
                      </a:pPr>
                      <a:r>
                        <a:rPr lang="en-IN" sz="1100">
                          <a:effectLst/>
                        </a:rPr>
                        <a:t>Average of Rating</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69771383"/>
                  </a:ext>
                </a:extLst>
              </a:tr>
              <a:tr h="187379">
                <a:tc>
                  <a:txBody>
                    <a:bodyPr/>
                    <a:lstStyle/>
                    <a:p>
                      <a:pPr algn="l">
                        <a:lnSpc>
                          <a:spcPct val="115000"/>
                        </a:lnSpc>
                      </a:pPr>
                      <a:r>
                        <a:rPr lang="en-IN" sz="1100">
                          <a:effectLst/>
                        </a:rPr>
                        <a:t>Indonesia</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r">
                        <a:lnSpc>
                          <a:spcPct val="115000"/>
                        </a:lnSpc>
                      </a:pPr>
                      <a:r>
                        <a:rPr lang="en-IN" sz="1100">
                          <a:effectLst/>
                        </a:rPr>
                        <a:t>21</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r">
                        <a:lnSpc>
                          <a:spcPct val="115000"/>
                        </a:lnSpc>
                      </a:pPr>
                      <a:r>
                        <a:rPr lang="en-IN" sz="1100">
                          <a:effectLst/>
                        </a:rPr>
                        <a:t>4.295238095</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135701120"/>
                  </a:ext>
                </a:extLst>
              </a:tr>
              <a:tr h="195186">
                <a:tc>
                  <a:txBody>
                    <a:bodyPr/>
                    <a:lstStyle/>
                    <a:p>
                      <a:pPr algn="l">
                        <a:lnSpc>
                          <a:spcPct val="115000"/>
                        </a:lnSpc>
                      </a:pPr>
                      <a:r>
                        <a:rPr lang="en-IN" sz="1100">
                          <a:effectLst/>
                        </a:rPr>
                        <a:t>Philippines</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r">
                        <a:lnSpc>
                          <a:spcPct val="115000"/>
                        </a:lnSpc>
                      </a:pPr>
                      <a:r>
                        <a:rPr lang="en-IN" sz="1100">
                          <a:effectLst/>
                        </a:rPr>
                        <a:t>22</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r">
                        <a:lnSpc>
                          <a:spcPct val="115000"/>
                        </a:lnSpc>
                      </a:pPr>
                      <a:r>
                        <a:rPr lang="en-IN" sz="1100">
                          <a:effectLst/>
                        </a:rPr>
                        <a:t>4.468181818</a:t>
                      </a:r>
                      <a:endParaRPr lang="en-IN" sz="110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848192732"/>
                  </a:ext>
                </a:extLst>
              </a:tr>
              <a:tr h="195186">
                <a:tc>
                  <a:txBody>
                    <a:bodyPr/>
                    <a:lstStyle/>
                    <a:p>
                      <a:pPr algn="l">
                        <a:lnSpc>
                          <a:spcPct val="115000"/>
                        </a:lnSpc>
                      </a:pPr>
                      <a:r>
                        <a:rPr lang="en-IN" sz="1100">
                          <a:effectLst/>
                        </a:rPr>
                        <a:t>Qatar</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r">
                        <a:lnSpc>
                          <a:spcPct val="115000"/>
                        </a:lnSpc>
                      </a:pPr>
                      <a:r>
                        <a:rPr lang="en-IN" sz="1100">
                          <a:effectLst/>
                        </a:rPr>
                        <a:t>20</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r">
                        <a:lnSpc>
                          <a:spcPct val="115000"/>
                        </a:lnSpc>
                      </a:pPr>
                      <a:r>
                        <a:rPr lang="en-IN" sz="1100" dirty="0">
                          <a:effectLst/>
                        </a:rPr>
                        <a:t>4.06</a:t>
                      </a:r>
                      <a:endParaRPr lang="en-IN" sz="1100" dirty="0">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875189173"/>
                  </a:ext>
                </a:extLst>
              </a:tr>
            </a:tbl>
          </a:graphicData>
        </a:graphic>
      </p:graphicFrame>
      <p:pic>
        <p:nvPicPr>
          <p:cNvPr id="9" name="Picture 8">
            <a:extLst>
              <a:ext uri="{FF2B5EF4-FFF2-40B4-BE49-F238E27FC236}">
                <a16:creationId xmlns:a16="http://schemas.microsoft.com/office/drawing/2014/main" id="{E96C4BBF-5FC3-4302-9283-A4D84E290046}"/>
              </a:ext>
            </a:extLst>
          </p:cNvPr>
          <p:cNvPicPr/>
          <p:nvPr/>
        </p:nvPicPr>
        <p:blipFill>
          <a:blip r:embed="rId4"/>
          <a:stretch>
            <a:fillRect/>
          </a:stretch>
        </p:blipFill>
        <p:spPr>
          <a:xfrm>
            <a:off x="6522123" y="2000030"/>
            <a:ext cx="5458460" cy="3195961"/>
          </a:xfrm>
          <a:prstGeom prst="rect">
            <a:avLst/>
          </a:prstGeom>
        </p:spPr>
      </p:pic>
      <p:sp>
        <p:nvSpPr>
          <p:cNvPr id="2" name="Rectangle 1">
            <a:extLst>
              <a:ext uri="{FF2B5EF4-FFF2-40B4-BE49-F238E27FC236}">
                <a16:creationId xmlns:a16="http://schemas.microsoft.com/office/drawing/2014/main" id="{4DE801CD-0229-447C-B498-C28EB51F34F5}"/>
              </a:ext>
            </a:extLst>
          </p:cNvPr>
          <p:cNvSpPr/>
          <p:nvPr/>
        </p:nvSpPr>
        <p:spPr>
          <a:xfrm>
            <a:off x="9633520" y="2313190"/>
            <a:ext cx="975267" cy="461665"/>
          </a:xfrm>
          <a:prstGeom prst="rect">
            <a:avLst/>
          </a:prstGeom>
          <a:noFill/>
        </p:spPr>
        <p:txBody>
          <a:bodyPr wrap="none" lIns="91440" tIns="45720" rIns="91440" bIns="45720">
            <a:spAutoFit/>
          </a:bodyPr>
          <a:lstStyle/>
          <a:p>
            <a:pPr algn="ctr"/>
            <a:r>
              <a:rPr lang="en-US" sz="2400" dirty="0">
                <a:ln w="0"/>
                <a:solidFill>
                  <a:schemeClr val="accent1"/>
                </a:solidFill>
                <a:effectLst>
                  <a:outerShdw blurRad="38100" dist="25400" dir="5400000" algn="ctr" rotWithShape="0">
                    <a:srgbClr val="6E747A">
                      <a:alpha val="43000"/>
                    </a:srgbClr>
                  </a:outerShdw>
                </a:effectLst>
              </a:rPr>
              <a:t>Rating</a:t>
            </a:r>
            <a:endParaRPr lang="en-US" sz="54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9809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49" name="TextBox 48">
            <a:extLst>
              <a:ext uri="{FF2B5EF4-FFF2-40B4-BE49-F238E27FC236}">
                <a16:creationId xmlns:a16="http://schemas.microsoft.com/office/drawing/2014/main" id="{85B8AAA4-91C8-4C46-90B8-4B83D7CCAEBD}"/>
              </a:ext>
            </a:extLst>
          </p:cNvPr>
          <p:cNvSpPr txBox="1"/>
          <p:nvPr/>
        </p:nvSpPr>
        <p:spPr>
          <a:xfrm>
            <a:off x="677619" y="1847932"/>
            <a:ext cx="7480861" cy="3578544"/>
          </a:xfrm>
          <a:prstGeom prst="rect">
            <a:avLst/>
          </a:prstGeom>
          <a:noFill/>
        </p:spPr>
        <p:txBody>
          <a:bodyPr wrap="square">
            <a:spAutoFit/>
          </a:bodyPr>
          <a:lstStyle>
            <a:defPPr>
              <a:defRPr lang="en-US"/>
            </a:defPPr>
            <a:lvl1pPr marL="457200" lvl="0" indent="-457200" algn="just">
              <a:buAutoNum type="arabicPeriod"/>
              <a:defRPr sz="2400" b="1" u="sng">
                <a:solidFill>
                  <a:schemeClr val="bg1">
                    <a:lumMod val="95000"/>
                  </a:schemeClr>
                </a:solidFill>
              </a:defRPr>
            </a:lvl1pPr>
          </a:lstStyle>
          <a:p>
            <a:pPr marL="0" indent="0">
              <a:buNone/>
            </a:pPr>
            <a:r>
              <a:rPr lang="en-IN" dirty="0">
                <a:solidFill>
                  <a:schemeClr val="tx1"/>
                </a:solidFill>
              </a:rPr>
              <a:t>4. Investment:-</a:t>
            </a:r>
          </a:p>
          <a:p>
            <a:endParaRPr lang="en-IN" sz="1800" u="none" dirty="0">
              <a:solidFill>
                <a:schemeClr val="tx1"/>
              </a:solidFill>
            </a:endParaRPr>
          </a:p>
          <a:p>
            <a:pPr marL="228600">
              <a:lnSpc>
                <a:spcPct val="115000"/>
              </a:lnSpc>
              <a:buFont typeface="Arial" panose="020B0604020202020204" pitchFamily="34" charset="0"/>
              <a:buChar char="•"/>
            </a:pPr>
            <a:r>
              <a:rPr lang="en-GB" sz="1800" b="1" dirty="0">
                <a:solidFill>
                  <a:schemeClr val="tx1"/>
                </a:solidFill>
                <a:effectLst/>
                <a:latin typeface="Arial" panose="020B0604020202020204" pitchFamily="34" charset="0"/>
                <a:ea typeface="Arial" panose="020B0604020202020204" pitchFamily="34" charset="0"/>
              </a:rPr>
              <a:t>Insights</a:t>
            </a:r>
            <a:r>
              <a:rPr lang="en-GB" sz="1800" u="none" dirty="0">
                <a:solidFill>
                  <a:schemeClr val="tx1"/>
                </a:solidFill>
                <a:effectLst/>
                <a:latin typeface="Arial" panose="020B0604020202020204" pitchFamily="34" charset="0"/>
                <a:ea typeface="Arial" panose="020B0604020202020204" pitchFamily="34" charset="0"/>
              </a:rPr>
              <a:t>: Indonesia has the lowest average cost for two at $18, followed by Qatar at $61. The Philippines has the highest cost, with an average of $117 for two, indicating higher expenses.</a:t>
            </a:r>
            <a:endParaRPr lang="en-IN" sz="1800" u="none" dirty="0">
              <a:solidFill>
                <a:schemeClr val="tx1"/>
              </a:solidFill>
              <a:effectLst/>
              <a:latin typeface="Arial" panose="020B0604020202020204" pitchFamily="34" charset="0"/>
              <a:ea typeface="Arial" panose="020B0604020202020204" pitchFamily="34" charset="0"/>
            </a:endParaRPr>
          </a:p>
          <a:p>
            <a:pPr marL="228600">
              <a:lnSpc>
                <a:spcPct val="115000"/>
              </a:lnSpc>
              <a:buFont typeface="Arial" panose="020B0604020202020204" pitchFamily="34" charset="0"/>
              <a:buChar char="•"/>
            </a:pPr>
            <a:r>
              <a:rPr lang="en-GB" sz="1800" b="1" dirty="0">
                <a:solidFill>
                  <a:schemeClr val="tx1"/>
                </a:solidFill>
                <a:effectLst/>
                <a:latin typeface="Arial" panose="020B0604020202020204" pitchFamily="34" charset="0"/>
                <a:ea typeface="Arial" panose="020B0604020202020204" pitchFamily="34" charset="0"/>
              </a:rPr>
              <a:t>Recommendation</a:t>
            </a:r>
            <a:r>
              <a:rPr lang="en-GB" sz="1800" u="none" dirty="0">
                <a:solidFill>
                  <a:schemeClr val="tx1"/>
                </a:solidFill>
                <a:effectLst/>
                <a:latin typeface="Arial" panose="020B0604020202020204" pitchFamily="34" charset="0"/>
                <a:ea typeface="Arial" panose="020B0604020202020204" pitchFamily="34" charset="0"/>
              </a:rPr>
              <a:t>: To minimize initial investment, it’s advisable to prioritize opening in Indonesia and Qatar, where costs are lower. The Philippines may be considered later due to its higher expenses. This helps guide financial planning and control initial investments in these countries.</a:t>
            </a:r>
            <a:endParaRPr lang="en-IN" sz="1800" u="none" dirty="0">
              <a:solidFill>
                <a:schemeClr val="tx1"/>
              </a:solidFill>
              <a:effectLst/>
              <a:latin typeface="Arial" panose="020B0604020202020204" pitchFamily="34" charset="0"/>
              <a:ea typeface="Arial" panose="020B0604020202020204" pitchFamily="34" charset="0"/>
            </a:endParaRPr>
          </a:p>
          <a:p>
            <a:pPr marL="228600">
              <a:lnSpc>
                <a:spcPct val="115000"/>
              </a:lnSpc>
              <a:buFont typeface="Arial" panose="020B0604020202020204" pitchFamily="34" charset="0"/>
              <a:buChar char="•"/>
            </a:pPr>
            <a:endParaRPr lang="en-IN" sz="1800" u="none" dirty="0">
              <a:solidFill>
                <a:schemeClr val="tx1"/>
              </a:solidFill>
              <a:effectLst/>
              <a:latin typeface="Arial" panose="020B0604020202020204" pitchFamily="34" charset="0"/>
              <a:ea typeface="Arial" panose="020B0604020202020204" pitchFamily="34" charset="0"/>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graphicFrame>
        <p:nvGraphicFramePr>
          <p:cNvPr id="8" name="Chart 7">
            <a:extLst>
              <a:ext uri="{FF2B5EF4-FFF2-40B4-BE49-F238E27FC236}">
                <a16:creationId xmlns:a16="http://schemas.microsoft.com/office/drawing/2014/main" id="{145B7EEA-3A9A-4B77-ADE0-81AD6BEDED70}"/>
              </a:ext>
            </a:extLst>
          </p:cNvPr>
          <p:cNvGraphicFramePr>
            <a:graphicFrameLocks/>
          </p:cNvGraphicFramePr>
          <p:nvPr>
            <p:extLst>
              <p:ext uri="{D42A27DB-BD31-4B8C-83A1-F6EECF244321}">
                <p14:modId xmlns:p14="http://schemas.microsoft.com/office/powerpoint/2010/main" val="23618673"/>
              </p:ext>
            </p:extLst>
          </p:nvPr>
        </p:nvGraphicFramePr>
        <p:xfrm>
          <a:off x="8319845" y="2083080"/>
          <a:ext cx="4221779" cy="294537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38410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49" name="TextBox 48">
            <a:extLst>
              <a:ext uri="{FF2B5EF4-FFF2-40B4-BE49-F238E27FC236}">
                <a16:creationId xmlns:a16="http://schemas.microsoft.com/office/drawing/2014/main" id="{85B8AAA4-91C8-4C46-90B8-4B83D7CCAEBD}"/>
              </a:ext>
            </a:extLst>
          </p:cNvPr>
          <p:cNvSpPr txBox="1"/>
          <p:nvPr/>
        </p:nvSpPr>
        <p:spPr>
          <a:xfrm>
            <a:off x="677619" y="1847932"/>
            <a:ext cx="7480861" cy="4215641"/>
          </a:xfrm>
          <a:prstGeom prst="rect">
            <a:avLst/>
          </a:prstGeom>
          <a:noFill/>
        </p:spPr>
        <p:txBody>
          <a:bodyPr wrap="square">
            <a:spAutoFit/>
          </a:bodyPr>
          <a:lstStyle>
            <a:defPPr>
              <a:defRPr lang="en-US"/>
            </a:defPPr>
            <a:lvl1pPr marL="457200" lvl="0" indent="-457200" algn="just">
              <a:buAutoNum type="arabicPeriod"/>
              <a:defRPr sz="2400" b="1" u="sng">
                <a:solidFill>
                  <a:schemeClr val="bg1">
                    <a:lumMod val="95000"/>
                  </a:schemeClr>
                </a:solidFill>
              </a:defRPr>
            </a:lvl1pPr>
          </a:lstStyle>
          <a:p>
            <a:pPr marL="0" indent="0">
              <a:buNone/>
            </a:pPr>
            <a:r>
              <a:rPr lang="en-IN" dirty="0">
                <a:solidFill>
                  <a:schemeClr val="tx1"/>
                </a:solidFill>
              </a:rPr>
              <a:t>5. Cuisine analysis:-</a:t>
            </a:r>
          </a:p>
          <a:p>
            <a:endParaRPr lang="en-IN" sz="1800" u="none" dirty="0">
              <a:solidFill>
                <a:schemeClr val="tx1"/>
              </a:solidFill>
            </a:endParaRPr>
          </a:p>
          <a:p>
            <a:pPr marL="228600">
              <a:lnSpc>
                <a:spcPct val="115000"/>
              </a:lnSpc>
              <a:buFont typeface="Arial" panose="020B0604020202020204" pitchFamily="34" charset="0"/>
              <a:buChar char="•"/>
            </a:pPr>
            <a:r>
              <a:rPr lang="en-GB" sz="1800" dirty="0">
                <a:solidFill>
                  <a:schemeClr val="tx1"/>
                </a:solidFill>
                <a:latin typeface="Arial" panose="020B0604020202020204" pitchFamily="34" charset="0"/>
              </a:rPr>
              <a:t>Insights</a:t>
            </a:r>
            <a:r>
              <a:rPr lang="en-GB" sz="1800" u="none" dirty="0">
                <a:solidFill>
                  <a:schemeClr val="tx1"/>
                </a:solidFill>
                <a:latin typeface="Arial" panose="020B0604020202020204" pitchFamily="34" charset="0"/>
              </a:rPr>
              <a:t>: The top-rated cuisines in the Philippines include European, Asian, Indian, and Japanese, Sushi, all rated 4.9. In Indonesia and Qatar, </a:t>
            </a:r>
            <a:r>
              <a:rPr lang="en-GB" sz="1800" u="none" dirty="0" err="1">
                <a:solidFill>
                  <a:schemeClr val="tx1"/>
                </a:solidFill>
                <a:latin typeface="Arial" panose="020B0604020202020204" pitchFamily="34" charset="0"/>
              </a:rPr>
              <a:t>Sunda</a:t>
            </a:r>
            <a:r>
              <a:rPr lang="en-GB" sz="1800" u="none" dirty="0">
                <a:solidFill>
                  <a:schemeClr val="tx1"/>
                </a:solidFill>
                <a:latin typeface="Arial" panose="020B0604020202020204" pitchFamily="34" charset="0"/>
              </a:rPr>
              <a:t>, Indonesian, and Sushi, Japanese also hold a perfect 4.9 rating, reflecting their popularity.</a:t>
            </a:r>
          </a:p>
          <a:p>
            <a:pPr marL="228600">
              <a:lnSpc>
                <a:spcPct val="115000"/>
              </a:lnSpc>
              <a:buFont typeface="Arial" panose="020B0604020202020204" pitchFamily="34" charset="0"/>
              <a:buChar char="•"/>
            </a:pPr>
            <a:r>
              <a:rPr lang="en-GB" sz="1800" dirty="0">
                <a:solidFill>
                  <a:schemeClr val="tx1"/>
                </a:solidFill>
                <a:latin typeface="Arial" panose="020B0604020202020204" pitchFamily="34" charset="0"/>
              </a:rPr>
              <a:t>Recommendation</a:t>
            </a:r>
            <a:r>
              <a:rPr lang="en-GB" sz="1800" u="none" dirty="0">
                <a:solidFill>
                  <a:schemeClr val="tx1"/>
                </a:solidFill>
                <a:latin typeface="Arial" panose="020B0604020202020204" pitchFamily="34" charset="0"/>
              </a:rPr>
              <a:t>: Focusing on Sushi, Japanese, and </a:t>
            </a:r>
            <a:r>
              <a:rPr lang="en-GB" sz="1800" u="none" dirty="0" err="1">
                <a:solidFill>
                  <a:schemeClr val="tx1"/>
                </a:solidFill>
                <a:latin typeface="Arial" panose="020B0604020202020204" pitchFamily="34" charset="0"/>
              </a:rPr>
              <a:t>Sunda</a:t>
            </a:r>
            <a:r>
              <a:rPr lang="en-GB" sz="1800" u="none" dirty="0">
                <a:solidFill>
                  <a:schemeClr val="tx1"/>
                </a:solidFill>
                <a:latin typeface="Arial" panose="020B0604020202020204" pitchFamily="34" charset="0"/>
              </a:rPr>
              <a:t> cuisines in Indonesia and Qatar, along with European, Asian, and Indian in the Philippines, is likely to yield better feedback and customer satisfaction, boosting overall ratings. This analysis will help in choosing the best cuisines for our new restaurants.</a:t>
            </a:r>
          </a:p>
          <a:p>
            <a:pPr marL="228600">
              <a:lnSpc>
                <a:spcPct val="115000"/>
              </a:lnSpc>
              <a:buFont typeface="Arial" panose="020B0604020202020204" pitchFamily="34" charset="0"/>
              <a:buChar char="•"/>
            </a:pPr>
            <a:endParaRPr lang="en-IN" sz="1800" u="none" dirty="0">
              <a:solidFill>
                <a:schemeClr val="tx1"/>
              </a:solidFill>
              <a:latin typeface="Arial" panose="020B0604020202020204" pitchFamily="34" charset="0"/>
            </a:endParaRPr>
          </a:p>
        </p:txBody>
      </p:sp>
      <p:grpSp>
        <p:nvGrpSpPr>
          <p:cNvPr id="54" name="Group 53">
            <a:extLst>
              <a:ext uri="{FF2B5EF4-FFF2-40B4-BE49-F238E27FC236}">
                <a16:creationId xmlns:a16="http://schemas.microsoft.com/office/drawing/2014/main" id="{C9B37509-5B26-4AE5-89E4-80F6DAB1AC0E}"/>
              </a:ext>
            </a:extLst>
          </p:cNvPr>
          <p:cNvGrpSpPr/>
          <p:nvPr/>
        </p:nvGrpSpPr>
        <p:grpSpPr>
          <a:xfrm>
            <a:off x="100055" y="5269447"/>
            <a:ext cx="12511175" cy="1295316"/>
            <a:chOff x="-12356226" y="601826"/>
            <a:chExt cx="26190896" cy="2205638"/>
          </a:xfrm>
        </p:grpSpPr>
        <p:pic>
          <p:nvPicPr>
            <p:cNvPr id="55" name="Picture 54">
              <a:extLst>
                <a:ext uri="{FF2B5EF4-FFF2-40B4-BE49-F238E27FC236}">
                  <a16:creationId xmlns:a16="http://schemas.microsoft.com/office/drawing/2014/main" id="{387C26A9-8BDB-4E32-9DF6-2C9D4516B0E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667" b="90000" l="10000" r="90000">
                          <a14:foregroundMark x1="35167" y1="33500" x2="38500" y2="35500"/>
                          <a14:foregroundMark x1="45750" y1="68667" x2="45000" y2="75333"/>
                          <a14:foregroundMark x1="64583" y1="76000" x2="67250" y2="81167"/>
                          <a14:foregroundMark x1="70083" y1="79667" x2="68583" y2="82667"/>
                          <a14:foregroundMark x1="50583" y1="9667" x2="50583" y2="13167"/>
                        </a14:backgroundRemoval>
                      </a14:imgEffect>
                    </a14:imgLayer>
                  </a14:imgProps>
                </a:ext>
                <a:ext uri="{28A0092B-C50C-407E-A947-70E740481C1C}">
                  <a14:useLocalDpi xmlns:a14="http://schemas.microsoft.com/office/drawing/2010/main" val="0"/>
                </a:ext>
              </a:extLst>
            </a:blip>
            <a:stretch>
              <a:fillRect/>
            </a:stretch>
          </p:blipFill>
          <p:spPr>
            <a:xfrm>
              <a:off x="9503976" y="601826"/>
              <a:ext cx="4330694" cy="2205638"/>
            </a:xfrm>
            <a:prstGeom prst="rect">
              <a:avLst/>
            </a:prstGeom>
          </p:spPr>
        </p:pic>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12356226" y="2453365"/>
              <a:ext cx="25234026" cy="137435"/>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grpSp>
      <p:graphicFrame>
        <p:nvGraphicFramePr>
          <p:cNvPr id="4" name="Table 3">
            <a:extLst>
              <a:ext uri="{FF2B5EF4-FFF2-40B4-BE49-F238E27FC236}">
                <a16:creationId xmlns:a16="http://schemas.microsoft.com/office/drawing/2014/main" id="{AD219C32-274F-4C87-A688-FA98C7ACCFE0}"/>
              </a:ext>
            </a:extLst>
          </p:cNvPr>
          <p:cNvGraphicFramePr>
            <a:graphicFrameLocks noGrp="1"/>
          </p:cNvGraphicFramePr>
          <p:nvPr>
            <p:extLst>
              <p:ext uri="{D42A27DB-BD31-4B8C-83A1-F6EECF244321}">
                <p14:modId xmlns:p14="http://schemas.microsoft.com/office/powerpoint/2010/main" val="2038709725"/>
              </p:ext>
            </p:extLst>
          </p:nvPr>
        </p:nvGraphicFramePr>
        <p:xfrm>
          <a:off x="8465979" y="2513195"/>
          <a:ext cx="3418522" cy="2756250"/>
        </p:xfrm>
        <a:graphic>
          <a:graphicData uri="http://schemas.openxmlformats.org/drawingml/2006/table">
            <a:tbl>
              <a:tblPr firstRow="1" firstCol="1" bandRow="1">
                <a:tableStyleId>{5C22544A-7EE6-4342-B048-85BDC9FD1C3A}</a:tableStyleId>
              </a:tblPr>
              <a:tblGrid>
                <a:gridCol w="786270">
                  <a:extLst>
                    <a:ext uri="{9D8B030D-6E8A-4147-A177-3AD203B41FA5}">
                      <a16:colId xmlns:a16="http://schemas.microsoft.com/office/drawing/2014/main" val="3235646911"/>
                    </a:ext>
                  </a:extLst>
                </a:gridCol>
                <a:gridCol w="1665722">
                  <a:extLst>
                    <a:ext uri="{9D8B030D-6E8A-4147-A177-3AD203B41FA5}">
                      <a16:colId xmlns:a16="http://schemas.microsoft.com/office/drawing/2014/main" val="2299791589"/>
                    </a:ext>
                  </a:extLst>
                </a:gridCol>
                <a:gridCol w="966530">
                  <a:extLst>
                    <a:ext uri="{9D8B030D-6E8A-4147-A177-3AD203B41FA5}">
                      <a16:colId xmlns:a16="http://schemas.microsoft.com/office/drawing/2014/main" val="4250303950"/>
                    </a:ext>
                  </a:extLst>
                </a:gridCol>
              </a:tblGrid>
              <a:tr h="393750">
                <a:tc>
                  <a:txBody>
                    <a:bodyPr/>
                    <a:lstStyle/>
                    <a:p>
                      <a:pPr>
                        <a:lnSpc>
                          <a:spcPct val="115000"/>
                        </a:lnSpc>
                      </a:pPr>
                      <a:r>
                        <a:rPr lang="en-IN" sz="1100" dirty="0">
                          <a:effectLst/>
                        </a:rPr>
                        <a:t>Country</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a:lnSpc>
                          <a:spcPct val="115000"/>
                        </a:lnSpc>
                      </a:pPr>
                      <a:r>
                        <a:rPr lang="en-IN" sz="1100">
                          <a:effectLst/>
                        </a:rPr>
                        <a:t>Cuisine </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a:effectLst/>
                        </a:rPr>
                        <a:t>Rating</a:t>
                      </a:r>
                      <a:endParaRPr lang="en-IN"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2064154508"/>
                  </a:ext>
                </a:extLst>
              </a:tr>
              <a:tr h="393750">
                <a:tc>
                  <a:txBody>
                    <a:bodyPr/>
                    <a:lstStyle/>
                    <a:p>
                      <a:pPr>
                        <a:lnSpc>
                          <a:spcPct val="115000"/>
                        </a:lnSpc>
                      </a:pPr>
                      <a:r>
                        <a:rPr lang="en-IN" sz="1100">
                          <a:effectLst/>
                        </a:rPr>
                        <a:t>Philippines</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indent="139700">
                        <a:lnSpc>
                          <a:spcPct val="115000"/>
                        </a:lnSpc>
                      </a:pPr>
                      <a:r>
                        <a:rPr lang="en-IN" sz="1100">
                          <a:effectLst/>
                        </a:rPr>
                        <a:t>European, Asian, Indian</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a:effectLst/>
                        </a:rPr>
                        <a:t>4.9</a:t>
                      </a:r>
                      <a:endParaRPr lang="en-IN"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4054914691"/>
                  </a:ext>
                </a:extLst>
              </a:tr>
              <a:tr h="393750">
                <a:tc>
                  <a:txBody>
                    <a:bodyPr/>
                    <a:lstStyle/>
                    <a:p>
                      <a:pPr>
                        <a:lnSpc>
                          <a:spcPct val="115000"/>
                        </a:lnSpc>
                      </a:pPr>
                      <a:r>
                        <a:rPr lang="en-IN" sz="1100">
                          <a:effectLst/>
                        </a:rPr>
                        <a:t>Philippines</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indent="139700">
                        <a:lnSpc>
                          <a:spcPct val="115000"/>
                        </a:lnSpc>
                      </a:pPr>
                      <a:r>
                        <a:rPr lang="en-IN" sz="1100">
                          <a:effectLst/>
                        </a:rPr>
                        <a:t>Japanese, Sushi</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a:effectLst/>
                        </a:rPr>
                        <a:t>4.9</a:t>
                      </a:r>
                      <a:endParaRPr lang="en-IN"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070743202"/>
                  </a:ext>
                </a:extLst>
              </a:tr>
              <a:tr h="393750">
                <a:tc>
                  <a:txBody>
                    <a:bodyPr/>
                    <a:lstStyle/>
                    <a:p>
                      <a:pPr>
                        <a:lnSpc>
                          <a:spcPct val="115000"/>
                        </a:lnSpc>
                      </a:pPr>
                      <a:r>
                        <a:rPr lang="en-IN" sz="1100">
                          <a:effectLst/>
                        </a:rPr>
                        <a:t>Indonesia</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indent="139700">
                        <a:lnSpc>
                          <a:spcPct val="115000"/>
                        </a:lnSpc>
                      </a:pPr>
                      <a:r>
                        <a:rPr lang="en-IN" sz="1100">
                          <a:effectLst/>
                        </a:rPr>
                        <a:t>Sunda, Indonesian</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a:effectLst/>
                        </a:rPr>
                        <a:t>4.9</a:t>
                      </a:r>
                      <a:endParaRPr lang="en-IN"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69704284"/>
                  </a:ext>
                </a:extLst>
              </a:tr>
              <a:tr h="393750">
                <a:tc>
                  <a:txBody>
                    <a:bodyPr/>
                    <a:lstStyle/>
                    <a:p>
                      <a:pPr>
                        <a:lnSpc>
                          <a:spcPct val="115000"/>
                        </a:lnSpc>
                      </a:pPr>
                      <a:r>
                        <a:rPr lang="en-IN" sz="1100">
                          <a:effectLst/>
                        </a:rPr>
                        <a:t>Indonesia</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indent="139700">
                        <a:lnSpc>
                          <a:spcPct val="115000"/>
                        </a:lnSpc>
                      </a:pPr>
                      <a:r>
                        <a:rPr lang="en-IN" sz="1100">
                          <a:effectLst/>
                        </a:rPr>
                        <a:t>Sushi, Japanese</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a:effectLst/>
                        </a:rPr>
                        <a:t>4.9</a:t>
                      </a:r>
                      <a:endParaRPr lang="en-IN"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1439438204"/>
                  </a:ext>
                </a:extLst>
              </a:tr>
              <a:tr h="393750">
                <a:tc>
                  <a:txBody>
                    <a:bodyPr/>
                    <a:lstStyle/>
                    <a:p>
                      <a:pPr>
                        <a:lnSpc>
                          <a:spcPct val="115000"/>
                        </a:lnSpc>
                      </a:pPr>
                      <a:r>
                        <a:rPr lang="en-IN" sz="1100">
                          <a:effectLst/>
                        </a:rPr>
                        <a:t>Qatar</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indent="139700">
                        <a:lnSpc>
                          <a:spcPct val="115000"/>
                        </a:lnSpc>
                      </a:pPr>
                      <a:r>
                        <a:rPr lang="en-IN" sz="1100">
                          <a:effectLst/>
                        </a:rPr>
                        <a:t>Sunda, Indonesian</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a:effectLst/>
                        </a:rPr>
                        <a:t>4.9</a:t>
                      </a:r>
                      <a:endParaRPr lang="en-IN" sz="110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3721960327"/>
                  </a:ext>
                </a:extLst>
              </a:tr>
              <a:tr h="393750">
                <a:tc>
                  <a:txBody>
                    <a:bodyPr/>
                    <a:lstStyle/>
                    <a:p>
                      <a:pPr>
                        <a:lnSpc>
                          <a:spcPct val="115000"/>
                        </a:lnSpc>
                      </a:pPr>
                      <a:r>
                        <a:rPr lang="en-IN" sz="1100" dirty="0">
                          <a:effectLst/>
                        </a:rPr>
                        <a:t>Qatar</a:t>
                      </a:r>
                      <a:endParaRPr lang="en-IN" sz="1100" dirty="0">
                        <a:effectLst/>
                        <a:latin typeface="Arial" panose="020B0604020202020204" pitchFamily="34" charset="0"/>
                        <a:ea typeface="Arial" panose="020B0604020202020204" pitchFamily="34" charset="0"/>
                      </a:endParaRPr>
                    </a:p>
                  </a:txBody>
                  <a:tcPr marL="68580" marR="68580" marT="0" marB="0" anchor="b"/>
                </a:tc>
                <a:tc>
                  <a:txBody>
                    <a:bodyPr/>
                    <a:lstStyle/>
                    <a:p>
                      <a:pPr indent="139700">
                        <a:lnSpc>
                          <a:spcPct val="115000"/>
                        </a:lnSpc>
                      </a:pPr>
                      <a:r>
                        <a:rPr lang="en-IN" sz="1100">
                          <a:effectLst/>
                        </a:rPr>
                        <a:t>Sushi, Japanese</a:t>
                      </a:r>
                      <a:endParaRPr lang="en-IN" sz="1100">
                        <a:effectLst/>
                        <a:latin typeface="Arial" panose="020B0604020202020204" pitchFamily="34" charset="0"/>
                        <a:ea typeface="Arial" panose="020B0604020202020204" pitchFamily="34" charset="0"/>
                      </a:endParaRPr>
                    </a:p>
                  </a:txBody>
                  <a:tcPr marL="68580" marR="68580" marT="0" marB="0" anchor="b"/>
                </a:tc>
                <a:tc>
                  <a:txBody>
                    <a:bodyPr/>
                    <a:lstStyle/>
                    <a:p>
                      <a:pPr algn="ctr">
                        <a:lnSpc>
                          <a:spcPct val="115000"/>
                        </a:lnSpc>
                      </a:pPr>
                      <a:r>
                        <a:rPr lang="en-IN" sz="1100" dirty="0">
                          <a:effectLst/>
                        </a:rPr>
                        <a:t>4.9</a:t>
                      </a:r>
                      <a:endParaRPr lang="en-IN" sz="1100" dirty="0">
                        <a:effectLst/>
                        <a:latin typeface="Arial" panose="020B0604020202020204" pitchFamily="34" charset="0"/>
                        <a:ea typeface="Arial" panose="020B0604020202020204" pitchFamily="34" charset="0"/>
                      </a:endParaRPr>
                    </a:p>
                  </a:txBody>
                  <a:tcPr marL="68580" marR="68580" marT="0" marB="0" anchor="ctr"/>
                </a:tc>
                <a:extLst>
                  <a:ext uri="{0D108BD9-81ED-4DB2-BD59-A6C34878D82A}">
                    <a16:rowId xmlns:a16="http://schemas.microsoft.com/office/drawing/2014/main" val="545313644"/>
                  </a:ext>
                </a:extLst>
              </a:tr>
            </a:tbl>
          </a:graphicData>
        </a:graphic>
      </p:graphicFrame>
      <p:sp>
        <p:nvSpPr>
          <p:cNvPr id="2" name="Rectangle 1">
            <a:extLst>
              <a:ext uri="{FF2B5EF4-FFF2-40B4-BE49-F238E27FC236}">
                <a16:creationId xmlns:a16="http://schemas.microsoft.com/office/drawing/2014/main" id="{92A0C2A6-2B3E-42E1-8D57-9624BBBBD181}"/>
              </a:ext>
            </a:extLst>
          </p:cNvPr>
          <p:cNvSpPr/>
          <p:nvPr/>
        </p:nvSpPr>
        <p:spPr>
          <a:xfrm>
            <a:off x="8660819" y="1946981"/>
            <a:ext cx="3028841" cy="523220"/>
          </a:xfrm>
          <a:prstGeom prst="rect">
            <a:avLst/>
          </a:prstGeom>
          <a:noFill/>
        </p:spPr>
        <p:txBody>
          <a:bodyPr wrap="none" lIns="91440" tIns="45720" rIns="91440" bIns="45720">
            <a:spAutoFit/>
          </a:bodyPr>
          <a:lstStyle/>
          <a:p>
            <a:pPr algn="ctr"/>
            <a:r>
              <a:rPr lang="en-IN" sz="2800" b="0" cap="none" spc="0" dirty="0">
                <a:ln w="0"/>
                <a:solidFill>
                  <a:schemeClr val="accent1"/>
                </a:solidFill>
                <a:effectLst>
                  <a:outerShdw blurRad="38100" dist="25400" dir="5400000" algn="ctr" rotWithShape="0">
                    <a:srgbClr val="6E747A">
                      <a:alpha val="43000"/>
                    </a:srgbClr>
                  </a:outerShdw>
                </a:effectLst>
              </a:rPr>
              <a:t>List of top 6 Cuisine</a:t>
            </a:r>
          </a:p>
        </p:txBody>
      </p:sp>
    </p:spTree>
    <p:extLst>
      <p:ext uri="{BB962C8B-B14F-4D97-AF65-F5344CB8AC3E}">
        <p14:creationId xmlns:p14="http://schemas.microsoft.com/office/powerpoint/2010/main" val="44120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TotalTime>
  <Words>1016</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 RAO DESHMUKH</dc:creator>
  <cp:lastModifiedBy>MILIN RAO DESHMUKH</cp:lastModifiedBy>
  <cp:revision>35</cp:revision>
  <dcterms:created xsi:type="dcterms:W3CDTF">2024-09-22T14:03:51Z</dcterms:created>
  <dcterms:modified xsi:type="dcterms:W3CDTF">2024-11-12T14:07:16Z</dcterms:modified>
</cp:coreProperties>
</file>