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 varScale="1">
        <p:scale>
          <a:sx n="81" d="100"/>
          <a:sy n="81" d="100"/>
        </p:scale>
        <p:origin x="-106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1A6A0F-2AD0-4185-931C-2FCC3BBCF51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C91463C-5551-43A1-9A15-F5B04DA44CFC}">
      <dgm:prSet phldrT="[Texte]" custT="1"/>
      <dgm:spPr/>
      <dgm:t>
        <a:bodyPr/>
        <a:lstStyle/>
        <a:p>
          <a:r>
            <a:rPr lang="en-US" sz="2000" b="0" i="0" dirty="0" smtClean="0">
              <a:solidFill>
                <a:schemeClr val="bg1"/>
              </a:solidFill>
            </a:rPr>
            <a:t>The browser goes to the </a:t>
          </a:r>
          <a:r>
            <a:rPr lang="en-US" sz="2000" b="1" i="0" dirty="0" smtClean="0">
              <a:solidFill>
                <a:schemeClr val="accent4">
                  <a:lumMod val="60000"/>
                  <a:lumOff val="40000"/>
                </a:schemeClr>
              </a:solidFill>
            </a:rPr>
            <a:t>DNS</a:t>
          </a:r>
          <a:r>
            <a:rPr lang="en-US" sz="2000" b="0" i="0" dirty="0" smtClean="0">
              <a:solidFill>
                <a:schemeClr val="bg1"/>
              </a:solidFill>
            </a:rPr>
            <a:t> server, and finds the real address of the server that the website lives on</a:t>
          </a:r>
          <a:endParaRPr lang="fr-FR" sz="2000" dirty="0">
            <a:solidFill>
              <a:schemeClr val="bg1"/>
            </a:solidFill>
          </a:endParaRPr>
        </a:p>
      </dgm:t>
    </dgm:pt>
    <dgm:pt modelId="{E8CC00A9-60B5-45E6-BA51-F7632D28DF5E}" type="parTrans" cxnId="{726202F7-E80C-4642-8CC6-9F5681DC8BEC}">
      <dgm:prSet/>
      <dgm:spPr/>
      <dgm:t>
        <a:bodyPr/>
        <a:lstStyle/>
        <a:p>
          <a:endParaRPr lang="fr-FR"/>
        </a:p>
      </dgm:t>
    </dgm:pt>
    <dgm:pt modelId="{069EEF36-85D4-4A01-988D-7423EA6A8508}" type="sibTrans" cxnId="{726202F7-E80C-4642-8CC6-9F5681DC8BEC}">
      <dgm:prSet/>
      <dgm:spPr/>
      <dgm:t>
        <a:bodyPr/>
        <a:lstStyle/>
        <a:p>
          <a:endParaRPr lang="fr-FR"/>
        </a:p>
      </dgm:t>
    </dgm:pt>
    <dgm:pt modelId="{B4547CC7-F4C8-4EE0-8CED-A85E8D791D72}">
      <dgm:prSet phldrT="[Texte]" custT="1"/>
      <dgm:spPr/>
      <dgm:t>
        <a:bodyPr/>
        <a:lstStyle/>
        <a:p>
          <a:r>
            <a:rPr lang="en-US" sz="2000" b="0" i="0" dirty="0" smtClean="0">
              <a:solidFill>
                <a:schemeClr val="bg1"/>
              </a:solidFill>
            </a:rPr>
            <a:t>The browser sends an </a:t>
          </a:r>
          <a:r>
            <a:rPr lang="en-US" sz="2000" b="1" i="0" dirty="0" smtClean="0">
              <a:solidFill>
                <a:schemeClr val="accent4">
                  <a:lumMod val="60000"/>
                  <a:lumOff val="40000"/>
                </a:schemeClr>
              </a:solidFill>
            </a:rPr>
            <a:t>HTTP</a:t>
          </a:r>
          <a:r>
            <a:rPr lang="en-US" sz="2000" b="0" i="0" dirty="0" smtClean="0">
              <a:solidFill>
                <a:schemeClr val="bg1"/>
              </a:solidFill>
            </a:rPr>
            <a:t> request message to the server, asking it to send a copy of the website to the client. This message, and all other data sent between the client and the server, is sent across an internet connection using </a:t>
          </a:r>
          <a:r>
            <a:rPr lang="en-US" sz="2000" b="1" i="0" dirty="0" smtClean="0">
              <a:solidFill>
                <a:schemeClr val="accent4">
                  <a:lumMod val="60000"/>
                  <a:lumOff val="40000"/>
                </a:schemeClr>
              </a:solidFill>
            </a:rPr>
            <a:t>TCP/IP</a:t>
          </a:r>
          <a:endParaRPr lang="fr-FR" sz="2000" b="1" dirty="0">
            <a:solidFill>
              <a:schemeClr val="accent4">
                <a:lumMod val="60000"/>
                <a:lumOff val="40000"/>
              </a:schemeClr>
            </a:solidFill>
          </a:endParaRPr>
        </a:p>
      </dgm:t>
    </dgm:pt>
    <dgm:pt modelId="{252B75EF-9F45-4E28-AEF5-0498C4E75041}" type="parTrans" cxnId="{ADE339B8-A5E5-494C-A133-A30D90E9DB3A}">
      <dgm:prSet/>
      <dgm:spPr/>
      <dgm:t>
        <a:bodyPr/>
        <a:lstStyle/>
        <a:p>
          <a:endParaRPr lang="fr-FR"/>
        </a:p>
      </dgm:t>
    </dgm:pt>
    <dgm:pt modelId="{3565095E-DF8E-4B92-932E-2F0C8C61042B}" type="sibTrans" cxnId="{ADE339B8-A5E5-494C-A133-A30D90E9DB3A}">
      <dgm:prSet/>
      <dgm:spPr/>
      <dgm:t>
        <a:bodyPr/>
        <a:lstStyle/>
        <a:p>
          <a:endParaRPr lang="fr-FR"/>
        </a:p>
      </dgm:t>
    </dgm:pt>
    <dgm:pt modelId="{710E9FBB-7E05-4036-8463-D9E470BF7D3D}">
      <dgm:prSet phldrT="[Texte]" custT="1"/>
      <dgm:spPr/>
      <dgm:t>
        <a:bodyPr/>
        <a:lstStyle/>
        <a:p>
          <a:r>
            <a:rPr lang="en-US" sz="2000" b="0" i="0" dirty="0" smtClean="0">
              <a:solidFill>
                <a:schemeClr val="bg1"/>
              </a:solidFill>
            </a:rPr>
            <a:t>If the server approves the client's request, the server sends the client a "200 OK" message, and then starts sending the website's files to the browser as a series of small chunks called </a:t>
          </a:r>
          <a:r>
            <a:rPr lang="en-US" sz="2000" b="1" i="0" dirty="0" smtClean="0">
              <a:solidFill>
                <a:schemeClr val="accent4">
                  <a:lumMod val="60000"/>
                  <a:lumOff val="40000"/>
                </a:schemeClr>
              </a:solidFill>
            </a:rPr>
            <a:t>data packets</a:t>
          </a:r>
          <a:endParaRPr lang="fr-FR" sz="2000" b="1" dirty="0">
            <a:solidFill>
              <a:schemeClr val="accent4">
                <a:lumMod val="60000"/>
                <a:lumOff val="40000"/>
              </a:schemeClr>
            </a:solidFill>
          </a:endParaRPr>
        </a:p>
      </dgm:t>
    </dgm:pt>
    <dgm:pt modelId="{23B626E6-7344-48A3-B571-F5CA45FEA163}" type="parTrans" cxnId="{B9C5F35E-396A-4F76-8B3D-9F54E811F548}">
      <dgm:prSet/>
      <dgm:spPr/>
      <dgm:t>
        <a:bodyPr/>
        <a:lstStyle/>
        <a:p>
          <a:endParaRPr lang="fr-FR"/>
        </a:p>
      </dgm:t>
    </dgm:pt>
    <dgm:pt modelId="{A3B92FB2-E250-475E-A56C-3169F69CFCC2}" type="sibTrans" cxnId="{B9C5F35E-396A-4F76-8B3D-9F54E811F548}">
      <dgm:prSet/>
      <dgm:spPr/>
      <dgm:t>
        <a:bodyPr/>
        <a:lstStyle/>
        <a:p>
          <a:endParaRPr lang="fr-FR"/>
        </a:p>
      </dgm:t>
    </dgm:pt>
    <dgm:pt modelId="{8A78DA64-F8A7-44F8-8CAF-36640EB1ADF0}">
      <dgm:prSet phldrT="[Texte]" custT="1"/>
      <dgm:spPr/>
      <dgm:t>
        <a:bodyPr/>
        <a:lstStyle/>
        <a:p>
          <a:r>
            <a:rPr lang="en-US" sz="2000" b="0" i="0" dirty="0" smtClean="0"/>
            <a:t>The browser assembles the small chunks into a complete web page and displays it</a:t>
          </a:r>
          <a:endParaRPr lang="fr-FR" sz="2000" dirty="0"/>
        </a:p>
      </dgm:t>
    </dgm:pt>
    <dgm:pt modelId="{0ADEB931-0723-4158-8D67-396BE660174E}" type="parTrans" cxnId="{11ABE367-67A7-4435-86B4-866D30568A88}">
      <dgm:prSet/>
      <dgm:spPr/>
      <dgm:t>
        <a:bodyPr/>
        <a:lstStyle/>
        <a:p>
          <a:endParaRPr lang="fr-FR"/>
        </a:p>
      </dgm:t>
    </dgm:pt>
    <dgm:pt modelId="{74E85F3B-06B5-4E33-8FAD-18D9560B17CD}" type="sibTrans" cxnId="{11ABE367-67A7-4435-86B4-866D30568A88}">
      <dgm:prSet/>
      <dgm:spPr/>
      <dgm:t>
        <a:bodyPr/>
        <a:lstStyle/>
        <a:p>
          <a:endParaRPr lang="fr-FR"/>
        </a:p>
      </dgm:t>
    </dgm:pt>
    <dgm:pt modelId="{B932D810-FD72-4244-BD9E-40EAB5A2B99F}" type="pres">
      <dgm:prSet presAssocID="{791A6A0F-2AD0-4185-931C-2FCC3BBCF514}" presName="rootnode" presStyleCnt="0">
        <dgm:presLayoutVars>
          <dgm:chMax/>
          <dgm:chPref/>
          <dgm:dir/>
          <dgm:animLvl val="lvl"/>
        </dgm:presLayoutVars>
      </dgm:prSet>
      <dgm:spPr/>
    </dgm:pt>
    <dgm:pt modelId="{744A1810-E229-4D21-B6F2-EFF3D24DBA8F}" type="pres">
      <dgm:prSet presAssocID="{2C91463C-5551-43A1-9A15-F5B04DA44CFC}" presName="composite" presStyleCnt="0"/>
      <dgm:spPr/>
    </dgm:pt>
    <dgm:pt modelId="{142E341D-D554-4FD1-ABE2-DA8611AC816A}" type="pres">
      <dgm:prSet presAssocID="{2C91463C-5551-43A1-9A15-F5B04DA44CFC}" presName="bentUpArrow1" presStyleLbl="alignImgPlace1" presStyleIdx="0" presStyleCnt="3" custScaleY="127228" custLinFactNeighborX="19244" custLinFactNeighborY="-24962"/>
      <dgm:spPr/>
    </dgm:pt>
    <dgm:pt modelId="{1C053071-3C32-4B54-AD33-FB3A8CC775C9}" type="pres">
      <dgm:prSet presAssocID="{2C91463C-5551-43A1-9A15-F5B04DA44CFC}" presName="ParentText" presStyleLbl="node1" presStyleIdx="0" presStyleCnt="4" custScaleX="258227" custScaleY="142388" custLinFactNeighborX="73284" custLinFactNeighborY="-3849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BFE3B9-2D77-459B-9AFB-3F11E9E18B8B}" type="pres">
      <dgm:prSet presAssocID="{2C91463C-5551-43A1-9A15-F5B04DA44CFC}" presName="ChildText" presStyleLbl="revTx" presStyleIdx="0" presStyleCnt="3" custScaleY="43747" custLinFactX="8017" custLinFactNeighborX="100000" custLinFactNeighborY="-414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64A98C-7343-4A76-851E-1B7D7A377121}" type="pres">
      <dgm:prSet presAssocID="{069EEF36-85D4-4A01-988D-7423EA6A8508}" presName="sibTrans" presStyleCnt="0"/>
      <dgm:spPr/>
    </dgm:pt>
    <dgm:pt modelId="{E2D40218-5042-4590-8D94-B639DC410B1F}" type="pres">
      <dgm:prSet presAssocID="{B4547CC7-F4C8-4EE0-8CED-A85E8D791D72}" presName="composite" presStyleCnt="0"/>
      <dgm:spPr/>
    </dgm:pt>
    <dgm:pt modelId="{5C46CDB8-A8C3-488D-AF5B-A860AED9267F}" type="pres">
      <dgm:prSet presAssocID="{B4547CC7-F4C8-4EE0-8CED-A85E8D791D72}" presName="bentUpArrow1" presStyleLbl="alignImgPlace1" presStyleIdx="1" presStyleCnt="3" custScaleY="150711" custLinFactNeighborX="-86281" custLinFactNeighborY="15728"/>
      <dgm:spPr/>
    </dgm:pt>
    <dgm:pt modelId="{C28C205F-6212-4C12-8F50-3645EB2A0191}" type="pres">
      <dgm:prSet presAssocID="{B4547CC7-F4C8-4EE0-8CED-A85E8D791D72}" presName="ParentText" presStyleLbl="node1" presStyleIdx="1" presStyleCnt="4" custScaleX="315563" custScaleY="196715" custLinFactNeighborX="55978" custLinFactNeighborY="-4123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BECE55-E940-47C6-AA65-DDC018B1EF8F}" type="pres">
      <dgm:prSet presAssocID="{B4547CC7-F4C8-4EE0-8CED-A85E8D791D72}" presName="ChildText" presStyleLbl="revTx" presStyleIdx="1" presStyleCnt="3" custScaleY="43747" custLinFactNeighborX="-7434" custLinFactNeighborY="-366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197948F-65E1-47C5-A92D-53E70D5F5C7B}" type="pres">
      <dgm:prSet presAssocID="{3565095E-DF8E-4B92-932E-2F0C8C61042B}" presName="sibTrans" presStyleCnt="0"/>
      <dgm:spPr/>
    </dgm:pt>
    <dgm:pt modelId="{70D5549C-0E01-4F71-B3A5-1B8D38E82800}" type="pres">
      <dgm:prSet presAssocID="{710E9FBB-7E05-4036-8463-D9E470BF7D3D}" presName="composite" presStyleCnt="0"/>
      <dgm:spPr/>
    </dgm:pt>
    <dgm:pt modelId="{B3EFDCDE-0FCE-4E15-9296-587ABD8D29A4}" type="pres">
      <dgm:prSet presAssocID="{710E9FBB-7E05-4036-8463-D9E470BF7D3D}" presName="bentUpArrow1" presStyleLbl="alignImgPlace1" presStyleIdx="2" presStyleCnt="3" custScaleX="115018" custScaleY="108322" custLinFactX="-15752" custLinFactNeighborX="-100000" custLinFactNeighborY="67622"/>
      <dgm:spPr/>
    </dgm:pt>
    <dgm:pt modelId="{A10A6C23-5623-4950-909C-74C6C97D7BA2}" type="pres">
      <dgm:prSet presAssocID="{710E9FBB-7E05-4036-8463-D9E470BF7D3D}" presName="ParentText" presStyleLbl="node1" presStyleIdx="2" presStyleCnt="4" custScaleX="320811" custScaleY="187069" custLinFactNeighborX="3124" custLinFactNeighborY="-1305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526A604-8B58-4841-B93A-830CE7AB3D9A}" type="pres">
      <dgm:prSet presAssocID="{710E9FBB-7E05-4036-8463-D9E470BF7D3D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17129C-68E0-4579-A14C-1EC666247086}" type="pres">
      <dgm:prSet presAssocID="{A3B92FB2-E250-475E-A56C-3169F69CFCC2}" presName="sibTrans" presStyleCnt="0"/>
      <dgm:spPr/>
    </dgm:pt>
    <dgm:pt modelId="{F699EC8F-7CB9-4885-B968-6D6BC9C21255}" type="pres">
      <dgm:prSet presAssocID="{8A78DA64-F8A7-44F8-8CAF-36640EB1ADF0}" presName="composite" presStyleCnt="0"/>
      <dgm:spPr/>
    </dgm:pt>
    <dgm:pt modelId="{97921EEF-5A8B-49CA-83E1-34243672818B}" type="pres">
      <dgm:prSet presAssocID="{8A78DA64-F8A7-44F8-8CAF-36640EB1ADF0}" presName="ParentText" presStyleLbl="node1" presStyleIdx="3" presStyleCnt="4" custScaleX="272387" custScaleY="127279" custLinFactNeighborX="-9104" custLinFactNeighborY="8285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26202F7-E80C-4642-8CC6-9F5681DC8BEC}" srcId="{791A6A0F-2AD0-4185-931C-2FCC3BBCF514}" destId="{2C91463C-5551-43A1-9A15-F5B04DA44CFC}" srcOrd="0" destOrd="0" parTransId="{E8CC00A9-60B5-45E6-BA51-F7632D28DF5E}" sibTransId="{069EEF36-85D4-4A01-988D-7423EA6A8508}"/>
    <dgm:cxn modelId="{89F1B425-68EE-4396-B275-EEB333686726}" type="presOf" srcId="{710E9FBB-7E05-4036-8463-D9E470BF7D3D}" destId="{A10A6C23-5623-4950-909C-74C6C97D7BA2}" srcOrd="0" destOrd="0" presId="urn:microsoft.com/office/officeart/2005/8/layout/StepDownProcess"/>
    <dgm:cxn modelId="{ADE339B8-A5E5-494C-A133-A30D90E9DB3A}" srcId="{791A6A0F-2AD0-4185-931C-2FCC3BBCF514}" destId="{B4547CC7-F4C8-4EE0-8CED-A85E8D791D72}" srcOrd="1" destOrd="0" parTransId="{252B75EF-9F45-4E28-AEF5-0498C4E75041}" sibTransId="{3565095E-DF8E-4B92-932E-2F0C8C61042B}"/>
    <dgm:cxn modelId="{352DAE36-26E3-45B1-BA48-FCFA4A32F8C6}" type="presOf" srcId="{B4547CC7-F4C8-4EE0-8CED-A85E8D791D72}" destId="{C28C205F-6212-4C12-8F50-3645EB2A0191}" srcOrd="0" destOrd="0" presId="urn:microsoft.com/office/officeart/2005/8/layout/StepDownProcess"/>
    <dgm:cxn modelId="{3BB2C4EE-C18A-428A-9396-AF1AB43439B5}" type="presOf" srcId="{2C91463C-5551-43A1-9A15-F5B04DA44CFC}" destId="{1C053071-3C32-4B54-AD33-FB3A8CC775C9}" srcOrd="0" destOrd="0" presId="urn:microsoft.com/office/officeart/2005/8/layout/StepDownProcess"/>
    <dgm:cxn modelId="{7FFE2485-76E0-44F4-AFE2-75AAD15588B8}" type="presOf" srcId="{791A6A0F-2AD0-4185-931C-2FCC3BBCF514}" destId="{B932D810-FD72-4244-BD9E-40EAB5A2B99F}" srcOrd="0" destOrd="0" presId="urn:microsoft.com/office/officeart/2005/8/layout/StepDownProcess"/>
    <dgm:cxn modelId="{3FD75DBD-E824-49CF-907E-7E174A0C8D0D}" type="presOf" srcId="{8A78DA64-F8A7-44F8-8CAF-36640EB1ADF0}" destId="{97921EEF-5A8B-49CA-83E1-34243672818B}" srcOrd="0" destOrd="0" presId="urn:microsoft.com/office/officeart/2005/8/layout/StepDownProcess"/>
    <dgm:cxn modelId="{11ABE367-67A7-4435-86B4-866D30568A88}" srcId="{791A6A0F-2AD0-4185-931C-2FCC3BBCF514}" destId="{8A78DA64-F8A7-44F8-8CAF-36640EB1ADF0}" srcOrd="3" destOrd="0" parTransId="{0ADEB931-0723-4158-8D67-396BE660174E}" sibTransId="{74E85F3B-06B5-4E33-8FAD-18D9560B17CD}"/>
    <dgm:cxn modelId="{B9C5F35E-396A-4F76-8B3D-9F54E811F548}" srcId="{791A6A0F-2AD0-4185-931C-2FCC3BBCF514}" destId="{710E9FBB-7E05-4036-8463-D9E470BF7D3D}" srcOrd="2" destOrd="0" parTransId="{23B626E6-7344-48A3-B571-F5CA45FEA163}" sibTransId="{A3B92FB2-E250-475E-A56C-3169F69CFCC2}"/>
    <dgm:cxn modelId="{91CECE09-0D15-499F-A261-6E16B859E67C}" type="presParOf" srcId="{B932D810-FD72-4244-BD9E-40EAB5A2B99F}" destId="{744A1810-E229-4D21-B6F2-EFF3D24DBA8F}" srcOrd="0" destOrd="0" presId="urn:microsoft.com/office/officeart/2005/8/layout/StepDownProcess"/>
    <dgm:cxn modelId="{3464D67E-4B39-4E8A-A89B-CF658CDBE906}" type="presParOf" srcId="{744A1810-E229-4D21-B6F2-EFF3D24DBA8F}" destId="{142E341D-D554-4FD1-ABE2-DA8611AC816A}" srcOrd="0" destOrd="0" presId="urn:microsoft.com/office/officeart/2005/8/layout/StepDownProcess"/>
    <dgm:cxn modelId="{520688A7-22A7-4F37-997D-D64B06C76609}" type="presParOf" srcId="{744A1810-E229-4D21-B6F2-EFF3D24DBA8F}" destId="{1C053071-3C32-4B54-AD33-FB3A8CC775C9}" srcOrd="1" destOrd="0" presId="urn:microsoft.com/office/officeart/2005/8/layout/StepDownProcess"/>
    <dgm:cxn modelId="{B6925F13-EF06-4B46-97EB-84AE1B4670D2}" type="presParOf" srcId="{744A1810-E229-4D21-B6F2-EFF3D24DBA8F}" destId="{C0BFE3B9-2D77-459B-9AFB-3F11E9E18B8B}" srcOrd="2" destOrd="0" presId="urn:microsoft.com/office/officeart/2005/8/layout/StepDownProcess"/>
    <dgm:cxn modelId="{55819CFD-DFB1-4959-A590-9DE21BF6E7B6}" type="presParOf" srcId="{B932D810-FD72-4244-BD9E-40EAB5A2B99F}" destId="{ED64A98C-7343-4A76-851E-1B7D7A377121}" srcOrd="1" destOrd="0" presId="urn:microsoft.com/office/officeart/2005/8/layout/StepDownProcess"/>
    <dgm:cxn modelId="{99043365-8AA2-4D8E-9774-B4574270E261}" type="presParOf" srcId="{B932D810-FD72-4244-BD9E-40EAB5A2B99F}" destId="{E2D40218-5042-4590-8D94-B639DC410B1F}" srcOrd="2" destOrd="0" presId="urn:microsoft.com/office/officeart/2005/8/layout/StepDownProcess"/>
    <dgm:cxn modelId="{D2C1C2A0-19D5-4C3F-B8FC-265F47EF37FA}" type="presParOf" srcId="{E2D40218-5042-4590-8D94-B639DC410B1F}" destId="{5C46CDB8-A8C3-488D-AF5B-A860AED9267F}" srcOrd="0" destOrd="0" presId="urn:microsoft.com/office/officeart/2005/8/layout/StepDownProcess"/>
    <dgm:cxn modelId="{D5EBAE57-DC6D-4197-8CB8-89B3956EE19F}" type="presParOf" srcId="{E2D40218-5042-4590-8D94-B639DC410B1F}" destId="{C28C205F-6212-4C12-8F50-3645EB2A0191}" srcOrd="1" destOrd="0" presId="urn:microsoft.com/office/officeart/2005/8/layout/StepDownProcess"/>
    <dgm:cxn modelId="{3CF9F311-BA53-47B9-86F0-54E095C6C072}" type="presParOf" srcId="{E2D40218-5042-4590-8D94-B639DC410B1F}" destId="{E1BECE55-E940-47C6-AA65-DDC018B1EF8F}" srcOrd="2" destOrd="0" presId="urn:microsoft.com/office/officeart/2005/8/layout/StepDownProcess"/>
    <dgm:cxn modelId="{2BBE01A5-B8F4-4AB6-BFB3-5208F0FED177}" type="presParOf" srcId="{B932D810-FD72-4244-BD9E-40EAB5A2B99F}" destId="{2197948F-65E1-47C5-A92D-53E70D5F5C7B}" srcOrd="3" destOrd="0" presId="urn:microsoft.com/office/officeart/2005/8/layout/StepDownProcess"/>
    <dgm:cxn modelId="{B87DF5E5-E7DF-4F65-AB8B-252ECF57C1E9}" type="presParOf" srcId="{B932D810-FD72-4244-BD9E-40EAB5A2B99F}" destId="{70D5549C-0E01-4F71-B3A5-1B8D38E82800}" srcOrd="4" destOrd="0" presId="urn:microsoft.com/office/officeart/2005/8/layout/StepDownProcess"/>
    <dgm:cxn modelId="{A944CE59-1AD4-470F-9161-5B8F51CD9FA4}" type="presParOf" srcId="{70D5549C-0E01-4F71-B3A5-1B8D38E82800}" destId="{B3EFDCDE-0FCE-4E15-9296-587ABD8D29A4}" srcOrd="0" destOrd="0" presId="urn:microsoft.com/office/officeart/2005/8/layout/StepDownProcess"/>
    <dgm:cxn modelId="{C7CA2C0A-CEDB-4DF2-A156-CD857FDD620A}" type="presParOf" srcId="{70D5549C-0E01-4F71-B3A5-1B8D38E82800}" destId="{A10A6C23-5623-4950-909C-74C6C97D7BA2}" srcOrd="1" destOrd="0" presId="urn:microsoft.com/office/officeart/2005/8/layout/StepDownProcess"/>
    <dgm:cxn modelId="{AD269D3A-72AF-4550-BC6C-7B1EA37B7893}" type="presParOf" srcId="{70D5549C-0E01-4F71-B3A5-1B8D38E82800}" destId="{2526A604-8B58-4841-B93A-830CE7AB3D9A}" srcOrd="2" destOrd="0" presId="urn:microsoft.com/office/officeart/2005/8/layout/StepDownProcess"/>
    <dgm:cxn modelId="{DD13CE79-5D84-4207-B65B-7A38B91FAE02}" type="presParOf" srcId="{B932D810-FD72-4244-BD9E-40EAB5A2B99F}" destId="{E917129C-68E0-4579-A14C-1EC666247086}" srcOrd="5" destOrd="0" presId="urn:microsoft.com/office/officeart/2005/8/layout/StepDownProcess"/>
    <dgm:cxn modelId="{BB7F2A65-A1E3-4607-A7FA-5A210E3E1CC7}" type="presParOf" srcId="{B932D810-FD72-4244-BD9E-40EAB5A2B99F}" destId="{F699EC8F-7CB9-4885-B968-6D6BC9C21255}" srcOrd="6" destOrd="0" presId="urn:microsoft.com/office/officeart/2005/8/layout/StepDownProcess"/>
    <dgm:cxn modelId="{B50666D6-6B0C-439B-9BC6-13D229E9C719}" type="presParOf" srcId="{F699EC8F-7CB9-4885-B968-6D6BC9C21255}" destId="{97921EEF-5A8B-49CA-83E1-34243672818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E341D-D554-4FD1-ABE2-DA8611AC816A}">
      <dsp:nvSpPr>
        <dsp:cNvPr id="0" name=""/>
        <dsp:cNvSpPr/>
      </dsp:nvSpPr>
      <dsp:spPr>
        <a:xfrm rot="5400000">
          <a:off x="1419294" y="1199267"/>
          <a:ext cx="1071672" cy="95895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53071-3C32-4B54-AD33-FB3A8CC775C9}">
      <dsp:nvSpPr>
        <dsp:cNvPr id="0" name=""/>
        <dsp:cNvSpPr/>
      </dsp:nvSpPr>
      <dsp:spPr>
        <a:xfrm>
          <a:off x="1043601" y="0"/>
          <a:ext cx="3661604" cy="14132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solidFill>
                <a:schemeClr val="bg1"/>
              </a:solidFill>
            </a:rPr>
            <a:t>The browser goes to the </a:t>
          </a:r>
          <a:r>
            <a:rPr lang="en-US" sz="2000" b="1" i="0" kern="1200" dirty="0" smtClean="0">
              <a:solidFill>
                <a:schemeClr val="accent4">
                  <a:lumMod val="60000"/>
                  <a:lumOff val="40000"/>
                </a:schemeClr>
              </a:solidFill>
            </a:rPr>
            <a:t>DNS</a:t>
          </a:r>
          <a:r>
            <a:rPr lang="en-US" sz="2000" b="0" i="0" kern="1200" dirty="0" smtClean="0">
              <a:solidFill>
                <a:schemeClr val="bg1"/>
              </a:solidFill>
            </a:rPr>
            <a:t> server, and finds the real address of the server that the website lives on</a:t>
          </a:r>
          <a:endParaRPr lang="fr-FR" sz="2000" kern="1200" dirty="0">
            <a:solidFill>
              <a:schemeClr val="bg1"/>
            </a:solidFill>
          </a:endParaRPr>
        </a:p>
      </dsp:txBody>
      <dsp:txXfrm>
        <a:off x="1112603" y="69002"/>
        <a:ext cx="3523600" cy="1275252"/>
      </dsp:txXfrm>
    </dsp:sp>
    <dsp:sp modelId="{C0BFE3B9-2D77-459B-9AFB-3F11E9E18B8B}">
      <dsp:nvSpPr>
        <dsp:cNvPr id="0" name=""/>
        <dsp:cNvSpPr/>
      </dsp:nvSpPr>
      <dsp:spPr>
        <a:xfrm>
          <a:off x="3658223" y="463308"/>
          <a:ext cx="1031302" cy="350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46CDB8-A8C3-488D-AF5B-A860AED9267F}">
      <dsp:nvSpPr>
        <dsp:cNvPr id="0" name=""/>
        <dsp:cNvSpPr/>
      </dsp:nvSpPr>
      <dsp:spPr>
        <a:xfrm rot="5400000">
          <a:off x="2472530" y="3251599"/>
          <a:ext cx="1269475" cy="95895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8C205F-6212-4C12-8F50-3645EB2A0191}">
      <dsp:nvSpPr>
        <dsp:cNvPr id="0" name=""/>
        <dsp:cNvSpPr/>
      </dsp:nvSpPr>
      <dsp:spPr>
        <a:xfrm>
          <a:off x="2555776" y="1296144"/>
          <a:ext cx="4474616" cy="195247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solidFill>
                <a:schemeClr val="bg1"/>
              </a:solidFill>
            </a:rPr>
            <a:t>The browser sends an </a:t>
          </a:r>
          <a:r>
            <a:rPr lang="en-US" sz="2000" b="1" i="0" kern="1200" dirty="0" smtClean="0">
              <a:solidFill>
                <a:schemeClr val="accent4">
                  <a:lumMod val="60000"/>
                  <a:lumOff val="40000"/>
                </a:schemeClr>
              </a:solidFill>
            </a:rPr>
            <a:t>HTTP</a:t>
          </a:r>
          <a:r>
            <a:rPr lang="en-US" sz="2000" b="0" i="0" kern="1200" dirty="0" smtClean="0">
              <a:solidFill>
                <a:schemeClr val="bg1"/>
              </a:solidFill>
            </a:rPr>
            <a:t> request message to the server, asking it to send a copy of the website to the client. This message, and all other data sent between the client and the server, is sent across an internet connection using </a:t>
          </a:r>
          <a:r>
            <a:rPr lang="en-US" sz="2000" b="1" i="0" kern="1200" dirty="0" smtClean="0">
              <a:solidFill>
                <a:schemeClr val="accent4">
                  <a:lumMod val="60000"/>
                  <a:lumOff val="40000"/>
                </a:schemeClr>
              </a:solidFill>
            </a:rPr>
            <a:t>TCP/IP</a:t>
          </a:r>
          <a:endParaRPr lang="fr-FR" sz="2000" b="1" kern="1200" dirty="0">
            <a:solidFill>
              <a:schemeClr val="accent4">
                <a:lumMod val="60000"/>
                <a:lumOff val="40000"/>
              </a:schemeClr>
            </a:solidFill>
          </a:endParaRPr>
        </a:p>
      </dsp:txBody>
      <dsp:txXfrm>
        <a:off x="2651105" y="1391473"/>
        <a:ext cx="4283958" cy="1761815"/>
      </dsp:txXfrm>
    </dsp:sp>
    <dsp:sp modelId="{E1BECE55-E940-47C6-AA65-DDC018B1EF8F}">
      <dsp:nvSpPr>
        <dsp:cNvPr id="0" name=""/>
        <dsp:cNvSpPr/>
      </dsp:nvSpPr>
      <dsp:spPr>
        <a:xfrm>
          <a:off x="4631650" y="2211436"/>
          <a:ext cx="1031302" cy="350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EFDCDE-0FCE-4E15-9296-587ABD8D29A4}">
      <dsp:nvSpPr>
        <dsp:cNvPr id="0" name=""/>
        <dsp:cNvSpPr/>
      </dsp:nvSpPr>
      <dsp:spPr>
        <a:xfrm rot="5400000">
          <a:off x="4163220" y="5377329"/>
          <a:ext cx="912422" cy="11029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A6C23-5623-4950-909C-74C6C97D7BA2}">
      <dsp:nvSpPr>
        <dsp:cNvPr id="0" name=""/>
        <dsp:cNvSpPr/>
      </dsp:nvSpPr>
      <dsp:spPr>
        <a:xfrm>
          <a:off x="3563887" y="3384373"/>
          <a:ext cx="4549032" cy="185673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solidFill>
                <a:schemeClr val="bg1"/>
              </a:solidFill>
            </a:rPr>
            <a:t>If the server approves the client's request, the server sends the client a "200 OK" message, and then starts sending the website's files to the browser as a series of small chunks called </a:t>
          </a:r>
          <a:r>
            <a:rPr lang="en-US" sz="2000" b="1" i="0" kern="1200" dirty="0" smtClean="0">
              <a:solidFill>
                <a:schemeClr val="accent4">
                  <a:lumMod val="60000"/>
                  <a:lumOff val="40000"/>
                </a:schemeClr>
              </a:solidFill>
            </a:rPr>
            <a:t>data packets</a:t>
          </a:r>
          <a:endParaRPr lang="fr-FR" sz="2000" b="1" kern="1200" dirty="0">
            <a:solidFill>
              <a:schemeClr val="accent4">
                <a:lumMod val="60000"/>
                <a:lumOff val="40000"/>
              </a:schemeClr>
            </a:solidFill>
          </a:endParaRPr>
        </a:p>
      </dsp:txBody>
      <dsp:txXfrm>
        <a:off x="3654542" y="3475028"/>
        <a:ext cx="4367722" cy="1675423"/>
      </dsp:txXfrm>
    </dsp:sp>
    <dsp:sp modelId="{2526A604-8B58-4841-B93A-830CE7AB3D9A}">
      <dsp:nvSpPr>
        <dsp:cNvPr id="0" name=""/>
        <dsp:cNvSpPr/>
      </dsp:nvSpPr>
      <dsp:spPr>
        <a:xfrm>
          <a:off x="6503095" y="4040668"/>
          <a:ext cx="1031302" cy="802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21EEF-5A8B-49CA-83E1-34243672818B}">
      <dsp:nvSpPr>
        <dsp:cNvPr id="0" name=""/>
        <dsp:cNvSpPr/>
      </dsp:nvSpPr>
      <dsp:spPr>
        <a:xfrm>
          <a:off x="5148067" y="5361440"/>
          <a:ext cx="3862390" cy="126329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The browser assembles the small chunks into a complete web page and displays it</a:t>
          </a:r>
          <a:endParaRPr lang="fr-FR" sz="2000" kern="1200" dirty="0"/>
        </a:p>
      </dsp:txBody>
      <dsp:txXfrm>
        <a:off x="5209747" y="5423120"/>
        <a:ext cx="3739030" cy="1139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4EA41E-7760-4962-B56E-6666E7BDFC6F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7B1611-DEE3-4303-AADE-C29C2ADBBB63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4EA41E-7760-4962-B56E-6666E7BDFC6F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7B1611-DEE3-4303-AADE-C29C2ADBBB6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4EA41E-7760-4962-B56E-6666E7BDFC6F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7B1611-DEE3-4303-AADE-C29C2ADBBB6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4EA41E-7760-4962-B56E-6666E7BDFC6F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7B1611-DEE3-4303-AADE-C29C2ADBBB6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4EA41E-7760-4962-B56E-6666E7BDFC6F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7B1611-DEE3-4303-AADE-C29C2ADBBB63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4EA41E-7760-4962-B56E-6666E7BDFC6F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7B1611-DEE3-4303-AADE-C29C2ADBBB6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4EA41E-7760-4962-B56E-6666E7BDFC6F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7B1611-DEE3-4303-AADE-C29C2ADBBB6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4EA41E-7760-4962-B56E-6666E7BDFC6F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7B1611-DEE3-4303-AADE-C29C2ADBBB6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4EA41E-7760-4962-B56E-6666E7BDFC6F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7B1611-DEE3-4303-AADE-C29C2ADBBB63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4EA41E-7760-4962-B56E-6666E7BDFC6F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7B1611-DEE3-4303-AADE-C29C2ADBBB6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4EA41E-7760-4962-B56E-6666E7BDFC6F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7B1611-DEE3-4303-AADE-C29C2ADBBB63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14EA41E-7760-4962-B56E-6666E7BDFC6F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D7B1611-DEE3-4303-AADE-C29C2ADBBB63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2561456"/>
          </a:xfrm>
        </p:spPr>
        <p:txBody>
          <a:bodyPr>
            <a:noAutofit/>
          </a:bodyPr>
          <a:lstStyle/>
          <a:p>
            <a:r>
              <a:rPr lang="fr-FR" sz="5400" dirty="0" smtClean="0">
                <a:solidFill>
                  <a:srgbClr val="FF0000"/>
                </a:solidFill>
              </a:rPr>
              <a:t>Web </a:t>
            </a:r>
            <a:r>
              <a:rPr lang="fr-FR" sz="5400" dirty="0" err="1" smtClean="0">
                <a:solidFill>
                  <a:srgbClr val="FF0000"/>
                </a:solidFill>
              </a:rPr>
              <a:t>fundamentals</a:t>
            </a:r>
            <a:r>
              <a:rPr lang="fr-FR" sz="5400" dirty="0" smtClean="0">
                <a:solidFill>
                  <a:srgbClr val="FF0000"/>
                </a:solidFill>
              </a:rPr>
              <a:t> </a:t>
            </a:r>
            <a:r>
              <a:rPr lang="fr-FR" sz="5400" dirty="0" err="1" smtClean="0">
                <a:solidFill>
                  <a:srgbClr val="FF0000"/>
                </a:solidFill>
              </a:rPr>
              <a:t>project</a:t>
            </a:r>
            <a:endParaRPr lang="fr-FR" sz="5400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552" y="5085184"/>
            <a:ext cx="4968552" cy="889390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Mili </a:t>
            </a:r>
            <a:r>
              <a:rPr lang="fr-FR" sz="3600" b="1" dirty="0" err="1" smtClean="0"/>
              <a:t>Sahar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158780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web works?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In the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beginning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there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are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some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terms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that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we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should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know: </a:t>
            </a:r>
          </a:p>
          <a:p>
            <a:pPr>
              <a:buFontTx/>
              <a:buChar char="-"/>
            </a:pP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DNS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(Domain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Name System) server is a service where its main function is to translate a domain name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into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 IP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address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HTTP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HyperText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Transfer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Protocol) is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underlying protocol used by the Web and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defines how messages are formatted and transmitted, and what actions Web servers and browsers should take in response to various commands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0">
              <a:buFontTx/>
              <a:buChar char="-"/>
            </a:pP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TCP/IP</a:t>
            </a:r>
            <a:r>
              <a:rPr lang="fr-FR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Stands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for "Transmission Control Protocol", TCP is a fundamental protocol within the Internet protocol suite. it's a collection of standards that allow systems to communicate over the Internet.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10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1600" y="404664"/>
            <a:ext cx="7715200" cy="2520280"/>
          </a:xfrm>
        </p:spPr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endParaRPr lang="fr-FR" dirty="0" smtClean="0"/>
          </a:p>
          <a:p>
            <a:pPr marL="82296" indent="0">
              <a:buNone/>
            </a:pPr>
            <a:endParaRPr lang="fr-FR" dirty="0"/>
          </a:p>
          <a:p>
            <a:pPr marL="82296" indent="0">
              <a:buNone/>
            </a:pPr>
            <a:endParaRPr lang="fr-FR" dirty="0" smtClean="0"/>
          </a:p>
          <a:p>
            <a:pPr marL="82296" indent="0">
              <a:buNone/>
            </a:pPr>
            <a:r>
              <a:rPr lang="fr-FR" sz="4400" b="1" dirty="0" err="1" smtClean="0">
                <a:solidFill>
                  <a:schemeClr val="accent1">
                    <a:lumMod val="75000"/>
                  </a:schemeClr>
                </a:solidFill>
                <a:latin typeface="Agency FB" pitchFamily="34" charset="0"/>
                <a:cs typeface="Arial" pitchFamily="34" charset="0"/>
              </a:rPr>
              <a:t>What</a:t>
            </a:r>
            <a:r>
              <a:rPr lang="fr-FR" sz="4400" b="1" dirty="0" smtClean="0">
                <a:solidFill>
                  <a:schemeClr val="accent1">
                    <a:lumMod val="75000"/>
                  </a:schemeClr>
                </a:solidFill>
                <a:latin typeface="Agency FB" pitchFamily="34" charset="0"/>
                <a:cs typeface="Arial" pitchFamily="34" charset="0"/>
              </a:rPr>
              <a:t> </a:t>
            </a:r>
            <a:r>
              <a:rPr lang="fr-FR" sz="4400" b="1" dirty="0" err="1" smtClean="0">
                <a:solidFill>
                  <a:schemeClr val="accent1">
                    <a:lumMod val="75000"/>
                  </a:schemeClr>
                </a:solidFill>
                <a:latin typeface="Agency FB" pitchFamily="34" charset="0"/>
                <a:cs typeface="Arial" pitchFamily="34" charset="0"/>
              </a:rPr>
              <a:t>happens</a:t>
            </a:r>
            <a:r>
              <a:rPr lang="fr-FR" sz="4400" b="1" dirty="0" smtClean="0">
                <a:solidFill>
                  <a:schemeClr val="accent1">
                    <a:lumMod val="75000"/>
                  </a:schemeClr>
                </a:solidFill>
                <a:latin typeface="Agency FB" pitchFamily="34" charset="0"/>
                <a:cs typeface="Arial" pitchFamily="34" charset="0"/>
              </a:rPr>
              <a:t> </a:t>
            </a:r>
            <a:r>
              <a:rPr lang="fr-FR" sz="4400" b="1" dirty="0" err="1" smtClean="0">
                <a:solidFill>
                  <a:schemeClr val="accent1">
                    <a:lumMod val="75000"/>
                  </a:schemeClr>
                </a:solidFill>
                <a:latin typeface="Agency FB" pitchFamily="34" charset="0"/>
                <a:cs typeface="Arial" pitchFamily="34" charset="0"/>
              </a:rPr>
              <a:t>when</a:t>
            </a:r>
            <a:r>
              <a:rPr lang="fr-FR" sz="4400" b="1" dirty="0" smtClean="0">
                <a:solidFill>
                  <a:schemeClr val="accent1">
                    <a:lumMod val="75000"/>
                  </a:schemeClr>
                </a:solidFill>
                <a:latin typeface="Agency FB" pitchFamily="34" charset="0"/>
                <a:cs typeface="Arial" pitchFamily="34" charset="0"/>
              </a:rPr>
              <a:t> </a:t>
            </a:r>
            <a:r>
              <a:rPr lang="fr-FR" sz="4400" b="1" dirty="0" err="1" smtClean="0">
                <a:solidFill>
                  <a:schemeClr val="accent1">
                    <a:lumMod val="75000"/>
                  </a:schemeClr>
                </a:solidFill>
                <a:latin typeface="Agency FB" pitchFamily="34" charset="0"/>
                <a:cs typeface="Arial" pitchFamily="34" charset="0"/>
              </a:rPr>
              <a:t>you</a:t>
            </a:r>
            <a:r>
              <a:rPr lang="fr-FR" sz="4400" b="1" dirty="0" smtClean="0">
                <a:solidFill>
                  <a:schemeClr val="accent1">
                    <a:lumMod val="75000"/>
                  </a:schemeClr>
                </a:solidFill>
                <a:latin typeface="Agency FB" pitchFamily="34" charset="0"/>
                <a:cs typeface="Arial" pitchFamily="34" charset="0"/>
              </a:rPr>
              <a:t> 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Agency FB" pitchFamily="34" charset="0"/>
                <a:cs typeface="Arial" pitchFamily="34" charset="0"/>
              </a:rPr>
              <a:t>type a web address into your browser </a:t>
            </a: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Agency FB" pitchFamily="34" charset="0"/>
                <a:cs typeface="Arial" pitchFamily="34" charset="0"/>
              </a:rPr>
              <a:t>?</a:t>
            </a:r>
            <a:endParaRPr lang="fr-FR" sz="4400" b="1" dirty="0">
              <a:solidFill>
                <a:schemeClr val="accent1">
                  <a:lumMod val="75000"/>
                </a:schemeClr>
              </a:solidFill>
              <a:latin typeface="Agency FB" pitchFamily="34" charset="0"/>
              <a:cs typeface="Aria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780483"/>
            <a:ext cx="4005064" cy="40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2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649445"/>
              </p:ext>
            </p:extLst>
          </p:nvPr>
        </p:nvGraphicFramePr>
        <p:xfrm>
          <a:off x="0" y="116632"/>
          <a:ext cx="9144000" cy="6624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835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 you need to be a web developer?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Languages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HTML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CSS and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JavaScript</a:t>
            </a:r>
          </a:p>
          <a:p>
            <a:r>
              <a:rPr lang="en-US" sz="1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HTML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is the language used to create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websites</a:t>
            </a:r>
          </a:p>
          <a:p>
            <a:r>
              <a:rPr lang="en-US" sz="18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CSS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is used to describe the visual presentation of these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pages</a:t>
            </a:r>
          </a:p>
          <a:p>
            <a:r>
              <a:rPr lang="en-US" sz="18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JavaScript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is used to make these pages interactive.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Libraries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and Frameworks:  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82296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As </a:t>
            </a:r>
            <a:r>
              <a:rPr lang="en-US" sz="18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React </a:t>
            </a:r>
            <a:r>
              <a:rPr lang="en-US" sz="1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JS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is a JavaScript library used in web development to build interactive elements on websites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GitHub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82296" indent="0">
              <a:buNone/>
            </a:pPr>
            <a:r>
              <a:rPr lang="en-US" sz="18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is a version control system that enables you to keep track of all changes made to your code.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82296" indent="0">
              <a:buNone/>
            </a:pPr>
            <a:r>
              <a:rPr lang="en-US" sz="1800" b="1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GitHub</a:t>
            </a:r>
            <a:r>
              <a:rPr lang="en-US" sz="18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is a hosting service for your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Git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repository, enabling teamwork and collaborative projects.</a:t>
            </a:r>
            <a:endParaRPr lang="fr-FR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46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the role of a web </a:t>
            </a:r>
            <a:r>
              <a:rPr lang="en-US" dirty="0" smtClean="0"/>
              <a:t>developer?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A web developer is responsible for programming the code that “tells” a website how to function.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developer builds a website from the bottom up, which means designing it in such a way that end users have no difficulty navigating the site.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82296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Web </a:t>
            </a:r>
            <a:r>
              <a:rPr lang="fr-FR" sz="1800" dirty="0" err="1">
                <a:latin typeface="Arial" pitchFamily="34" charset="0"/>
                <a:cs typeface="Arial" pitchFamily="34" charset="0"/>
              </a:rPr>
              <a:t>development</a:t>
            </a:r>
            <a:r>
              <a:rPr lang="fr-FR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can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be divided into three parts: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b="1" u="sng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Front-End </a:t>
            </a:r>
            <a:r>
              <a:rPr lang="fr-FR" sz="1800" b="1" u="sng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fr-FR" sz="1800" b="1" u="sng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evelopment</a:t>
            </a:r>
            <a:r>
              <a:rPr lang="en-US" sz="1800" b="1" u="sng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code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that executes in a web browser and determines what customers or clients will see when they land on a website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b="1" u="sng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Back-end </a:t>
            </a:r>
            <a:r>
              <a:rPr lang="en-US" sz="1800" b="1" u="sng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fr-FR" sz="1800" b="1" u="sng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evelopment</a:t>
            </a:r>
            <a:r>
              <a:rPr lang="en-US" sz="1800" b="1" u="sng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code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that executes on a web server and powers the behind-the-scenes mechanics of how a website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works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u="sng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database technology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which helps to keep a website running smoothly and efficiently. Large-scale web projects often divide these tasks among multiple web developers.</a:t>
            </a:r>
          </a:p>
          <a:p>
            <a:pPr marL="82296" indent="0">
              <a:buNone/>
            </a:pPr>
            <a:endParaRPr lang="fr-FR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9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70</TotalTime>
  <Words>489</Words>
  <Application>Microsoft Office PowerPoint</Application>
  <PresentationFormat>Affichage à l'écran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Solstice</vt:lpstr>
      <vt:lpstr>Web fundamentals project</vt:lpstr>
      <vt:lpstr>How does the web works?</vt:lpstr>
      <vt:lpstr>Présentation PowerPoint</vt:lpstr>
      <vt:lpstr>Présentation PowerPoint</vt:lpstr>
      <vt:lpstr>What do you need to be a web developer?</vt:lpstr>
      <vt:lpstr>What’s the role of a web developer?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fundamentals project</dc:title>
  <dc:creator>Utilisateur Windows</dc:creator>
  <cp:lastModifiedBy>Utilisateur Windows</cp:lastModifiedBy>
  <cp:revision>22</cp:revision>
  <dcterms:created xsi:type="dcterms:W3CDTF">2021-03-24T08:41:07Z</dcterms:created>
  <dcterms:modified xsi:type="dcterms:W3CDTF">2021-03-24T09:51:55Z</dcterms:modified>
</cp:coreProperties>
</file>