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1" r:id="rId6"/>
    <p:sldId id="282" r:id="rId7"/>
    <p:sldId id="290" r:id="rId8"/>
    <p:sldId id="261" r:id="rId9"/>
    <p:sldId id="289" r:id="rId10"/>
    <p:sldId id="284" r:id="rId11"/>
    <p:sldId id="288" r:id="rId12"/>
    <p:sldId id="286" r:id="rId13"/>
    <p:sldId id="259" r:id="rId14"/>
    <p:sldId id="287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6432" autoAdjust="0"/>
  </p:normalViewPr>
  <p:slideViewPr>
    <p:cSldViewPr snapToGrid="0">
      <p:cViewPr varScale="1">
        <p:scale>
          <a:sx n="113" d="100"/>
          <a:sy n="113" d="100"/>
        </p:scale>
        <p:origin x="2142" y="11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8AE55D-CF2D-4C8B-B179-7885597C049E}" type="datetime1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C05B78-ADF2-4CAD-BD0B-224DF3FBD11F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6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4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2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0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1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5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5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5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pt-BR" noProof="0"/>
              <a:t>Clique para editar o estilo de TEXTO Mestre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>
                <a:cs typeface="Calibri"/>
              </a:rPr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>
                <a:cs typeface="Calibri"/>
              </a:rPr>
              <a:t>Clique para editar o estilo do texto mestre</a:t>
            </a:r>
          </a:p>
          <a:p>
            <a:pPr rtl="0"/>
            <a:endParaRPr lang="pt-BR" noProof="0">
              <a:cs typeface="Calibri"/>
            </a:endParaRP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pt-BR" noProof="0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val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sz="5400" noProof="0"/>
              <a:t>Clique para editar o estilo do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Rodapé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Modelo de Texto do Rodapé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2000" noProof="0">
                <a:solidFill>
                  <a:schemeClr val="bg1"/>
                </a:solidFill>
                <a:cs typeface="Calibri"/>
              </a:rPr>
              <a:t>Clique para editar o estilo do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5" name="Espaço Reservado para Texto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nteúd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pt-BR" noProof="0"/>
              <a:t>Modelo de Texto do Rodapé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Exemplo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5" y="627016"/>
            <a:ext cx="6758381" cy="5138784"/>
          </a:xfrm>
        </p:spPr>
        <p:txBody>
          <a:bodyPr rtlCol="0"/>
          <a:lstStyle/>
          <a:p>
            <a:pPr rtl="0"/>
            <a:r>
              <a:rPr lang="pt-BR" sz="6000" dirty="0"/>
              <a:t>Projeto Helix: Explorando a Internet Social das Coisas (</a:t>
            </a:r>
            <a:r>
              <a:rPr lang="pt-BR" sz="6000" dirty="0" err="1"/>
              <a:t>SIoT</a:t>
            </a:r>
            <a:r>
              <a:rPr lang="pt-BR" sz="6000" dirty="0"/>
              <a:t>) no Cuidado de Pessoas Cegas</a:t>
            </a:r>
          </a:p>
        </p:txBody>
      </p:sp>
      <p:pic>
        <p:nvPicPr>
          <p:cNvPr id="1026" name="Picture 2" descr="Otimizando a gestão condominial com a IOT (Internet of Things) - Notícias -  Seu Condomínio">
            <a:extLst>
              <a:ext uri="{FF2B5EF4-FFF2-40B4-BE49-F238E27FC236}">
                <a16:creationId xmlns:a16="http://schemas.microsoft.com/office/drawing/2014/main" id="{403167B7-3518-83A3-E2EE-963B2632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6" y="-20926"/>
            <a:ext cx="4639734" cy="68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71D90-D0CD-30AD-F2F6-F1F6D6CDF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5 – Conclusões e trabalhos futuros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7770-AA81-8C69-6F37-C96BA88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Tópico 5 – Conclusões e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B8E76-B774-E7FB-8333-A1CB6B1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Abordagens que utilizam a Internet das Coisas Sociais (</a:t>
            </a:r>
            <a:r>
              <a:rPr lang="pt-BR" dirty="0" err="1"/>
              <a:t>SIoT</a:t>
            </a:r>
            <a:r>
              <a:rPr lang="pt-BR" dirty="0"/>
              <a:t>) exigem considerações detalhadas sobre os requisitos a serem atendidos, incluindo o tipo de usuário, os serviços oferecidos e as funcionalidades a serem fornecidas.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 aceitação e adoção das tecnologias Helix-</a:t>
            </a:r>
            <a:r>
              <a:rPr lang="pt-BR" dirty="0" err="1"/>
              <a:t>SIoT</a:t>
            </a:r>
            <a:r>
              <a:rPr lang="pt-BR" dirty="0"/>
              <a:t> foram avaliadas com base no Modelo de Aceitação de Tecnologia (TAM), com resultados promissores de alta aceitação pela comunidade escolar da Escola Louis Braille.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Foi identificado que cada pessoa com deficiência visual (BP) e sua família possuem critérios diferentes para selecionar cuidadores, levando à integração da Análise de Decisão de Múltiplos Critérios (MCDA) na abordagem Helix-</a:t>
            </a:r>
            <a:r>
              <a:rPr lang="pt-BR" dirty="0" err="1"/>
              <a:t>SIoT</a:t>
            </a:r>
            <a:r>
              <a:rPr lang="pt-BR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 aplicação da abordagem Helix-</a:t>
            </a:r>
            <a:r>
              <a:rPr lang="pt-BR" dirty="0" err="1"/>
              <a:t>SIoT</a:t>
            </a:r>
            <a:r>
              <a:rPr lang="pt-BR" dirty="0"/>
              <a:t> requer operação distribuída e o uso de middleware, com destaque para o middleware EXEHDA, que mostrou sinergia com o foco da pesquisa.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Embora existam pesquisas discutindo o uso da </a:t>
            </a:r>
            <a:r>
              <a:rPr lang="pt-BR" dirty="0" err="1"/>
              <a:t>SIoT</a:t>
            </a:r>
            <a:r>
              <a:rPr lang="pt-BR" dirty="0"/>
              <a:t> em grupos de usuários, nenhuma delas está direcionada especificamente para pessoas com deficiência visual (BP).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Trabalhos futuros incluem a realização de estudos de campo com BP para testar a abordagem Helix-</a:t>
            </a:r>
            <a:r>
              <a:rPr lang="pt-BR" dirty="0" err="1"/>
              <a:t>SIoT</a:t>
            </a:r>
            <a:r>
              <a:rPr lang="pt-BR" dirty="0"/>
              <a:t>, revisão dos aspectos de segurança da infraestrutura e exploração do uso de dados históricos para análise de deslocamentos.</a:t>
            </a:r>
          </a:p>
        </p:txBody>
      </p:sp>
    </p:spTree>
    <p:extLst>
      <p:ext uri="{BB962C8B-B14F-4D97-AF65-F5344CB8AC3E}">
        <p14:creationId xmlns:p14="http://schemas.microsoft.com/office/powerpoint/2010/main" val="11342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Integrantes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pt-BR" dirty="0"/>
              <a:t>Vitor Dias de Britto Militão</a:t>
            </a:r>
            <a:br>
              <a:rPr lang="pt-BR" dirty="0"/>
            </a:br>
            <a:r>
              <a:rPr lang="pt-BR" dirty="0"/>
              <a:t>Vitor Lucio de Oliveira</a:t>
            </a:r>
          </a:p>
        </p:txBody>
      </p:sp>
    </p:spTree>
    <p:extLst>
      <p:ext uri="{BB962C8B-B14F-4D97-AF65-F5344CB8AC3E}">
        <p14:creationId xmlns:p14="http://schemas.microsoft.com/office/powerpoint/2010/main" val="2429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pt-BR" dirty="0"/>
              <a:t>Dados do Artigo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  <a:p>
            <a:pPr rtl="0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379" y="2519270"/>
            <a:ext cx="4818888" cy="36620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pt-BR" dirty="0"/>
              <a:t>Título: </a:t>
            </a:r>
            <a:r>
              <a:rPr lang="pt-BR" sz="2000" dirty="0"/>
              <a:t>Projeto Helix: Explorando a Internet Social das Coisas (</a:t>
            </a:r>
            <a:r>
              <a:rPr lang="pt-BR" sz="2000" dirty="0" err="1"/>
              <a:t>SIoT</a:t>
            </a:r>
            <a:r>
              <a:rPr lang="pt-BR" sz="2000" dirty="0"/>
              <a:t>) no Cuidado de Pessoas Cegas. </a:t>
            </a:r>
          </a:p>
          <a:p>
            <a:pPr rtl="0"/>
            <a:r>
              <a:rPr lang="pt-BR" dirty="0"/>
              <a:t>Autores: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Felipe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Haertel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Leandro Camargo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João Lopes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Ana Pernas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Fernanda Mota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Jorge Barbosa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Adenauer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Yamin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/>
          <a:lstStyle/>
          <a:p>
            <a:pPr rtl="0"/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1751" y="2587752"/>
            <a:ext cx="4818888" cy="258680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Data de publicação: </a:t>
            </a:r>
            <a:r>
              <a:rPr lang="pt-BR" b="0" i="0" dirty="0">
                <a:effectLst/>
                <a:latin typeface="-apple-system"/>
              </a:rPr>
              <a:t>2022-12-27</a:t>
            </a:r>
            <a:endParaRPr lang="pt-BR" dirty="0"/>
          </a:p>
        </p:txBody>
      </p:sp>
      <p:sp>
        <p:nvSpPr>
          <p:cNvPr id="8" name="Espaço Reservado para Rodapé 8">
            <a:extLst>
              <a:ext uri="{FF2B5EF4-FFF2-40B4-BE49-F238E27FC236}">
                <a16:creationId xmlns:a16="http://schemas.microsoft.com/office/drawing/2014/main" id="{B67120C1-6A9D-44FA-9A16-F092E48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pt-BR"/>
              <a:t>Exemplo de Texto de Rodapé</a:t>
            </a:r>
          </a:p>
        </p:txBody>
      </p:sp>
      <p:sp>
        <p:nvSpPr>
          <p:cNvPr id="9" name="Espaço Reservado para o Número do Slide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2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2 –</a:t>
            </a:r>
            <a:br>
              <a:rPr lang="pt-BR" dirty="0"/>
            </a:br>
            <a:r>
              <a:rPr lang="pt-BR" dirty="0"/>
              <a:t>PROBLEMA ABORDADO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3801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Tópico 2 - Problema abordado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O artigo aborda a falta de acessibilidade enfrentada por pessoas com deficiência visual, seja por Barreiras Físicas ou Digitais à Participação Plena na Sociedade.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Através de uma visão computacional, propõe a abordagem Helix-</a:t>
            </a:r>
            <a:r>
              <a:rPr lang="pt-BR" dirty="0" err="1"/>
              <a:t>SIoT</a:t>
            </a:r>
            <a:r>
              <a:rPr lang="pt-BR" dirty="0"/>
              <a:t>, utilizando conceitos da Internet das Coisas Sociais.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3 –</a:t>
            </a:r>
            <a:br>
              <a:rPr lang="pt-BR" dirty="0"/>
            </a:br>
            <a:r>
              <a:rPr lang="pt-BR" dirty="0"/>
              <a:t>Motivações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/>
              <a:t> </a:t>
            </a:r>
            <a:endParaRPr lang="pt-BR" sz="100" dirty="0"/>
          </a:p>
        </p:txBody>
      </p:sp>
    </p:spTree>
    <p:extLst>
      <p:ext uri="{BB962C8B-B14F-4D97-AF65-F5344CB8AC3E}">
        <p14:creationId xmlns:p14="http://schemas.microsoft.com/office/powerpoint/2010/main" val="122905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Tópico 3 - MOTIVAÇÕES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Necessidade de Melhorar a Qualidade de Vida de Pessoas com Deficiência Visual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Inclusão Social e Participação Plena na Sociedade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Redução das Dificuldades Enfrentadas no Cotidiano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Responsabilidade Social e Compromisso com a Igualdade de Oportunidades</a:t>
            </a:r>
          </a:p>
        </p:txBody>
      </p:sp>
    </p:spTree>
    <p:extLst>
      <p:ext uri="{BB962C8B-B14F-4D97-AF65-F5344CB8AC3E}">
        <p14:creationId xmlns:p14="http://schemas.microsoft.com/office/powerpoint/2010/main" val="307552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776563"/>
            <a:ext cx="10268712" cy="3136392"/>
          </a:xfrm>
        </p:spPr>
        <p:txBody>
          <a:bodyPr rtlCol="0"/>
          <a:lstStyle/>
          <a:p>
            <a:pPr rtl="0"/>
            <a:r>
              <a:rPr lang="pt-BR" dirty="0"/>
              <a:t>Tópico 4 - 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6832599" y="2762503"/>
            <a:ext cx="3970358" cy="531029"/>
          </a:xfrm>
        </p:spPr>
        <p:txBody>
          <a:bodyPr rtlCol="0">
            <a:normAutofit/>
          </a:bodyPr>
          <a:lstStyle/>
          <a:p>
            <a:pPr rtl="0"/>
            <a:r>
              <a:rPr lang="pt-BR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5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Tópico 4 - Objetivo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DA905ED-77BF-C8A1-9346-671EAC01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Abordagem Helix-</a:t>
            </a:r>
            <a:r>
              <a:rPr lang="pt-BR" dirty="0" err="1"/>
              <a:t>SIoT</a:t>
            </a:r>
            <a:r>
              <a:rPr lang="pt-BR" dirty="0"/>
              <a:t> para melhoria da qualidade de vida de pessoas com deficiência visual.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Proporcionar maior autonomia e inclusão social.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Reduzir tempos de resposta em situações de necessidade.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Facilitar a seleção de cuidadores adequados.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Utilização de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Awareness</a:t>
            </a:r>
            <a:r>
              <a:rPr lang="pt-BR" dirty="0"/>
              <a:t> e Análise de Decisão de Múltiplos Critérios (MCDA).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Desenvolver soluções adaptativas e personalizadas.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Contribuir para um mundo mais inclusivo e igualitário</a:t>
            </a:r>
          </a:p>
        </p:txBody>
      </p:sp>
    </p:spTree>
    <p:extLst>
      <p:ext uri="{BB962C8B-B14F-4D97-AF65-F5344CB8AC3E}">
        <p14:creationId xmlns:p14="http://schemas.microsoft.com/office/powerpoint/2010/main" val="30834106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08_TF11201103_Win32" id="{36EBB537-F3F1-4D42-AA50-76CE2254FF30}" vid="{2C705382-CBB3-4413-A147-A6EB3F5F6F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fratura</Template>
  <TotalTime>60</TotalTime>
  <Words>490</Words>
  <Application>Microsoft Office PowerPoint</Application>
  <PresentationFormat>Widescreen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Franklin Gothic Demi Cond</vt:lpstr>
      <vt:lpstr>Franklin Gothic Medium</vt:lpstr>
      <vt:lpstr>Wingdings</vt:lpstr>
      <vt:lpstr>JuxtaposeVTI</vt:lpstr>
      <vt:lpstr>Projeto Helix: Explorando a Internet Social das Coisas (SIoT) no Cuidado de Pessoas Cegas</vt:lpstr>
      <vt:lpstr>Integrantes</vt:lpstr>
      <vt:lpstr>Dados do Artigo</vt:lpstr>
      <vt:lpstr>Tópico 2 – PROBLEMA ABORDADO</vt:lpstr>
      <vt:lpstr>Tópico 2 - Problema abordado</vt:lpstr>
      <vt:lpstr>Tópico 3 – Motivações</vt:lpstr>
      <vt:lpstr>Tópico 3 - MOTIVAÇÕES</vt:lpstr>
      <vt:lpstr>Tópico 4 - Objetivo</vt:lpstr>
      <vt:lpstr>Tópico 4 - Objetivo</vt:lpstr>
      <vt:lpstr>Tópico 5 – Conclusões e trabalhos futuros</vt:lpstr>
      <vt:lpstr>Tópico 5 – Conclusões e 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Helix: Explorando a Internet Social das Coisas (SIoT) no Cuidado de Pessoas Cegas</dc:title>
  <dc:creator>Vitor Militão</dc:creator>
  <cp:lastModifiedBy>Vitor Militão</cp:lastModifiedBy>
  <cp:revision>1</cp:revision>
  <dcterms:created xsi:type="dcterms:W3CDTF">2024-03-31T22:19:57Z</dcterms:created>
  <dcterms:modified xsi:type="dcterms:W3CDTF">2024-03-31T23:20:28Z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