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1" r:id="rId6"/>
    <p:sldId id="282" r:id="rId7"/>
    <p:sldId id="290" r:id="rId8"/>
    <p:sldId id="261" r:id="rId9"/>
    <p:sldId id="291" r:id="rId10"/>
    <p:sldId id="292" r:id="rId11"/>
    <p:sldId id="288" r:id="rId12"/>
    <p:sldId id="286" r:id="rId13"/>
    <p:sldId id="259" r:id="rId14"/>
    <p:sldId id="287" r:id="rId15"/>
    <p:sldId id="293" r:id="rId1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6432" autoAdjust="0"/>
  </p:normalViewPr>
  <p:slideViewPr>
    <p:cSldViewPr snapToGrid="0">
      <p:cViewPr varScale="1">
        <p:scale>
          <a:sx n="81" d="100"/>
          <a:sy n="81" d="100"/>
        </p:scale>
        <p:origin x="114" y="804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8AE55D-CF2D-4C8B-B179-7885597C049E}" type="datetime1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C05B78-ADF2-4CAD-BD0B-224DF3FBD11F}" type="datetime1">
              <a:rPr lang="pt-BR" noProof="0" smtClean="0"/>
              <a:t>31/03/2024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63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34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2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40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51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34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48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95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5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pt-BR" noProof="0"/>
              <a:t>Clique para editar o estilo de TEXTO Mestre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>
                <a:cs typeface="Calibri"/>
              </a:rPr>
              <a:t>Clique para editar os estilos de texto Mestres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>
                <a:cs typeface="Calibri"/>
              </a:rPr>
              <a:t>Clique para editar os estilos de texto Mestres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>
                <a:cs typeface="Calibri"/>
              </a:rPr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pt-BR" noProof="0"/>
              <a:t>Amostra de Texto de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>
                <a:cs typeface="Calibri"/>
              </a:rPr>
              <a:t>Clique para editar o estilo do texto mestre</a:t>
            </a:r>
          </a:p>
          <a:p>
            <a:pPr rtl="0"/>
            <a:endParaRPr lang="pt-BR" noProof="0">
              <a:cs typeface="Calibri"/>
            </a:endParaRP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pt-BR" noProof="0"/>
              <a:t>Amostra de Texto de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sz="5400" noProof="0"/>
              <a:t>Clique para editar o estilo do texto mestre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sz="2000" noProof="0">
                <a:solidFill>
                  <a:schemeClr val="bg1"/>
                </a:solidFill>
                <a:cs typeface="Calibri"/>
              </a:rPr>
              <a:t>Clique para editar o estilo do texto mestre</a:t>
            </a:r>
          </a:p>
        </p:txBody>
      </p:sp>
      <p:sp>
        <p:nvSpPr>
          <p:cNvPr id="15" name="Espaço Reservado para Rodapé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noProof="0">
                <a:solidFill>
                  <a:schemeClr val="bg1"/>
                </a:solidFill>
              </a:rPr>
              <a:t>Modelo de Texto do Rodapé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rval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sz="5400" noProof="0"/>
              <a:t>Clique para editar o estilo do texto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Rodapé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noProof="0">
                <a:solidFill>
                  <a:schemeClr val="bg1"/>
                </a:solidFill>
              </a:rPr>
              <a:t>Modelo de Texto do Rodapé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sz="2000" noProof="0">
                <a:solidFill>
                  <a:schemeClr val="bg1"/>
                </a:solidFill>
                <a:cs typeface="Calibri"/>
              </a:rPr>
              <a:t>Clique para editar o estilo do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Imagem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9" name="Espaço Reservado para Texto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1" name="Espaço Reservado para Texto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2" name="Espaço Reservado para Texto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5" name="Espaço Reservado para Texto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pt-BR" noProof="0"/>
              <a:t>Modelo de Texto do Rodapé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nteúd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pt-BR" noProof="0"/>
              <a:t>Modelo de Texto do Rodapé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85" y="627016"/>
            <a:ext cx="6758381" cy="5138784"/>
          </a:xfrm>
        </p:spPr>
        <p:txBody>
          <a:bodyPr rtlCol="0"/>
          <a:lstStyle/>
          <a:p>
            <a:pPr rtl="0"/>
            <a:r>
              <a:rPr lang="pt-BR" sz="6000" dirty="0"/>
              <a:t>Estado da Prática do Design Visual de Aplicativos Móveis desenvolvidos com App Inventor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C71D90-D0CD-30AD-F2F6-F1F6D6CDF0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  </a:t>
            </a:r>
          </a:p>
          <a:p>
            <a:endParaRPr lang="pt-BR" dirty="0"/>
          </a:p>
        </p:txBody>
      </p:sp>
      <p:pic>
        <p:nvPicPr>
          <p:cNvPr id="2" name="Picture 2" descr="MIT App Inv | PET-Elétrica UFF">
            <a:extLst>
              <a:ext uri="{FF2B5EF4-FFF2-40B4-BE49-F238E27FC236}">
                <a16:creationId xmlns:a16="http://schemas.microsoft.com/office/drawing/2014/main" id="{2212C172-7DEC-7B72-1BDE-44580CDD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5" y="1380068"/>
            <a:ext cx="4651375" cy="42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5 – Conclusões e trabalhos futuros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/>
              <a:t> 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C7770-AA81-8C69-6F37-C96BA883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Tópico 5 – Conclusões e 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B8E76-B774-E7FB-8333-A1CB6B1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Conclusão: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Baixo nível de estética visual e falta de conformidade com diretrizes de guias de estilo são observados em aplicativos criados com o App Inventor.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Existência de aplicativos com alto nível de estética demonstra a viabilidade de criar interfaces bem desenhadas no App Inventor.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 falta de formação em design de IU entre os usuários do App Inventor é evidenciada como uma causa provável para a baixa qualidade visual dos aplicativos.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Necessidade de incluir o ensino de design de IU no currículo de computação, especialmente no desenvolvimento de aplicativos móveis.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Identificação da necessidade de alterações no App Inventor para melhor suporte ao design visual alinhado a guias de estilo.</a:t>
            </a:r>
          </a:p>
        </p:txBody>
      </p:sp>
    </p:spTree>
    <p:extLst>
      <p:ext uri="{BB962C8B-B14F-4D97-AF65-F5344CB8AC3E}">
        <p14:creationId xmlns:p14="http://schemas.microsoft.com/office/powerpoint/2010/main" val="11342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C7770-AA81-8C69-6F37-C96BA883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Tópico 5 – Conclusões e 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B8E76-B774-E7FB-8333-A1CB6B1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Trabalhos Futuros: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Identificar quais diretrizes de design têm maior impacto na qualidade visual dos aplicativos criados com o App Inventor.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Direcionar o ensino de design visual para focar nos princípios e conceitos mais relevantes para a qualidade do design de IU.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Desenvolver e implementar alterações no App Inventor para melhor suporte ao design visual.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Explorar estratégias para integrar efetivamente o ensino de design de IU no contexto do ensino de programação e desenvolvimento de aplicativos móveis.</a:t>
            </a:r>
          </a:p>
        </p:txBody>
      </p:sp>
    </p:spTree>
    <p:extLst>
      <p:ext uri="{BB962C8B-B14F-4D97-AF65-F5344CB8AC3E}">
        <p14:creationId xmlns:p14="http://schemas.microsoft.com/office/powerpoint/2010/main" val="224331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Integrantes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pt-BR" dirty="0"/>
              <a:t>Vitor Dias de Britto Militão</a:t>
            </a:r>
            <a:br>
              <a:rPr lang="pt-BR" dirty="0"/>
            </a:br>
            <a:r>
              <a:rPr lang="pt-BR" dirty="0"/>
              <a:t>Vitor Lucio de Oliveira</a:t>
            </a:r>
          </a:p>
        </p:txBody>
      </p:sp>
    </p:spTree>
    <p:extLst>
      <p:ext uri="{BB962C8B-B14F-4D97-AF65-F5344CB8AC3E}">
        <p14:creationId xmlns:p14="http://schemas.microsoft.com/office/powerpoint/2010/main" val="24291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pt-BR" dirty="0"/>
              <a:t>Dados do Artigo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/>
          <a:lstStyle/>
          <a:p>
            <a:pPr rtl="0"/>
            <a:r>
              <a:rPr lang="pt-BR" dirty="0"/>
              <a:t> </a:t>
            </a:r>
          </a:p>
          <a:p>
            <a:pPr rtl="0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379" y="2519270"/>
            <a:ext cx="4818888" cy="36620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pt-BR" dirty="0"/>
              <a:t>Título: </a:t>
            </a:r>
            <a:r>
              <a:rPr lang="pt-BR" sz="2000" dirty="0"/>
              <a:t>Estado da Prática do Design Visual de Aplicativos Móveis desenvolvidos com App Inventor</a:t>
            </a:r>
          </a:p>
          <a:p>
            <a:pPr rtl="0"/>
            <a:r>
              <a:rPr lang="pt-BR" dirty="0"/>
              <a:t>Autores:</a:t>
            </a:r>
            <a:br>
              <a:rPr lang="pt-BR" dirty="0"/>
            </a:br>
            <a:r>
              <a:rPr lang="pt-BR" dirty="0"/>
              <a:t>Igor da Silva </a:t>
            </a:r>
            <a:r>
              <a:rPr lang="pt-BR" dirty="0" err="1"/>
              <a:t>Solecki</a:t>
            </a:r>
            <a:br>
              <a:rPr lang="pt-BR" dirty="0"/>
            </a:br>
            <a:r>
              <a:rPr lang="pt-BR" dirty="0"/>
              <a:t>João V. A. Porto</a:t>
            </a:r>
            <a:br>
              <a:rPr lang="pt-BR" dirty="0"/>
            </a:br>
            <a:r>
              <a:rPr lang="pt-BR" dirty="0"/>
              <a:t>Jean C. R. </a:t>
            </a:r>
            <a:r>
              <a:rPr lang="pt-BR" dirty="0" err="1"/>
              <a:t>Hauck</a:t>
            </a:r>
            <a:br>
              <a:rPr lang="pt-BR" dirty="0"/>
            </a:br>
            <a:r>
              <a:rPr lang="pt-BR" dirty="0"/>
              <a:t>Karla Aparecida </a:t>
            </a:r>
            <a:r>
              <a:rPr lang="pt-BR" dirty="0" err="1"/>
              <a:t>Justen</a:t>
            </a:r>
            <a:br>
              <a:rPr lang="pt-BR" dirty="0"/>
            </a:br>
            <a:r>
              <a:rPr lang="pt-BR" dirty="0"/>
              <a:t>Christiane </a:t>
            </a:r>
            <a:r>
              <a:rPr lang="pt-BR" dirty="0" err="1"/>
              <a:t>Gresse</a:t>
            </a:r>
            <a:r>
              <a:rPr lang="pt-BR" dirty="0"/>
              <a:t> von </a:t>
            </a:r>
            <a:r>
              <a:rPr lang="pt-BR" dirty="0" err="1"/>
              <a:t>Wangenheim</a:t>
            </a:r>
            <a:br>
              <a:rPr lang="pt-BR" dirty="0"/>
            </a:br>
            <a:r>
              <a:rPr lang="pt-BR" dirty="0"/>
              <a:t>Adriano F. </a:t>
            </a:r>
            <a:r>
              <a:rPr lang="pt-BR" dirty="0" err="1"/>
              <a:t>Borgatto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1751" y="2587752"/>
            <a:ext cx="4818888" cy="258680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Data de publicação: </a:t>
            </a:r>
            <a:r>
              <a:rPr lang="pt-BR" b="0" i="0" dirty="0">
                <a:effectLst/>
                <a:latin typeface="-apple-system"/>
              </a:rPr>
              <a:t>2023-09-06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12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2 –</a:t>
            </a:r>
            <a:br>
              <a:rPr lang="pt-BR" dirty="0"/>
            </a:br>
            <a:r>
              <a:rPr lang="pt-BR" dirty="0"/>
              <a:t>PROBLEMA ABORDADO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/>
              <a:t> 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13801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Tópico 2 - Problema abordado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DA905ED-77BF-C8A1-9346-671EAC01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Falta de avaliação sistemática do design visual de aplicativos móveis do App Inventor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Importância da usabilidade e estética das interfaces de usuário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Relevância na educação de computação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Propósito do artigo: preencher lacuna na avaliação do design visual e fornecer direções para melhorias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3 –</a:t>
            </a:r>
            <a:br>
              <a:rPr lang="pt-BR" dirty="0"/>
            </a:br>
            <a:r>
              <a:rPr lang="pt-BR" dirty="0"/>
              <a:t>Motivações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/>
              <a:t> 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172262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Tópico 3 – Motivações</a:t>
            </a: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DA905ED-77BF-C8A1-9346-671EAC01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Necessidade crescente de ensino de computação na educação básica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Crescente uso de aplicativos móveis no cotidiano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Reconhecimento da importância do design visual na experiência do usuário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Lacuna na avaliação do design visual em aplicativos desenvolvidos com o App Inventor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Potencial impacto positivo na educação e no desenvolvimento de habilidades dos alunos</a:t>
            </a:r>
          </a:p>
        </p:txBody>
      </p:sp>
    </p:spTree>
    <p:extLst>
      <p:ext uri="{BB962C8B-B14F-4D97-AF65-F5344CB8AC3E}">
        <p14:creationId xmlns:p14="http://schemas.microsoft.com/office/powerpoint/2010/main" val="144671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4 - Objetivo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955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Tópico 4 - Objetivo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DA905ED-77BF-C8A1-9346-671EAC01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Avaliar sistematicamente o design visual de aplicativos móveis desenvolvidos com o App Inventor.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Destacar a importância do design de interfaces de usuário (</a:t>
            </a:r>
            <a:r>
              <a:rPr lang="pt-BR" dirty="0" err="1"/>
              <a:t>IUs</a:t>
            </a:r>
            <a:r>
              <a:rPr lang="pt-BR" dirty="0"/>
              <a:t>) na educação de computação.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Identificar áreas de melhoria no ambiente do App Inventor para oferecer suporte ao design visual de </a:t>
            </a:r>
            <a:r>
              <a:rPr lang="pt-BR" dirty="0" err="1"/>
              <a:t>IUs</a:t>
            </a:r>
            <a:r>
              <a:rPr lang="pt-BR" dirty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Fornecer direções concretas para aprimorar o ensino do design de IU como parte integrante do ensino de computação.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Contribuir para a criação de unidades instrucionais abrangentes que abordem tanto a programação quanto o design visual de aplicativos móveis.</a:t>
            </a:r>
          </a:p>
        </p:txBody>
      </p:sp>
    </p:spTree>
    <p:extLst>
      <p:ext uri="{BB962C8B-B14F-4D97-AF65-F5344CB8AC3E}">
        <p14:creationId xmlns:p14="http://schemas.microsoft.com/office/powerpoint/2010/main" val="308341067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08_TF11201103_Win32" id="{36EBB537-F3F1-4D42-AA50-76CE2254FF30}" vid="{2C705382-CBB3-4413-A147-A6EB3F5F6FD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fratura</Template>
  <TotalTime>130</TotalTime>
  <Words>533</Words>
  <Application>Microsoft Office PowerPoint</Application>
  <PresentationFormat>Widescreen</PresentationFormat>
  <Paragraphs>59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Franklin Gothic Demi Cond</vt:lpstr>
      <vt:lpstr>Franklin Gothic Medium</vt:lpstr>
      <vt:lpstr>Wingdings</vt:lpstr>
      <vt:lpstr>JuxtaposeVTI</vt:lpstr>
      <vt:lpstr>Estado da Prática do Design Visual de Aplicativos Móveis desenvolvidos com App Inventor</vt:lpstr>
      <vt:lpstr>Integrantes</vt:lpstr>
      <vt:lpstr>Dados do Artigo</vt:lpstr>
      <vt:lpstr>Tópico 2 – PROBLEMA ABORDADO</vt:lpstr>
      <vt:lpstr>Tópico 2 - Problema abordado</vt:lpstr>
      <vt:lpstr>Tópico 3 – Motivações </vt:lpstr>
      <vt:lpstr>Tópico 3 – Motivações </vt:lpstr>
      <vt:lpstr>Tópico 4 - Objetivo</vt:lpstr>
      <vt:lpstr>Tópico 4 - Objetivo</vt:lpstr>
      <vt:lpstr>Tópico 5 – Conclusões e trabalhos futuros</vt:lpstr>
      <vt:lpstr>Tópico 5 – Conclusões e trabalhos futuros</vt:lpstr>
      <vt:lpstr>Tópico 5 – Conclusões e 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Helix: Explorando a Internet Social das Coisas (SIoT) no Cuidado de Pessoas Cegas</dc:title>
  <dc:creator>Vitor Militão</dc:creator>
  <cp:lastModifiedBy>Vitor Militão</cp:lastModifiedBy>
  <cp:revision>4</cp:revision>
  <dcterms:created xsi:type="dcterms:W3CDTF">2024-03-31T22:19:57Z</dcterms:created>
  <dcterms:modified xsi:type="dcterms:W3CDTF">2024-04-01T00:37:38Z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