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0123" autoAdjust="0"/>
  </p:normalViewPr>
  <p:slideViewPr>
    <p:cSldViewPr snapToGrid="0">
      <p:cViewPr varScale="1">
        <p:scale>
          <a:sx n="105" d="100"/>
          <a:sy n="105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0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Optimizacija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upita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kod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Postgresql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baze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podataka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74258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Miljan Denić 1517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Heuristi</a:t>
            </a:r>
            <a:r>
              <a:rPr lang="sr-Latn-RS" dirty="0" smtClean="0"/>
              <a:t>čka pretraga</a:t>
            </a:r>
            <a:endParaRPr lang="en-US" dirty="0" smtClean="0"/>
          </a:p>
          <a:p>
            <a:r>
              <a:rPr lang="sr-Latn-RS" dirty="0" smtClean="0"/>
              <a:t>Veliki broj pridruženih tabela</a:t>
            </a:r>
            <a:r>
              <a:rPr lang="en-US" dirty="0" smtClean="0"/>
              <a:t> </a:t>
            </a:r>
            <a:r>
              <a:rPr lang="sr-Latn-RS" dirty="0" smtClean="0"/>
              <a:t>(</a:t>
            </a:r>
            <a:r>
              <a:rPr lang="en-US" dirty="0" smtClean="0"/>
              <a:t>&gt;12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Brži od običnog optimizatora upita,</a:t>
            </a:r>
          </a:p>
          <a:p>
            <a:r>
              <a:rPr lang="sr-Latn-RS" dirty="0" smtClean="0"/>
              <a:t>Izrabrani plan ne mora biti najoptimalniji</a:t>
            </a:r>
          </a:p>
          <a:p>
            <a:endParaRPr lang="sl-S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10" y="618518"/>
            <a:ext cx="4217725" cy="51726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4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Podešavanje parametara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g</a:t>
            </a:r>
            <a:r>
              <a:rPr lang="sr-Latn-RS" dirty="0" smtClean="0"/>
              <a:t>eqo</a:t>
            </a:r>
          </a:p>
          <a:p>
            <a:r>
              <a:rPr lang="sl-SI" dirty="0" smtClean="0"/>
              <a:t>geqo_threshold</a:t>
            </a:r>
          </a:p>
          <a:p>
            <a:r>
              <a:rPr lang="sl-SI" dirty="0"/>
              <a:t>geqo_effort </a:t>
            </a:r>
            <a:endParaRPr lang="sl-SI" dirty="0" smtClean="0"/>
          </a:p>
          <a:p>
            <a:r>
              <a:rPr lang="sl-SI" dirty="0" smtClean="0"/>
              <a:t>geqo_pool_size</a:t>
            </a:r>
          </a:p>
          <a:p>
            <a:r>
              <a:rPr lang="sl-SI" dirty="0"/>
              <a:t>geqo_generations </a:t>
            </a:r>
            <a:endParaRPr lang="sl-SI" dirty="0" smtClean="0"/>
          </a:p>
          <a:p>
            <a:r>
              <a:rPr lang="sl-SI" dirty="0" smtClean="0"/>
              <a:t>geqo_selection_bias </a:t>
            </a:r>
          </a:p>
          <a:p>
            <a:r>
              <a:rPr lang="sl-SI" dirty="0"/>
              <a:t>geqo_seed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3053746"/>
            <a:ext cx="5122961" cy="1499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sa primenom i bez primene Geqo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39803"/>
            <a:ext cx="4878387" cy="2761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3998"/>
            <a:ext cx="4875213" cy="3392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94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6424" y="1744155"/>
            <a:ext cx="8791575" cy="2387600"/>
          </a:xfrm>
        </p:spPr>
        <p:txBody>
          <a:bodyPr/>
          <a:lstStyle/>
          <a:p>
            <a:pPr algn="ctr"/>
            <a:r>
              <a:rPr lang="sr-Latn-RS" dirty="0" smtClean="0"/>
              <a:t>Optimizacija upisa u bazu podataka</a:t>
            </a:r>
            <a:endParaRPr lang="sl-SI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10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4128"/>
            <a:ext cx="9905999" cy="4767073"/>
          </a:xfrm>
        </p:spPr>
        <p:txBody>
          <a:bodyPr>
            <a:normAutofit/>
          </a:bodyPr>
          <a:lstStyle/>
          <a:p>
            <a:r>
              <a:rPr lang="sr-Latn-RS" dirty="0" smtClean="0"/>
              <a:t>Isključivanje AUTOCOMMIT opcije</a:t>
            </a:r>
          </a:p>
          <a:p>
            <a:r>
              <a:rPr lang="sr-Latn-RS" dirty="0" smtClean="0"/>
              <a:t>Korišćenje COPY i PREPARE opcije</a:t>
            </a:r>
          </a:p>
          <a:p>
            <a:r>
              <a:rPr lang="sr-Latn-RS" dirty="0" smtClean="0"/>
              <a:t>Uklanjanje indeksa</a:t>
            </a:r>
          </a:p>
          <a:p>
            <a:r>
              <a:rPr lang="sr-Latn-RS" dirty="0" smtClean="0"/>
              <a:t>Brisanje stranih ključeva</a:t>
            </a:r>
          </a:p>
          <a:p>
            <a:r>
              <a:rPr lang="sr-Latn-RS" dirty="0"/>
              <a:t>Povećanje maintenence_wal_size </a:t>
            </a:r>
            <a:r>
              <a:rPr lang="sr-Latn-RS" dirty="0" smtClean="0"/>
              <a:t>promenljive</a:t>
            </a:r>
          </a:p>
          <a:p>
            <a:r>
              <a:rPr lang="sr-Latn-RS" dirty="0"/>
              <a:t>Povećanje max_wal_size </a:t>
            </a:r>
            <a:r>
              <a:rPr lang="sr-Latn-RS" dirty="0" smtClean="0"/>
              <a:t>promenljive</a:t>
            </a:r>
          </a:p>
          <a:p>
            <a:r>
              <a:rPr lang="sr-Latn-RS" dirty="0" smtClean="0"/>
              <a:t>Isključenje </a:t>
            </a:r>
            <a:r>
              <a:rPr lang="sr-Latn-RS" dirty="0"/>
              <a:t>WAL arhiviranja i strimovanja aplikacije</a:t>
            </a:r>
          </a:p>
          <a:p>
            <a:r>
              <a:rPr lang="sr-Latn-RS" dirty="0" smtClean="0"/>
              <a:t>Pokretanje </a:t>
            </a:r>
            <a:r>
              <a:rPr lang="sr-Latn-RS" dirty="0"/>
              <a:t>ANALYZE komande nakon upisa</a:t>
            </a:r>
          </a:p>
          <a:p>
            <a:endParaRPr lang="sr-Latn-RS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60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4525" y="2621054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042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90453" y="1122363"/>
            <a:ext cx="7177546" cy="1837147"/>
          </a:xfrm>
        </p:spPr>
        <p:txBody>
          <a:bodyPr/>
          <a:lstStyle/>
          <a:p>
            <a:r>
              <a:rPr lang="sr-Latn-RS" dirty="0" smtClean="0"/>
              <a:t>Plan upita	</a:t>
            </a:r>
            <a:endParaRPr lang="sl-SI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90453" y="3106994"/>
            <a:ext cx="7177546" cy="21508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EXPLAIN (PRimeri)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ANALYZE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/>
              <a:t>VACUUM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665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Plana upita</a:t>
            </a:r>
            <a:endParaRPr lang="sl-SI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Stablo čvorova</a:t>
            </a:r>
          </a:p>
          <a:p>
            <a:r>
              <a:rPr lang="sl-SI" dirty="0" smtClean="0"/>
              <a:t>Procenjena </a:t>
            </a:r>
            <a:r>
              <a:rPr lang="sl-SI" dirty="0"/>
              <a:t>početna </a:t>
            </a:r>
            <a:r>
              <a:rPr lang="sl-SI" dirty="0" smtClean="0"/>
              <a:t>cena</a:t>
            </a:r>
          </a:p>
          <a:p>
            <a:r>
              <a:rPr lang="sl-SI" dirty="0" smtClean="0"/>
              <a:t>Procenjena </a:t>
            </a:r>
            <a:r>
              <a:rPr lang="sl-SI" dirty="0"/>
              <a:t>ukupna </a:t>
            </a:r>
            <a:r>
              <a:rPr lang="sl-SI" dirty="0" smtClean="0"/>
              <a:t>cena</a:t>
            </a:r>
          </a:p>
          <a:p>
            <a:r>
              <a:rPr lang="sv-SE" dirty="0" smtClean="0"/>
              <a:t>Procenjeni </a:t>
            </a:r>
            <a:r>
              <a:rPr lang="sv-SE" dirty="0"/>
              <a:t>broj redova koji vraća čvor plana </a:t>
            </a:r>
            <a:r>
              <a:rPr lang="sv-SE" dirty="0" smtClean="0"/>
              <a:t>upita</a:t>
            </a:r>
            <a:endParaRPr lang="sr-Latn-RS" dirty="0" smtClean="0"/>
          </a:p>
          <a:p>
            <a:r>
              <a:rPr lang="sl-SI" dirty="0" smtClean="0"/>
              <a:t>Procenjena </a:t>
            </a:r>
            <a:r>
              <a:rPr lang="sl-SI" dirty="0"/>
              <a:t>prosečna širina redova koje vraća čvor plana upita</a:t>
            </a:r>
            <a:endParaRPr lang="sl-SI" dirty="0" smtClean="0"/>
          </a:p>
          <a:p>
            <a:endParaRPr lang="sl-SI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68" y="1622323"/>
            <a:ext cx="5058237" cy="4168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85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sekvencijalnog skeniranja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Prolazak kroz sve redove</a:t>
            </a:r>
          </a:p>
          <a:p>
            <a:r>
              <a:rPr lang="sr-Latn-RS" dirty="0" smtClean="0"/>
              <a:t>Primenjuje se</a:t>
            </a:r>
          </a:p>
          <a:p>
            <a:pPr lvl="1"/>
            <a:r>
              <a:rPr lang="sr-Latn-RS" dirty="0" smtClean="0"/>
              <a:t>Kod upita gde nema složene obrade podataka</a:t>
            </a:r>
          </a:p>
          <a:p>
            <a:pPr lvl="1"/>
            <a:r>
              <a:rPr lang="sr-Latn-RS" dirty="0" smtClean="0"/>
              <a:t>Kada treba pristupiti većem broju redova</a:t>
            </a:r>
          </a:p>
          <a:p>
            <a:pPr lvl="1"/>
            <a:r>
              <a:rPr lang="sr-Latn-RS" dirty="0"/>
              <a:t>Upiti bez </a:t>
            </a:r>
            <a:r>
              <a:rPr lang="sr-Latn-RS" dirty="0" smtClean="0"/>
              <a:t>uslova</a:t>
            </a:r>
          </a:p>
          <a:p>
            <a:r>
              <a:rPr lang="sr-Latn-RS" dirty="0" smtClean="0"/>
              <a:t>Ne primenjuje se</a:t>
            </a:r>
          </a:p>
          <a:p>
            <a:pPr lvl="1"/>
            <a:r>
              <a:rPr lang="sr-Latn-RS" dirty="0" smtClean="0"/>
              <a:t>Tabele sa puno redova</a:t>
            </a:r>
          </a:p>
          <a:p>
            <a:pPr lvl="1"/>
            <a:endParaRPr lang="sr-Latn-R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1" y="3229768"/>
            <a:ext cx="438150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2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</a:t>
            </a:r>
            <a:r>
              <a:rPr lang="sr-Latn-RS" smtClean="0"/>
              <a:t>bitmap indeksnog </a:t>
            </a:r>
            <a:r>
              <a:rPr lang="sr-Latn-RS" dirty="0" smtClean="0"/>
              <a:t>skeniranja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Brzo i efikasno pretraživanje velikog broja podataka</a:t>
            </a:r>
          </a:p>
          <a:p>
            <a:r>
              <a:rPr lang="sr-Latn-RS" dirty="0" smtClean="0"/>
              <a:t>Pretraživanje bilo kog tipa podataka</a:t>
            </a:r>
          </a:p>
          <a:p>
            <a:r>
              <a:rPr lang="sr-Latn-RS" dirty="0" smtClean="0"/>
              <a:t>Neoptimalno za retke podatke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06" y="2643800"/>
            <a:ext cx="4736080" cy="2433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59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indeksnog skeniranja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Brzo pronalaženje redova bez sekvencijalnog obilaska</a:t>
            </a:r>
          </a:p>
          <a:p>
            <a:r>
              <a:rPr lang="sr-Latn-RS" dirty="0" smtClean="0"/>
              <a:t>Indeksi mogu biti na jednoj ili više kolona</a:t>
            </a:r>
          </a:p>
          <a:p>
            <a:r>
              <a:rPr lang="sr-Latn-RS" dirty="0" smtClean="0"/>
              <a:t>Kolone koje se često koriste u WHERE uslovima ili JOIN operacijama</a:t>
            </a:r>
          </a:p>
          <a:p>
            <a:r>
              <a:rPr lang="sr-Latn-RS" dirty="0" smtClean="0"/>
              <a:t>Ukoliko postoji indeks koristiće se indeksno skeniranje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94" y="2807208"/>
            <a:ext cx="5390287" cy="2122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ANALyze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Izračunavanje statistike o tabelama</a:t>
            </a:r>
            <a:r>
              <a:rPr lang="sl-SI" dirty="0" smtClean="0"/>
              <a:t> koje se koriste kreiranje plana izvršenja upita</a:t>
            </a:r>
          </a:p>
          <a:p>
            <a:r>
              <a:rPr lang="sr-Latn-RS" dirty="0" smtClean="0"/>
              <a:t>Actual time (milisekunde)</a:t>
            </a:r>
          </a:p>
          <a:p>
            <a:r>
              <a:rPr lang="sr-Latn-RS" dirty="0" smtClean="0"/>
              <a:t>Vreme planiranja</a:t>
            </a:r>
          </a:p>
          <a:p>
            <a:r>
              <a:rPr lang="sr-Latn-RS" dirty="0" smtClean="0"/>
              <a:t>Vreme izvršavanja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2225"/>
            <a:ext cx="5707986" cy="3888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2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VACUUM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Čišćenje zastarelih zapisa</a:t>
            </a:r>
          </a:p>
          <a:p>
            <a:r>
              <a:rPr lang="sr-Latn-RS" dirty="0" smtClean="0"/>
              <a:t>VACUUM ANALYZE</a:t>
            </a:r>
          </a:p>
          <a:p>
            <a:r>
              <a:rPr lang="sr-Latn-RS" dirty="0" smtClean="0"/>
              <a:t>VACUUM FULL</a:t>
            </a:r>
          </a:p>
          <a:p>
            <a:r>
              <a:rPr lang="sr-Latn-RS" dirty="0" smtClean="0"/>
              <a:t>Autovacuum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856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Genetski optimizator upita</a:t>
            </a:r>
            <a:endParaRPr lang="sl-SI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97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244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Optimizacija upita kod Postgresql baze podataka</vt:lpstr>
      <vt:lpstr>Plan upita </vt:lpstr>
      <vt:lpstr>Struktura Plana upita</vt:lpstr>
      <vt:lpstr>Primer sekvencijalnog skeniranja</vt:lpstr>
      <vt:lpstr>Primer bitmap indeksnog skeniranja</vt:lpstr>
      <vt:lpstr>Primer indeksnog skeniranja</vt:lpstr>
      <vt:lpstr>ANALyze</vt:lpstr>
      <vt:lpstr>VACUUM</vt:lpstr>
      <vt:lpstr>Genetski optimizator upita</vt:lpstr>
      <vt:lpstr>PowerPoint Presentation</vt:lpstr>
      <vt:lpstr>Podešavanje parametara</vt:lpstr>
      <vt:lpstr>Rezultati sa primenom i bez primene Geqo</vt:lpstr>
      <vt:lpstr>Optimizacija upisa u bazu podataka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2023-04-12T05:41:27Z</dcterms:created>
  <dcterms:modified xsi:type="dcterms:W3CDTF">2023-04-14T10:19:43Z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