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1" r:id="rId8"/>
    <p:sldId id="259" r:id="rId9"/>
    <p:sldId id="260" r:id="rId10"/>
    <p:sldId id="262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1910" autoAdjust="0"/>
  </p:normalViewPr>
  <p:slideViewPr>
    <p:cSldViewPr snapToGrid="0">
      <p:cViewPr varScale="1">
        <p:scale>
          <a:sx n="72" d="100"/>
          <a:sy n="72" d="100"/>
        </p:scale>
        <p:origin x="20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1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6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5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6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5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9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5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latin typeface="Rockwell" panose="02060603020205020403" pitchFamily="18" charset="0"/>
              </a:rPr>
              <a:t>Replikacija kod PostgreSQL baze podataka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74258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Miljan Denić 1517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REPLIKACIJA PODATAKA	</a:t>
            </a:r>
            <a:endParaRPr lang="sl-SI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dirty="0"/>
              <a:t>Log-shipping </a:t>
            </a:r>
            <a:r>
              <a:rPr lang="sl-SI" dirty="0" smtClean="0"/>
              <a:t>replikacija</a:t>
            </a:r>
            <a:endParaRPr lang="sr-Latn-R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dirty="0"/>
              <a:t>Streaming </a:t>
            </a:r>
            <a:r>
              <a:rPr lang="sr-Latn-CS" dirty="0" smtClean="0"/>
              <a:t>Replikacija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dirty="0" smtClean="0"/>
              <a:t>Kaskadna Replikacija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dirty="0" smtClean="0"/>
              <a:t>Sinhrona </a:t>
            </a:r>
            <a:r>
              <a:rPr lang="sr-Latn-CS" dirty="0" smtClean="0"/>
              <a:t>Replikacija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665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Log-shipping replikacija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78025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Topli</a:t>
            </a:r>
            <a:r>
              <a:rPr lang="en-US" dirty="0" smtClean="0"/>
              <a:t> (warm) standby</a:t>
            </a:r>
            <a:endParaRPr lang="pl-PL" dirty="0" smtClean="0"/>
          </a:p>
          <a:p>
            <a:r>
              <a:rPr lang="en-US" dirty="0" err="1" smtClean="0"/>
              <a:t>Primarni</a:t>
            </a:r>
            <a:r>
              <a:rPr lang="en-US" dirty="0" smtClean="0"/>
              <a:t> server </a:t>
            </a:r>
          </a:p>
          <a:p>
            <a:pPr lvl="1"/>
            <a:r>
              <a:rPr lang="en-US" dirty="0" err="1" smtClean="0"/>
              <a:t>Kontinuirano</a:t>
            </a:r>
            <a:r>
              <a:rPr lang="en-US" dirty="0" smtClean="0"/>
              <a:t> </a:t>
            </a:r>
            <a:r>
              <a:rPr lang="en-US" dirty="0" err="1" smtClean="0"/>
              <a:t>arhiviranje</a:t>
            </a:r>
            <a:r>
              <a:rPr lang="en-US" dirty="0" smtClean="0"/>
              <a:t> WAL </a:t>
            </a:r>
            <a:r>
              <a:rPr lang="en-US" dirty="0" err="1" smtClean="0"/>
              <a:t>datoteke</a:t>
            </a:r>
            <a:endParaRPr lang="en-US" dirty="0" smtClean="0"/>
          </a:p>
          <a:p>
            <a:r>
              <a:rPr lang="en-US" dirty="0" smtClean="0"/>
              <a:t>Standby server</a:t>
            </a:r>
          </a:p>
          <a:p>
            <a:pPr lvl="1"/>
            <a:r>
              <a:rPr lang="en-US" dirty="0" err="1" smtClean="0"/>
              <a:t>Kontinuirana</a:t>
            </a:r>
            <a:r>
              <a:rPr lang="en-US" dirty="0" smtClean="0"/>
              <a:t> </a:t>
            </a:r>
            <a:r>
              <a:rPr lang="en-US" dirty="0" err="1" smtClean="0"/>
              <a:t>obnova</a:t>
            </a:r>
            <a:endParaRPr lang="sl-SI" dirty="0" smtClean="0"/>
          </a:p>
          <a:p>
            <a:r>
              <a:rPr lang="sl-SI" dirty="0"/>
              <a:t>Asinhrono log </a:t>
            </a:r>
            <a:r>
              <a:rPr lang="sl-SI" dirty="0" smtClean="0"/>
              <a:t>šipovanje</a:t>
            </a:r>
          </a:p>
          <a:p>
            <a:r>
              <a:rPr lang="nn-NO" dirty="0"/>
              <a:t>Jeftino i skalabilno log </a:t>
            </a:r>
            <a:r>
              <a:rPr lang="nn-NO" dirty="0" smtClean="0"/>
              <a:t>šipovanje</a:t>
            </a:r>
          </a:p>
          <a:p>
            <a:pPr lvl="1"/>
            <a:r>
              <a:rPr lang="nn-NO" dirty="0" smtClean="0"/>
              <a:t>Nizak uticaj na performanse primarnog servera</a:t>
            </a:r>
            <a:endParaRPr lang="sr-Latn-RS" dirty="0" smtClean="0"/>
          </a:p>
          <a:p>
            <a:r>
              <a:rPr lang="pl-PL" dirty="0"/>
              <a:t>Prozor za gubitak podataka u log </a:t>
            </a:r>
            <a:r>
              <a:rPr lang="pl-PL" dirty="0" smtClean="0"/>
              <a:t>šipovanju</a:t>
            </a:r>
            <a:endParaRPr lang="en-US" dirty="0" smtClean="0"/>
          </a:p>
          <a:p>
            <a:r>
              <a:rPr lang="en-US" dirty="0" err="1"/>
              <a:t>Korišćenje</a:t>
            </a:r>
            <a:r>
              <a:rPr lang="en-US" dirty="0"/>
              <a:t> standby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read-only </a:t>
            </a:r>
            <a:r>
              <a:rPr lang="en-US" dirty="0" err="1" smtClean="0"/>
              <a:t>upite</a:t>
            </a:r>
            <a:endParaRPr lang="en-US" dirty="0"/>
          </a:p>
          <a:p>
            <a:pPr lvl="1"/>
            <a:r>
              <a:rPr lang="en-US" dirty="0" err="1" smtClean="0"/>
              <a:t>Vreli</a:t>
            </a:r>
            <a:r>
              <a:rPr lang="en-US" dirty="0" smtClean="0"/>
              <a:t>(hot) standby</a:t>
            </a:r>
            <a:endParaRPr lang="sr-Latn-R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57" y="2409907"/>
            <a:ext cx="3967971" cy="230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85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Konfiguracija</a:t>
            </a:r>
            <a:r>
              <a:rPr lang="en-US" dirty="0" smtClean="0"/>
              <a:t> </a:t>
            </a:r>
            <a:r>
              <a:rPr lang="sl-SI" dirty="0" smtClean="0"/>
              <a:t>Log-shipping replikacij</a:t>
            </a:r>
            <a:r>
              <a:rPr lang="en-US" dirty="0" smtClean="0"/>
              <a:t>e</a:t>
            </a:r>
            <a:endParaRPr lang="sl-SI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Primarni</a:t>
            </a:r>
            <a:r>
              <a:rPr lang="en-US" dirty="0" smtClean="0"/>
              <a:t> server</a:t>
            </a:r>
            <a:r>
              <a:rPr lang="sr-Latn-RS" dirty="0" smtClean="0"/>
              <a:t> (postgresql.conf)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wal_level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replica </a:t>
            </a:r>
            <a:r>
              <a:rPr lang="en-US" dirty="0" err="1" smtClean="0"/>
              <a:t>ili</a:t>
            </a:r>
            <a:r>
              <a:rPr lang="en-US" dirty="0" smtClean="0"/>
              <a:t> vi</a:t>
            </a:r>
            <a:r>
              <a:rPr lang="sr-Latn-RS" dirty="0" smtClean="0"/>
              <a:t>ši nivo</a:t>
            </a:r>
          </a:p>
          <a:p>
            <a:pPr lvl="1"/>
            <a:r>
              <a:rPr lang="sr-Latn-RS" dirty="0" smtClean="0"/>
              <a:t>archive_mode na on</a:t>
            </a:r>
          </a:p>
          <a:p>
            <a:pPr lvl="1"/>
            <a:r>
              <a:rPr lang="sr-Latn-RS" dirty="0" smtClean="0"/>
              <a:t>archive_command</a:t>
            </a:r>
            <a:endParaRPr lang="sl-SI" dirty="0" smtClean="0"/>
          </a:p>
          <a:p>
            <a:r>
              <a:rPr lang="sl-SI" dirty="0" smtClean="0"/>
              <a:t>Standby server</a:t>
            </a:r>
          </a:p>
          <a:p>
            <a:pPr lvl="1"/>
            <a:r>
              <a:rPr lang="sr-Latn-RS" dirty="0" smtClean="0"/>
              <a:t>standby.signal</a:t>
            </a:r>
            <a:endParaRPr lang="sl-SI" dirty="0" smtClean="0"/>
          </a:p>
          <a:p>
            <a:pPr lvl="1"/>
            <a:r>
              <a:rPr lang="sr-Latn-RS" dirty="0" smtClean="0"/>
              <a:t>restore_command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57" y="2409907"/>
            <a:ext cx="3967971" cy="230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39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Streaming Replikacija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945881" cy="392924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sl-SI" dirty="0" smtClean="0"/>
              <a:t>Brže ažuriranje standby servera</a:t>
            </a:r>
          </a:p>
          <a:p>
            <a:pPr lvl="1"/>
            <a:r>
              <a:rPr lang="sl-SI" dirty="0" smtClean="0"/>
              <a:t>Asinhrona, sa malim kašnjenjem</a:t>
            </a:r>
          </a:p>
          <a:p>
            <a:pPr lvl="1"/>
            <a:r>
              <a:rPr lang="sr-Latn-RS" dirty="0" smtClean="0"/>
              <a:t>Konfiguracija:</a:t>
            </a:r>
          </a:p>
          <a:p>
            <a:pPr lvl="2"/>
            <a:r>
              <a:rPr lang="sr-Latn-RS" dirty="0" smtClean="0"/>
              <a:t>primary_conninfo (standby)</a:t>
            </a:r>
          </a:p>
          <a:p>
            <a:pPr lvl="2"/>
            <a:r>
              <a:rPr lang="sr-Latn-RS" dirty="0" smtClean="0"/>
              <a:t>listen_addresses (primary)</a:t>
            </a:r>
          </a:p>
          <a:p>
            <a:pPr lvl="2"/>
            <a:r>
              <a:rPr lang="sr-Latn-RS" dirty="0" smtClean="0"/>
              <a:t>Opcije za autentifikaciju (pg_hba.conf)</a:t>
            </a:r>
            <a:r>
              <a:rPr lang="sr-Latn-RS" dirty="0"/>
              <a:t> (primary</a:t>
            </a:r>
            <a:r>
              <a:rPr lang="sr-Latn-RS" dirty="0" smtClean="0"/>
              <a:t>)</a:t>
            </a:r>
          </a:p>
          <a:p>
            <a:pPr lvl="3"/>
            <a:r>
              <a:rPr lang="sr-Latn-RS" dirty="0" smtClean="0"/>
              <a:t>Korisnik sa REPLICATION privilegijom</a:t>
            </a:r>
          </a:p>
          <a:p>
            <a:pPr lvl="3"/>
            <a:r>
              <a:rPr lang="sr-Latn-RS" dirty="0" smtClean="0"/>
              <a:t>Superkorisnik</a:t>
            </a:r>
          </a:p>
          <a:p>
            <a:pPr lvl="1"/>
            <a:r>
              <a:rPr lang="sr-Latn-RS" dirty="0" smtClean="0"/>
              <a:t>Soket keepalive</a:t>
            </a:r>
          </a:p>
          <a:p>
            <a:pPr lvl="2"/>
            <a:r>
              <a:rPr lang="sr-Latn-CS" i="1" dirty="0" smtClean="0"/>
              <a:t>tcp_keepalives_idle</a:t>
            </a:r>
          </a:p>
          <a:p>
            <a:pPr lvl="2"/>
            <a:r>
              <a:rPr lang="sr-Latn-CS" i="1" dirty="0" smtClean="0"/>
              <a:t>tcp_keepalives_interval</a:t>
            </a:r>
          </a:p>
          <a:p>
            <a:pPr lvl="2"/>
            <a:r>
              <a:rPr lang="sr-Latn-CS" i="1" dirty="0" smtClean="0"/>
              <a:t>tcp_keepalives_count</a:t>
            </a:r>
            <a:endParaRPr lang="sl-SI" dirty="0" smtClean="0"/>
          </a:p>
          <a:p>
            <a:pPr lvl="1"/>
            <a:r>
              <a:rPr lang="sl-SI" dirty="0" smtClean="0"/>
              <a:t>Replikacijski </a:t>
            </a:r>
            <a:r>
              <a:rPr lang="sl-SI" dirty="0"/>
              <a:t>slotovi za očuvanje WAL </a:t>
            </a:r>
            <a:r>
              <a:rPr lang="sl-SI" dirty="0" smtClean="0"/>
              <a:t>segmenata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86" y="2464259"/>
            <a:ext cx="4657725" cy="2257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25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KASKADNA REPLIKACIJA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5141824" cy="3916183"/>
          </a:xfrm>
        </p:spPr>
        <p:txBody>
          <a:bodyPr>
            <a:normAutofit fontScale="55000" lnSpcReduction="20000"/>
          </a:bodyPr>
          <a:lstStyle/>
          <a:p>
            <a:r>
              <a:rPr lang="pl-PL" dirty="0" smtClean="0"/>
              <a:t>Streaming WAL zapisa drugim serverima</a:t>
            </a:r>
          </a:p>
          <a:p>
            <a:pPr lvl="1"/>
            <a:r>
              <a:rPr lang="pl-PL" dirty="0" smtClean="0"/>
              <a:t>Smanjenje broja direktnih konekcija</a:t>
            </a:r>
          </a:p>
          <a:p>
            <a:pPr lvl="1"/>
            <a:r>
              <a:rPr lang="pl-PL" dirty="0" smtClean="0"/>
              <a:t>Manji saobraćaj kroz mrežu</a:t>
            </a:r>
          </a:p>
          <a:p>
            <a:r>
              <a:rPr lang="sl-SI" dirty="0"/>
              <a:t>Kaskadni raspored standby servera sa primarnim </a:t>
            </a:r>
            <a:r>
              <a:rPr lang="sl-SI" dirty="0" smtClean="0"/>
              <a:t>serverom</a:t>
            </a:r>
          </a:p>
          <a:p>
            <a:r>
              <a:rPr lang="pl-PL" dirty="0" smtClean="0"/>
              <a:t>Kaskadni standby server</a:t>
            </a:r>
          </a:p>
          <a:p>
            <a:pPr lvl="1"/>
            <a:r>
              <a:rPr lang="pl-PL" dirty="0" smtClean="0"/>
              <a:t>Primalac i pošiljalac</a:t>
            </a:r>
          </a:p>
          <a:p>
            <a:r>
              <a:rPr lang="sl-SI" dirty="0" smtClean="0"/>
              <a:t>Upstream i downstream serveri</a:t>
            </a:r>
          </a:p>
          <a:p>
            <a:r>
              <a:rPr lang="sr-Latn-RS" dirty="0" smtClean="0"/>
              <a:t>Informacije o standby serveru se propagiraju na više</a:t>
            </a:r>
          </a:p>
          <a:p>
            <a:r>
              <a:rPr lang="sr-Latn-RS" dirty="0" smtClean="0"/>
              <a:t>Konfiguracija</a:t>
            </a:r>
          </a:p>
          <a:p>
            <a:pPr lvl="1"/>
            <a:r>
              <a:rPr lang="sr-Latn-RS" dirty="0" smtClean="0"/>
              <a:t>max_wal_senders (kaskadni standby)</a:t>
            </a:r>
          </a:p>
          <a:p>
            <a:pPr lvl="1"/>
            <a:r>
              <a:rPr lang="sr-Latn-RS" dirty="0" smtClean="0"/>
              <a:t>hot_standby </a:t>
            </a:r>
            <a:r>
              <a:rPr lang="sr-Latn-RS" dirty="0"/>
              <a:t>(kaskadni standby)</a:t>
            </a:r>
            <a:endParaRPr lang="sr-Latn-RS" dirty="0" smtClean="0"/>
          </a:p>
          <a:p>
            <a:pPr lvl="1"/>
            <a:r>
              <a:rPr lang="sr-Latn-RS" dirty="0" smtClean="0"/>
              <a:t>autentifikacija na </a:t>
            </a:r>
            <a:r>
              <a:rPr lang="sr-Latn-RS" dirty="0"/>
              <a:t>nivou hosta (kaskadni standby)</a:t>
            </a:r>
            <a:endParaRPr lang="sr-Latn-RS" dirty="0" smtClean="0"/>
          </a:p>
          <a:p>
            <a:pPr lvl="1"/>
            <a:r>
              <a:rPr lang="sr-Latn-RS" dirty="0" smtClean="0"/>
              <a:t>Primary_conninfo (downstream standby server)</a:t>
            </a:r>
            <a:endParaRPr lang="sl-SI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4" y="2425637"/>
            <a:ext cx="3616558" cy="2712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59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SINHRONA REPLIKACIJA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Rešava probleme </a:t>
            </a:r>
            <a:r>
              <a:rPr lang="sl-SI" dirty="0"/>
              <a:t>asinhrone replikacije</a:t>
            </a:r>
          </a:p>
          <a:p>
            <a:r>
              <a:rPr lang="sl-SI" dirty="0"/>
              <a:t>2-safe replikacija i group-1-safe</a:t>
            </a:r>
          </a:p>
          <a:p>
            <a:r>
              <a:rPr lang="sl-SI" dirty="0" smtClean="0"/>
              <a:t>Sinhroni </a:t>
            </a:r>
            <a:r>
              <a:rPr lang="sl-SI" dirty="0"/>
              <a:t>standby </a:t>
            </a:r>
            <a:r>
              <a:rPr lang="sl-SI" dirty="0" smtClean="0"/>
              <a:t>serveri</a:t>
            </a:r>
          </a:p>
          <a:p>
            <a:pPr lvl="1"/>
            <a:r>
              <a:rPr lang="sr-Latn-RS" dirty="0" smtClean="0"/>
              <a:t>Fizički</a:t>
            </a:r>
          </a:p>
          <a:p>
            <a:pPr lvl="1"/>
            <a:r>
              <a:rPr lang="sr-Latn-RS" dirty="0" smtClean="0"/>
              <a:t>Logički</a:t>
            </a:r>
            <a:endParaRPr lang="sl-SI" dirty="0"/>
          </a:p>
          <a:p>
            <a:r>
              <a:rPr lang="sl-SI" dirty="0"/>
              <a:t>Konfiguracija sinhronne </a:t>
            </a:r>
            <a:r>
              <a:rPr lang="sl-SI" dirty="0" smtClean="0"/>
              <a:t>replikacije</a:t>
            </a:r>
          </a:p>
          <a:p>
            <a:pPr lvl="1"/>
            <a:r>
              <a:rPr lang="sl-SI" dirty="0" smtClean="0"/>
              <a:t>synchronous_standby_names</a:t>
            </a:r>
          </a:p>
          <a:p>
            <a:pPr lvl="1"/>
            <a:r>
              <a:rPr lang="sl-SI" dirty="0"/>
              <a:t>synchronous_commit</a:t>
            </a:r>
          </a:p>
          <a:p>
            <a:endParaRPr lang="sr-Latn-R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2249486"/>
            <a:ext cx="4875213" cy="2721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2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sinhronih standby servera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CS" i="1" dirty="0" smtClean="0"/>
              <a:t>Metoda prioritizacije</a:t>
            </a:r>
          </a:p>
          <a:p>
            <a:pPr lvl="1"/>
            <a:r>
              <a:rPr lang="sr-Latn-CS" i="1" dirty="0" smtClean="0"/>
              <a:t>synchronous_standby_names </a:t>
            </a:r>
            <a:r>
              <a:rPr lang="sr-Latn-CS" i="1" dirty="0"/>
              <a:t>= 'FIRST 2 (s1, s2, s3</a:t>
            </a:r>
            <a:r>
              <a:rPr lang="sr-Latn-CS" i="1" dirty="0" smtClean="0"/>
              <a:t>)’</a:t>
            </a:r>
          </a:p>
          <a:p>
            <a:pPr lvl="2"/>
            <a:r>
              <a:rPr lang="sr-Latn-RS" dirty="0" smtClean="0"/>
              <a:t>s1 i s2 – sinhroni standby serveri</a:t>
            </a:r>
          </a:p>
          <a:p>
            <a:pPr lvl="2"/>
            <a:r>
              <a:rPr lang="sr-Latn-RS" dirty="0" smtClean="0"/>
              <a:t>s3 potencijalni sinhroni server</a:t>
            </a:r>
          </a:p>
          <a:p>
            <a:pPr lvl="2"/>
            <a:r>
              <a:rPr lang="sr-Latn-RS" dirty="0" smtClean="0"/>
              <a:t>s4 asinhroni standby server</a:t>
            </a:r>
            <a:endParaRPr lang="sl-SI" dirty="0"/>
          </a:p>
          <a:p>
            <a:r>
              <a:rPr lang="sr-Latn-CS" i="1" dirty="0" smtClean="0"/>
              <a:t>Metoda kvoruma</a:t>
            </a:r>
          </a:p>
          <a:p>
            <a:pPr lvl="1"/>
            <a:r>
              <a:rPr lang="sr-Latn-CS" i="1" dirty="0" smtClean="0"/>
              <a:t>synchronous_standby_names </a:t>
            </a:r>
            <a:r>
              <a:rPr lang="sr-Latn-CS" i="1" dirty="0"/>
              <a:t>= 'ANY 2 (s1, s2, s3</a:t>
            </a:r>
            <a:r>
              <a:rPr lang="sr-Latn-CS" i="1" dirty="0" smtClean="0"/>
              <a:t>)’</a:t>
            </a:r>
          </a:p>
          <a:p>
            <a:pPr lvl="2"/>
            <a:r>
              <a:rPr lang="sr-Latn-CS" i="1" dirty="0" smtClean="0"/>
              <a:t>bilo koja 2 od s1, s2, s3</a:t>
            </a:r>
          </a:p>
          <a:p>
            <a:pPr lvl="2"/>
            <a:r>
              <a:rPr lang="sr-Latn-RS" dirty="0"/>
              <a:t>s4 asinhroni standby </a:t>
            </a:r>
            <a:r>
              <a:rPr lang="sr-Latn-RS" dirty="0" smtClean="0"/>
              <a:t>server</a:t>
            </a:r>
          </a:p>
          <a:p>
            <a:r>
              <a:rPr lang="sr-Latn-RS" dirty="0" smtClean="0"/>
              <a:t>pg_stat_replication – pregled stanja sinhronih standby servera</a:t>
            </a:r>
            <a:endParaRPr lang="sr-Latn-CS" i="1" dirty="0" smtClean="0"/>
          </a:p>
          <a:p>
            <a:pPr lvl="2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856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4525" y="2621054"/>
            <a:ext cx="9905998" cy="147857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042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297</Words>
  <Application>Microsoft Office PowerPoint</Application>
  <PresentationFormat>Widescreen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Replikacija kod PostgreSQL baze podataka</vt:lpstr>
      <vt:lpstr>REPLIKACIJA PODATAKA </vt:lpstr>
      <vt:lpstr>Log-shipping replikacija</vt:lpstr>
      <vt:lpstr>Konfiguracija Log-shipping replikacije</vt:lpstr>
      <vt:lpstr>Streaming Replikacija</vt:lpstr>
      <vt:lpstr>KASKADNA REPLIKACIJA</vt:lpstr>
      <vt:lpstr>SINHRONA REPLIKACIJA</vt:lpstr>
      <vt:lpstr>Više sinhronih standby servera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2023-04-12T05:41:27Z</dcterms:created>
  <dcterms:modified xsi:type="dcterms:W3CDTF">2023-06-25T12:23:00Z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