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5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8987" y="2099187"/>
            <a:ext cx="9724102" cy="263356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sz="5400" b="1" dirty="0"/>
              <a:t>OBRADA TRANSAKCIJA, PLANOVI IZVRŠAVANJA TRANSAKCIJA, IZOLACIJA I ZAKLJUČAVANJE KOD POSTGRESQL BAZE PODATAKA</a:t>
            </a:r>
            <a:endParaRPr lang="sl-SI" sz="54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5250" y="5067044"/>
            <a:ext cx="8791575" cy="694660"/>
          </a:xfrm>
        </p:spPr>
        <p:txBody>
          <a:bodyPr>
            <a:normAutofit/>
          </a:bodyPr>
          <a:lstStyle/>
          <a:p>
            <a:pPr algn="ctr"/>
            <a:r>
              <a:rPr lang="sr-Latn-R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Miljan denić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zaključavanje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r-Latn-RS" dirty="0" smtClean="0"/>
              <a:t>Na nivou tabele</a:t>
            </a:r>
          </a:p>
          <a:p>
            <a:r>
              <a:rPr lang="sr-Latn-RS" dirty="0" smtClean="0"/>
              <a:t>Na nivou reda</a:t>
            </a:r>
          </a:p>
          <a:p>
            <a:r>
              <a:rPr lang="sr-Latn-RS" dirty="0" smtClean="0"/>
              <a:t>Zastoji</a:t>
            </a:r>
          </a:p>
          <a:p>
            <a:r>
              <a:rPr lang="sr-Latn-RS" dirty="0" smtClean="0"/>
              <a:t>Savetodavna zaključavanja</a:t>
            </a:r>
            <a:endParaRPr lang="sl-SI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8349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Zaključavanja na nivou tabele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dirty="0" smtClean="0"/>
              <a:t>ACCESS SHARE</a:t>
            </a:r>
          </a:p>
          <a:p>
            <a:r>
              <a:rPr lang="sl-SI" dirty="0"/>
              <a:t>ROW SHARE </a:t>
            </a:r>
            <a:endParaRPr lang="sl-SI" dirty="0" smtClean="0"/>
          </a:p>
          <a:p>
            <a:r>
              <a:rPr lang="sl-SI" dirty="0"/>
              <a:t>ROW </a:t>
            </a:r>
            <a:r>
              <a:rPr lang="sl-SI" dirty="0" smtClean="0"/>
              <a:t>EXCLUSIVE </a:t>
            </a:r>
          </a:p>
          <a:p>
            <a:r>
              <a:rPr lang="sl-SI" dirty="0"/>
              <a:t>SHARE </a:t>
            </a:r>
            <a:r>
              <a:rPr lang="sl-SI" dirty="0" smtClean="0"/>
              <a:t>UPDATE </a:t>
            </a:r>
            <a:r>
              <a:rPr lang="sl-SI" dirty="0"/>
              <a:t>EXCLUSIVE </a:t>
            </a:r>
            <a:endParaRPr lang="sl-SI" dirty="0" smtClean="0"/>
          </a:p>
          <a:p>
            <a:r>
              <a:rPr lang="sl-SI" dirty="0"/>
              <a:t>SHARE </a:t>
            </a:r>
            <a:endParaRPr lang="sl-SI" dirty="0" smtClean="0"/>
          </a:p>
          <a:p>
            <a:r>
              <a:rPr lang="sl-SI" dirty="0"/>
              <a:t>SHARE ROW EXCLUSIVE </a:t>
            </a:r>
            <a:endParaRPr lang="sl-SI" dirty="0" smtClean="0"/>
          </a:p>
          <a:p>
            <a:r>
              <a:rPr lang="sl-SI" dirty="0"/>
              <a:t>EXCLUSIVE </a:t>
            </a:r>
            <a:endParaRPr lang="sl-SI" dirty="0" smtClean="0"/>
          </a:p>
          <a:p>
            <a:r>
              <a:rPr lang="sl-SI" dirty="0"/>
              <a:t>ACCESS EXCLUSIVE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sl-SI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293" y="2249486"/>
            <a:ext cx="6534150" cy="3086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6862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Zaključavanje na nivou reda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2421368"/>
          </a:xfrm>
        </p:spPr>
        <p:txBody>
          <a:bodyPr/>
          <a:lstStyle/>
          <a:p>
            <a:r>
              <a:rPr lang="sl-SI" dirty="0"/>
              <a:t>FOR </a:t>
            </a:r>
            <a:r>
              <a:rPr lang="sl-SI" dirty="0" smtClean="0"/>
              <a:t>UPDATE</a:t>
            </a:r>
          </a:p>
          <a:p>
            <a:r>
              <a:rPr lang="sl-SI" dirty="0"/>
              <a:t>FOR NO KEY </a:t>
            </a:r>
            <a:r>
              <a:rPr lang="sl-SI" dirty="0" smtClean="0"/>
              <a:t>UPDATE</a:t>
            </a:r>
          </a:p>
          <a:p>
            <a:r>
              <a:rPr lang="sl-SI" dirty="0"/>
              <a:t>FOR </a:t>
            </a:r>
            <a:r>
              <a:rPr lang="sl-SI" dirty="0" smtClean="0"/>
              <a:t>SHARE</a:t>
            </a:r>
          </a:p>
          <a:p>
            <a:r>
              <a:rPr lang="sl-SI" dirty="0"/>
              <a:t>FOR KEY SHARE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361" y="2679120"/>
            <a:ext cx="649605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Zastoji (DEADLOCKS)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r-Latn-RS" dirty="0" smtClean="0"/>
              <a:t>Automatsko otkrivanje zastoja</a:t>
            </a:r>
          </a:p>
          <a:p>
            <a:r>
              <a:rPr lang="sr-Latn-RS" dirty="0" smtClean="0"/>
              <a:t>Eksplicitna zaključavanja povećavaju verovatnoću pojave zastoja</a:t>
            </a:r>
          </a:p>
          <a:p>
            <a:r>
              <a:rPr lang="sr-Latn-RS" dirty="0" smtClean="0"/>
              <a:t>Zaključavanje na više objekata u pravilnom redosledu</a:t>
            </a:r>
          </a:p>
          <a:p>
            <a:r>
              <a:rPr lang="sr-Latn-RS" dirty="0" smtClean="0"/>
              <a:t>Ne držati transakcije dugo otvorenim</a:t>
            </a:r>
            <a:endParaRPr lang="sl-SI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558" y="2548753"/>
            <a:ext cx="4875213" cy="244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558" y="3672532"/>
            <a:ext cx="5600700" cy="419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558" y="5146928"/>
            <a:ext cx="5638800" cy="276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Box 7"/>
          <p:cNvSpPr txBox="1"/>
          <p:nvPr/>
        </p:nvSpPr>
        <p:spPr>
          <a:xfrm>
            <a:off x="6153664" y="2179421"/>
            <a:ext cx="1389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Transakcija 1</a:t>
            </a:r>
            <a:endParaRPr lang="sl-SI" dirty="0"/>
          </a:p>
        </p:txBody>
      </p:sp>
      <p:sp>
        <p:nvSpPr>
          <p:cNvPr id="10" name="TextBox 9"/>
          <p:cNvSpPr txBox="1"/>
          <p:nvPr/>
        </p:nvSpPr>
        <p:spPr>
          <a:xfrm>
            <a:off x="6154036" y="4777596"/>
            <a:ext cx="1389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Transakcija 1</a:t>
            </a:r>
            <a:endParaRPr lang="sl-SI" dirty="0"/>
          </a:p>
        </p:txBody>
      </p:sp>
      <p:sp>
        <p:nvSpPr>
          <p:cNvPr id="11" name="TextBox 10"/>
          <p:cNvSpPr txBox="1"/>
          <p:nvPr/>
        </p:nvSpPr>
        <p:spPr>
          <a:xfrm>
            <a:off x="6094412" y="3330997"/>
            <a:ext cx="1389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Transakcija 2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521872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HVALA NA PAŽNJI</a:t>
            </a:r>
            <a:endParaRPr lang="sl-SI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08481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Šta je transakcija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3" y="3016402"/>
            <a:ext cx="4878389" cy="2007882"/>
          </a:xfrm>
        </p:spPr>
        <p:txBody>
          <a:bodyPr/>
          <a:lstStyle/>
          <a:p>
            <a:r>
              <a:rPr lang="sr-Latn-RS" dirty="0" smtClean="0"/>
              <a:t>Više koraka, jedna operacija</a:t>
            </a:r>
          </a:p>
          <a:p>
            <a:r>
              <a:rPr lang="sr-Latn-RS" dirty="0" smtClean="0"/>
              <a:t>ACID</a:t>
            </a:r>
          </a:p>
          <a:p>
            <a:r>
              <a:rPr lang="sr-Latn-RS" dirty="0" smtClean="0"/>
              <a:t>BEGIN, COMMIT, ROLLBACK</a:t>
            </a:r>
            <a:endParaRPr lang="sl-SI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381" y="2320131"/>
            <a:ext cx="4514850" cy="34004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24620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SAVEpoint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3" y="2109197"/>
            <a:ext cx="4878389" cy="2388881"/>
          </a:xfrm>
        </p:spPr>
        <p:txBody>
          <a:bodyPr/>
          <a:lstStyle/>
          <a:p>
            <a:r>
              <a:rPr lang="sr-Latn-RS" dirty="0" smtClean="0"/>
              <a:t>Detaljnija kontrola</a:t>
            </a:r>
          </a:p>
          <a:p>
            <a:r>
              <a:rPr lang="sr-Latn-RS" dirty="0" smtClean="0"/>
              <a:t>SAVEPOINT</a:t>
            </a:r>
          </a:p>
          <a:p>
            <a:r>
              <a:rPr lang="sr-Latn-RS" dirty="0" smtClean="0"/>
              <a:t>ROLLBACK TO SAVEPOINT</a:t>
            </a:r>
          </a:p>
          <a:p>
            <a:r>
              <a:rPr lang="sr-Latn-RS" dirty="0" smtClean="0"/>
              <a:t>RELEASE SAVEPOINT</a:t>
            </a:r>
            <a:endParaRPr lang="sl-SI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219" y="816077"/>
            <a:ext cx="4067894" cy="49751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11905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Dvofazno potvrđivanje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r-Latn-RS" dirty="0" smtClean="0"/>
              <a:t>Više baza podataka</a:t>
            </a:r>
          </a:p>
          <a:p>
            <a:r>
              <a:rPr lang="sr-Latn-RS" dirty="0" smtClean="0"/>
              <a:t>PREPARE TRANSACTION</a:t>
            </a:r>
          </a:p>
          <a:p>
            <a:r>
              <a:rPr lang="sr-Latn-RS" dirty="0" smtClean="0"/>
              <a:t>COMMIT PREPARED</a:t>
            </a:r>
          </a:p>
          <a:p>
            <a:r>
              <a:rPr lang="sr-Latn-RS" dirty="0" smtClean="0"/>
              <a:t>ROLLBACK PREPARED</a:t>
            </a:r>
            <a:endParaRPr lang="sl-SI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535723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IZOlacija</a:t>
            </a:r>
            <a:endParaRPr lang="sl-SI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r-Latn-RS" dirty="0" smtClean="0"/>
              <a:t>READ UNCOMMITTED</a:t>
            </a:r>
          </a:p>
          <a:p>
            <a:r>
              <a:rPr lang="sr-Latn-RS" dirty="0" smtClean="0"/>
              <a:t>READ COMMITTED</a:t>
            </a:r>
          </a:p>
          <a:p>
            <a:r>
              <a:rPr lang="sr-Latn-RS" dirty="0" smtClean="0"/>
              <a:t>REPEATABLE READ</a:t>
            </a:r>
          </a:p>
          <a:p>
            <a:r>
              <a:rPr lang="sr-Latn-RS" dirty="0" smtClean="0"/>
              <a:t>SERIALIZABLE</a:t>
            </a:r>
            <a:endParaRPr lang="sl-SI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4172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Fenomeni čitanja</a:t>
            </a:r>
            <a:endParaRPr lang="sl-SI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761" y="2408903"/>
            <a:ext cx="9683302" cy="283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52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READ COMMITTED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r-Latn-RS" dirty="0" smtClean="0"/>
              <a:t>Podrazumevani izolacioni nivo</a:t>
            </a:r>
          </a:p>
          <a:p>
            <a:endParaRPr lang="sl-SI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478" y="4020343"/>
            <a:ext cx="7737868" cy="973394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019799" y="2249486"/>
            <a:ext cx="487838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l-SI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19799" y="2249486"/>
            <a:ext cx="487838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smtClean="0"/>
              <a:t>2 select upita mogu videti različite podatke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264860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REPEATABLE READ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r-Latn-RS" dirty="0" smtClean="0"/>
              <a:t>Samo anomalija serijalizacije je moguća</a:t>
            </a:r>
          </a:p>
          <a:p>
            <a:r>
              <a:rPr lang="sr-Latn-RS" dirty="0" smtClean="0"/>
              <a:t>Uzastopni select upiti vide iste podatke</a:t>
            </a:r>
          </a:p>
          <a:p>
            <a:endParaRPr lang="sl-SI" dirty="0"/>
          </a:p>
        </p:txBody>
      </p:sp>
      <p:pic>
        <p:nvPicPr>
          <p:cNvPr id="1026" name="Picture 2" descr="PostgreSQL transaction isolation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1994605"/>
            <a:ext cx="4875213" cy="348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532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Serializable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r-Latn-RS" dirty="0" smtClean="0"/>
              <a:t>Najstroža izolacija</a:t>
            </a:r>
          </a:p>
          <a:p>
            <a:r>
              <a:rPr lang="sr-Latn-RS" dirty="0" smtClean="0"/>
              <a:t>Simulacija sekvincijalnog izvršenja</a:t>
            </a:r>
          </a:p>
          <a:p>
            <a:r>
              <a:rPr lang="sr-Latn-RS" dirty="0" smtClean="0"/>
              <a:t>Moguće ponavljanje zbog serializacijske greške</a:t>
            </a:r>
          </a:p>
          <a:p>
            <a:r>
              <a:rPr lang="sr-Latn-RS" dirty="0" smtClean="0"/>
              <a:t>Deferrable</a:t>
            </a:r>
          </a:p>
          <a:p>
            <a:r>
              <a:rPr lang="sr-Latn-RS" dirty="0" smtClean="0"/>
              <a:t>Prediktivno zaključavanje</a:t>
            </a:r>
          </a:p>
          <a:p>
            <a:endParaRPr lang="sl-SI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517" y="2903768"/>
            <a:ext cx="3838575" cy="2667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4955" y="929456"/>
            <a:ext cx="1409700" cy="1085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092" y="3824748"/>
            <a:ext cx="3810000" cy="304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15561" y="4699820"/>
            <a:ext cx="4417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CS" i="1" dirty="0"/>
              <a:t>ERROR: could not serialize access due to read/write dependencies among transactions</a:t>
            </a:r>
            <a:endParaRPr lang="sl-SI" dirty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7929818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190</Words>
  <Application>Microsoft Office PowerPoint</Application>
  <PresentationFormat>Widescreen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Tahoma</vt:lpstr>
      <vt:lpstr>Trebuchet MS</vt:lpstr>
      <vt:lpstr>Tw Cen MT</vt:lpstr>
      <vt:lpstr>Circuit</vt:lpstr>
      <vt:lpstr>OBRADA TRANSAKCIJA, PLANOVI IZVRŠAVANJA TRANSAKCIJA, IZOLACIJA I ZAKLJUČAVANJE KOD POSTGRESQL BAZE PODATAKA</vt:lpstr>
      <vt:lpstr>Šta je transakcija</vt:lpstr>
      <vt:lpstr>SAVEpoint</vt:lpstr>
      <vt:lpstr>Dvofazno potvrđivanje</vt:lpstr>
      <vt:lpstr>IZOlacija</vt:lpstr>
      <vt:lpstr>Fenomeni čitanja</vt:lpstr>
      <vt:lpstr>READ COMMITTED</vt:lpstr>
      <vt:lpstr>REPEATABLE READ</vt:lpstr>
      <vt:lpstr>Serializable</vt:lpstr>
      <vt:lpstr>zaključavanje</vt:lpstr>
      <vt:lpstr>Zaključavanja na nivou tabele</vt:lpstr>
      <vt:lpstr>Zaključavanje na nivou reda</vt:lpstr>
      <vt:lpstr>Zastoji (DEADLOCKS)</vt:lpstr>
      <vt:lpstr>HVALA NA PAŽNJI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2023-05-22T04:22:26Z</dcterms:created>
  <dcterms:modified xsi:type="dcterms:W3CDTF">2023-05-23T04:55:11Z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