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0" r:id="rId6"/>
    <p:sldId id="266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BDE"/>
    <a:srgbClr val="266284"/>
    <a:srgbClr val="459DB7"/>
    <a:srgbClr val="5BB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F021-9071-4AB8-AC15-1FC51AFAE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r-Latn-RS" dirty="0"/>
              <a:t>	m2m elektronski sistemi </a:t>
            </a:r>
            <a:br>
              <a:rPr lang="sr-Latn-RS" dirty="0"/>
            </a:br>
            <a:r>
              <a:rPr lang="sr-Latn-RS" dirty="0"/>
              <a:t>-projekat-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09D10-DBC7-4604-B6F8-FBA659823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4272" y="5963478"/>
            <a:ext cx="3527728" cy="7362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r-Latn-RS" sz="1800" dirty="0">
                <a:solidFill>
                  <a:schemeClr val="tx1"/>
                </a:solidFill>
              </a:rPr>
              <a:t>Panić </a:t>
            </a:r>
            <a:r>
              <a:rPr lang="sr-Latn-RS" sz="1800" dirty="0" err="1">
                <a:solidFill>
                  <a:schemeClr val="tx1"/>
                </a:solidFill>
              </a:rPr>
              <a:t>milica</a:t>
            </a:r>
            <a:r>
              <a:rPr lang="sr-Latn-RS" sz="1800" dirty="0">
                <a:solidFill>
                  <a:schemeClr val="tx1"/>
                </a:solidFill>
              </a:rPr>
              <a:t> e1 96/2022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r-Latn-RS" sz="1800" dirty="0">
                <a:solidFill>
                  <a:schemeClr val="tx1"/>
                </a:solidFill>
              </a:rPr>
              <a:t>Stefanov Miljana e1 89/2023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47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F910-F7BD-49BE-9292-4F942A72D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402915"/>
            <a:ext cx="9905999" cy="20521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r-Latn-RS" sz="8800" dirty="0"/>
              <a:t>HVALA NA PAŽNJI!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116779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A6227BC-136D-45ED-87EC-04FC0DB1F5BB}"/>
              </a:ext>
            </a:extLst>
          </p:cNvPr>
          <p:cNvSpPr/>
          <p:nvPr/>
        </p:nvSpPr>
        <p:spPr>
          <a:xfrm>
            <a:off x="5343277" y="5320288"/>
            <a:ext cx="5478448" cy="10876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6A3BB0-3017-4CBC-B80B-B3B67960DC2A}"/>
              </a:ext>
            </a:extLst>
          </p:cNvPr>
          <p:cNvSpPr txBox="1"/>
          <p:nvPr/>
        </p:nvSpPr>
        <p:spPr>
          <a:xfrm>
            <a:off x="6794389" y="5663177"/>
            <a:ext cx="3144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n>
                  <a:solidFill>
                    <a:schemeClr val="tx1"/>
                  </a:solidFill>
                </a:ln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MOGUĆA UNAPREĐENJA</a:t>
            </a:r>
            <a:endParaRPr lang="en-GB" sz="20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C0B2287-E515-43E7-8A1C-DC88709DB6F9}"/>
              </a:ext>
            </a:extLst>
          </p:cNvPr>
          <p:cNvSpPr/>
          <p:nvPr/>
        </p:nvSpPr>
        <p:spPr>
          <a:xfrm>
            <a:off x="6394174" y="4102683"/>
            <a:ext cx="4427551" cy="10876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DF90EE-B21C-49E6-BFD1-A9A737C75648}"/>
              </a:ext>
            </a:extLst>
          </p:cNvPr>
          <p:cNvSpPr txBox="1"/>
          <p:nvPr/>
        </p:nvSpPr>
        <p:spPr>
          <a:xfrm>
            <a:off x="7767098" y="4442921"/>
            <a:ext cx="2142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n>
                  <a:solidFill>
                    <a:schemeClr val="tx1"/>
                  </a:solidFill>
                </a:ln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ALGORITAM RADA</a:t>
            </a:r>
            <a:endParaRPr lang="en-GB" sz="20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1A94578-FF3F-49C1-8229-4AFDD815D8AE}"/>
              </a:ext>
            </a:extLst>
          </p:cNvPr>
          <p:cNvSpPr/>
          <p:nvPr/>
        </p:nvSpPr>
        <p:spPr>
          <a:xfrm>
            <a:off x="6855349" y="2744269"/>
            <a:ext cx="3966376" cy="10876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983190-C97E-4338-B6D9-933C157C6A8E}"/>
              </a:ext>
            </a:extLst>
          </p:cNvPr>
          <p:cNvSpPr txBox="1"/>
          <p:nvPr/>
        </p:nvSpPr>
        <p:spPr>
          <a:xfrm>
            <a:off x="7722949" y="2982724"/>
            <a:ext cx="2777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000" dirty="0">
                <a:ln>
                  <a:solidFill>
                    <a:schemeClr val="tx1"/>
                  </a:solidFill>
                </a:ln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DRUGI PROJEKTNI ZADATAK</a:t>
            </a:r>
            <a:endParaRPr lang="en-GB" sz="20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95A2295-767A-4EA5-AEC6-61166D10FA8F}"/>
              </a:ext>
            </a:extLst>
          </p:cNvPr>
          <p:cNvSpPr/>
          <p:nvPr/>
        </p:nvSpPr>
        <p:spPr>
          <a:xfrm>
            <a:off x="6321287" y="1401104"/>
            <a:ext cx="4500438" cy="10876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FCAF89D-CBF2-4836-AB2D-CCBEA43D55A0}"/>
              </a:ext>
            </a:extLst>
          </p:cNvPr>
          <p:cNvSpPr/>
          <p:nvPr/>
        </p:nvSpPr>
        <p:spPr>
          <a:xfrm>
            <a:off x="5343277" y="184286"/>
            <a:ext cx="5478448" cy="10876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42F080-45FB-4EF9-9C00-5E12CB673EAA}"/>
              </a:ext>
            </a:extLst>
          </p:cNvPr>
          <p:cNvGrpSpPr/>
          <p:nvPr/>
        </p:nvGrpSpPr>
        <p:grpSpPr>
          <a:xfrm>
            <a:off x="1474305" y="1718476"/>
            <a:ext cx="3586038" cy="3421048"/>
            <a:chOff x="1510749" y="1860605"/>
            <a:chExt cx="3586038" cy="34210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EA64E79-11D2-4228-8A03-8262A1A303C2}"/>
                </a:ext>
              </a:extLst>
            </p:cNvPr>
            <p:cNvSpPr/>
            <p:nvPr/>
          </p:nvSpPr>
          <p:spPr>
            <a:xfrm>
              <a:off x="1510749" y="1860605"/>
              <a:ext cx="3586038" cy="3421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4AE9C7-6686-4D9A-9C31-F85C47B217DA}"/>
                </a:ext>
              </a:extLst>
            </p:cNvPr>
            <p:cNvSpPr txBox="1"/>
            <p:nvPr/>
          </p:nvSpPr>
          <p:spPr>
            <a:xfrm>
              <a:off x="2568272" y="3309519"/>
              <a:ext cx="15027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RS" sz="2800" dirty="0"/>
                <a:t>SADRŽAJ</a:t>
              </a:r>
              <a:endParaRPr lang="en-GB" sz="28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4F74BE-E0CB-4D66-925B-A132B101DC60}"/>
              </a:ext>
            </a:extLst>
          </p:cNvPr>
          <p:cNvGrpSpPr/>
          <p:nvPr/>
        </p:nvGrpSpPr>
        <p:grpSpPr>
          <a:xfrm>
            <a:off x="4936436" y="184286"/>
            <a:ext cx="1147638" cy="1089329"/>
            <a:chOff x="5785899" y="771276"/>
            <a:chExt cx="1147638" cy="1089329"/>
          </a:xfrm>
          <a:solidFill>
            <a:srgbClr val="66CBDE"/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6ABB33-270D-4914-822D-F18AA21B7B11}"/>
                </a:ext>
              </a:extLst>
            </p:cNvPr>
            <p:cNvSpPr/>
            <p:nvPr/>
          </p:nvSpPr>
          <p:spPr>
            <a:xfrm>
              <a:off x="5785899" y="771276"/>
              <a:ext cx="1147638" cy="108932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EB9629-D486-4A58-B92C-1129E00BAF25}"/>
                </a:ext>
              </a:extLst>
            </p:cNvPr>
            <p:cNvSpPr txBox="1"/>
            <p:nvPr/>
          </p:nvSpPr>
          <p:spPr>
            <a:xfrm>
              <a:off x="6129130" y="992774"/>
              <a:ext cx="336606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sr-Latn-RS" sz="3600" dirty="0"/>
                <a:t>1</a:t>
              </a:r>
              <a:endParaRPr lang="en-GB" sz="36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7AFAD0-7BE0-492F-A2A6-44086BD6663C}"/>
              </a:ext>
            </a:extLst>
          </p:cNvPr>
          <p:cNvGrpSpPr/>
          <p:nvPr/>
        </p:nvGrpSpPr>
        <p:grpSpPr>
          <a:xfrm>
            <a:off x="5927697" y="1402823"/>
            <a:ext cx="1147638" cy="1089329"/>
            <a:chOff x="6096000" y="1304014"/>
            <a:chExt cx="1147638" cy="1089329"/>
          </a:xfrm>
          <a:solidFill>
            <a:srgbClr val="66CBDE"/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EF6C74-36D3-45E3-8F11-F3BCFF656212}"/>
                </a:ext>
              </a:extLst>
            </p:cNvPr>
            <p:cNvSpPr/>
            <p:nvPr/>
          </p:nvSpPr>
          <p:spPr>
            <a:xfrm>
              <a:off x="6096000" y="1304014"/>
              <a:ext cx="1147638" cy="108932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D23843-135C-481E-8D98-DBF7782757D5}"/>
                </a:ext>
              </a:extLst>
            </p:cNvPr>
            <p:cNvSpPr txBox="1"/>
            <p:nvPr/>
          </p:nvSpPr>
          <p:spPr>
            <a:xfrm>
              <a:off x="6439231" y="1525512"/>
              <a:ext cx="461176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sr-Latn-RS" sz="3600" dirty="0"/>
                <a:t>2</a:t>
              </a:r>
              <a:endParaRPr lang="en-GB" sz="36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54DFF6-E465-4C41-A3A0-4E43D2A518C0}"/>
              </a:ext>
            </a:extLst>
          </p:cNvPr>
          <p:cNvGrpSpPr/>
          <p:nvPr/>
        </p:nvGrpSpPr>
        <p:grpSpPr>
          <a:xfrm>
            <a:off x="6451158" y="2750568"/>
            <a:ext cx="1147638" cy="1089329"/>
            <a:chOff x="6096000" y="1304014"/>
            <a:chExt cx="1147638" cy="1089329"/>
          </a:xfrm>
          <a:solidFill>
            <a:srgbClr val="5BBFD5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DA62235-CD2A-4CD4-BB45-7E5E3C18E11E}"/>
                </a:ext>
              </a:extLst>
            </p:cNvPr>
            <p:cNvSpPr/>
            <p:nvPr/>
          </p:nvSpPr>
          <p:spPr>
            <a:xfrm>
              <a:off x="6096000" y="1304014"/>
              <a:ext cx="1147638" cy="108932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000592-B399-48C6-865F-0EEDD61878FE}"/>
                </a:ext>
              </a:extLst>
            </p:cNvPr>
            <p:cNvSpPr txBox="1"/>
            <p:nvPr/>
          </p:nvSpPr>
          <p:spPr>
            <a:xfrm>
              <a:off x="6439231" y="1525512"/>
              <a:ext cx="461176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sr-Latn-RS" sz="3600" dirty="0"/>
                <a:t>3</a:t>
              </a:r>
              <a:endParaRPr lang="en-GB" sz="36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7C63EC-0932-4885-8530-6E93FCAB4BFE}"/>
              </a:ext>
            </a:extLst>
          </p:cNvPr>
          <p:cNvGrpSpPr/>
          <p:nvPr/>
        </p:nvGrpSpPr>
        <p:grpSpPr>
          <a:xfrm>
            <a:off x="5927697" y="4098313"/>
            <a:ext cx="1147638" cy="1089329"/>
            <a:chOff x="6096000" y="1304014"/>
            <a:chExt cx="1147638" cy="1089329"/>
          </a:xfrm>
          <a:solidFill>
            <a:srgbClr val="459DB7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FEF5FA3-E438-4119-BC00-5461051DB821}"/>
                </a:ext>
              </a:extLst>
            </p:cNvPr>
            <p:cNvSpPr/>
            <p:nvPr/>
          </p:nvSpPr>
          <p:spPr>
            <a:xfrm>
              <a:off x="6096000" y="1304014"/>
              <a:ext cx="1147638" cy="108932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151F5B-5637-4235-B190-2086ADFB48A8}"/>
                </a:ext>
              </a:extLst>
            </p:cNvPr>
            <p:cNvSpPr txBox="1"/>
            <p:nvPr/>
          </p:nvSpPr>
          <p:spPr>
            <a:xfrm>
              <a:off x="6439231" y="1525512"/>
              <a:ext cx="461176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sr-Latn-RS" sz="3600" dirty="0"/>
                <a:t>4</a:t>
              </a:r>
              <a:endParaRPr lang="en-GB" sz="36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BB91AB7-20BC-4022-B908-72E7D285E4FB}"/>
              </a:ext>
            </a:extLst>
          </p:cNvPr>
          <p:cNvGrpSpPr/>
          <p:nvPr/>
        </p:nvGrpSpPr>
        <p:grpSpPr>
          <a:xfrm>
            <a:off x="4936436" y="5318569"/>
            <a:ext cx="1147638" cy="1089329"/>
            <a:chOff x="6096000" y="1304014"/>
            <a:chExt cx="1147638" cy="1089329"/>
          </a:xfrm>
          <a:solidFill>
            <a:srgbClr val="266284"/>
          </a:solidFill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F898B89-2F04-46E8-BD70-6DD6FF4101FF}"/>
                </a:ext>
              </a:extLst>
            </p:cNvPr>
            <p:cNvSpPr/>
            <p:nvPr/>
          </p:nvSpPr>
          <p:spPr>
            <a:xfrm>
              <a:off x="6096000" y="1304014"/>
              <a:ext cx="1147638" cy="108932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23247C-3F4A-408E-BB7B-1886B5BDFDF5}"/>
                </a:ext>
              </a:extLst>
            </p:cNvPr>
            <p:cNvSpPr txBox="1"/>
            <p:nvPr/>
          </p:nvSpPr>
          <p:spPr>
            <a:xfrm>
              <a:off x="6439231" y="1525512"/>
              <a:ext cx="461176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sr-Latn-RS" sz="3600" dirty="0"/>
                <a:t>5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2776B01-5C56-41DE-8BA0-9CE91861EF81}"/>
              </a:ext>
            </a:extLst>
          </p:cNvPr>
          <p:cNvSpPr txBox="1"/>
          <p:nvPr/>
        </p:nvSpPr>
        <p:spPr>
          <a:xfrm>
            <a:off x="6794389" y="528036"/>
            <a:ext cx="2922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n>
                  <a:solidFill>
                    <a:schemeClr val="tx1"/>
                  </a:solidFill>
                </a:ln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PRVI PROJEKTNI ZADATAK</a:t>
            </a:r>
            <a:endParaRPr lang="en-GB" sz="20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CA5156-CFE2-4F56-B371-9304D6A2494C}"/>
              </a:ext>
            </a:extLst>
          </p:cNvPr>
          <p:cNvSpPr txBox="1"/>
          <p:nvPr/>
        </p:nvSpPr>
        <p:spPr>
          <a:xfrm>
            <a:off x="7468925" y="1744854"/>
            <a:ext cx="3151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n>
                  <a:solidFill>
                    <a:schemeClr val="tx1"/>
                  </a:solidFill>
                </a:ln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MOGUĆA UNAPREĐENJA</a:t>
            </a:r>
            <a:endParaRPr lang="en-GB" sz="2000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9876241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B080-6118-434D-B787-F3A1AF43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1. PRVI PROJEKTNI ZADATAK</a:t>
            </a:r>
            <a:endParaRPr lang="en-GB" dirty="0"/>
          </a:p>
        </p:txBody>
      </p:sp>
      <p:pic>
        <p:nvPicPr>
          <p:cNvPr id="1026" name="Picture 2" descr="fusion-for-arm-thickbox_default-1.jpg (800×800)">
            <a:extLst>
              <a:ext uri="{FF2B5EF4-FFF2-40B4-BE49-F238E27FC236}">
                <a16:creationId xmlns:a16="http://schemas.microsoft.com/office/drawing/2014/main" id="{CBD6E4C2-775D-4E91-A3F8-B0503FBAEA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4"/>
          <a:stretch/>
        </p:blipFill>
        <p:spPr bwMode="auto">
          <a:xfrm>
            <a:off x="1141413" y="1972144"/>
            <a:ext cx="5071128" cy="41845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ft-board-5-capacitive-thickbox_default-1.jpg (800×800)">
            <a:extLst>
              <a:ext uri="{FF2B5EF4-FFF2-40B4-BE49-F238E27FC236}">
                <a16:creationId xmlns:a16="http://schemas.microsoft.com/office/drawing/2014/main" id="{3C53F22D-4FEA-4C30-AB10-67DCDA3987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8" t="8599" r="3837" b="5978"/>
          <a:stretch/>
        </p:blipFill>
        <p:spPr bwMode="auto">
          <a:xfrm>
            <a:off x="6885844" y="2296807"/>
            <a:ext cx="3746298" cy="35351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5342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D669-2EA3-496C-A9D8-2A70D200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1. PRVI PROJEKTNI ZADATAK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34630-9482-435A-8D03-C9D5AD89D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465" y="2095032"/>
            <a:ext cx="2762678" cy="3737845"/>
          </a:xfrm>
        </p:spPr>
        <p:txBody>
          <a:bodyPr>
            <a:normAutofit/>
          </a:bodyPr>
          <a:lstStyle/>
          <a:p>
            <a:r>
              <a:rPr lang="sr-Latn-RS" dirty="0"/>
              <a:t>Napravi kalkulator sa operacijama: sabiranje, oduzimanje, množenje, </a:t>
            </a:r>
            <a:br>
              <a:rPr lang="sr-Latn-RS" dirty="0"/>
            </a:br>
            <a:r>
              <a:rPr lang="sr-Latn-RS" dirty="0"/>
              <a:t>deljenje, </a:t>
            </a:r>
            <a:br>
              <a:rPr lang="sr-Latn-RS" dirty="0"/>
            </a:br>
            <a:r>
              <a:rPr lang="sr-Latn-RS" dirty="0"/>
              <a:t>koren broja i kvadrat broja</a:t>
            </a:r>
            <a:endParaRPr lang="en-GB" dirty="0"/>
          </a:p>
        </p:txBody>
      </p:sp>
      <p:pic>
        <p:nvPicPr>
          <p:cNvPr id="5" name="Picture 4" descr="A screenshot of a calculator&#10;&#10;Description automatically generated">
            <a:extLst>
              <a:ext uri="{FF2B5EF4-FFF2-40B4-BE49-F238E27FC236}">
                <a16:creationId xmlns:a16="http://schemas.microsoft.com/office/drawing/2014/main" id="{CFDF934D-7E3D-46E5-8D17-1864871AE1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04" y="2097088"/>
            <a:ext cx="4333991" cy="379985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186063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2381-D648-4484-B979-5A31B0E0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2. Moguća </a:t>
            </a:r>
            <a:r>
              <a:rPr lang="sr-Latn-RS" dirty="0" err="1"/>
              <a:t>unapređanja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4D400-1D53-4436-BCC7-E69E49AD0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26744"/>
            <a:ext cx="10392354" cy="4621763"/>
          </a:xfrm>
        </p:spPr>
        <p:txBody>
          <a:bodyPr>
            <a:normAutofit fontScale="77500" lnSpcReduction="20000"/>
          </a:bodyPr>
          <a:lstStyle/>
          <a:p>
            <a:r>
              <a:rPr lang="sr-Latn-RS" dirty="0"/>
              <a:t>Dodavanje dodatnog prozora, pored već postojećeg, pružajući mogućnost kao kod naučnog kalkulatora</a:t>
            </a:r>
          </a:p>
          <a:p>
            <a:r>
              <a:rPr lang="sr-Latn-RS" dirty="0"/>
              <a:t>Dodaci na novom prozoru uključuju:</a:t>
            </a:r>
          </a:p>
          <a:p>
            <a:pPr lvl="1"/>
            <a:r>
              <a:rPr lang="sr-Latn-RS" dirty="0"/>
              <a:t>Simbol π</a:t>
            </a:r>
            <a:endParaRPr lang="en-GB" sz="1600" dirty="0"/>
          </a:p>
          <a:p>
            <a:pPr lvl="1"/>
            <a:r>
              <a:rPr lang="sr-Latn-RS" dirty="0" err="1"/>
              <a:t>Ln</a:t>
            </a:r>
            <a:r>
              <a:rPr lang="sr-Latn-RS" dirty="0"/>
              <a:t> (prirodni logaritam)</a:t>
            </a:r>
            <a:endParaRPr lang="en-GB" sz="1600" dirty="0"/>
          </a:p>
          <a:p>
            <a:pPr lvl="1"/>
            <a:r>
              <a:rPr lang="sr-Latn-RS" dirty="0"/>
              <a:t>Sinus (Sin)</a:t>
            </a:r>
            <a:endParaRPr lang="en-GB" sz="1600" dirty="0"/>
          </a:p>
          <a:p>
            <a:pPr lvl="1"/>
            <a:r>
              <a:rPr lang="sr-Latn-RS" dirty="0"/>
              <a:t>Kosinus (</a:t>
            </a:r>
            <a:r>
              <a:rPr lang="sr-Latn-RS" dirty="0" err="1"/>
              <a:t>Cos</a:t>
            </a:r>
            <a:r>
              <a:rPr lang="sr-Latn-RS" dirty="0"/>
              <a:t>)</a:t>
            </a:r>
            <a:r>
              <a:rPr lang="en-GB" sz="1600" dirty="0"/>
              <a:t> </a:t>
            </a:r>
            <a:endParaRPr lang="sr-Latn-RS" sz="1600" dirty="0"/>
          </a:p>
          <a:p>
            <a:pPr lvl="1"/>
            <a:r>
              <a:rPr lang="sr-Latn-RS" dirty="0"/>
              <a:t>Hiperbolični sinus (</a:t>
            </a:r>
            <a:r>
              <a:rPr lang="sr-Latn-RS" dirty="0" err="1"/>
              <a:t>Sinh</a:t>
            </a:r>
            <a:r>
              <a:rPr lang="sr-Latn-RS" dirty="0"/>
              <a:t>)</a:t>
            </a:r>
            <a:endParaRPr lang="en-GB" sz="1600" dirty="0"/>
          </a:p>
          <a:p>
            <a:pPr lvl="1"/>
            <a:r>
              <a:rPr lang="sr-Latn-RS" dirty="0"/>
              <a:t>Hiperbolični kosinus (</a:t>
            </a:r>
            <a:r>
              <a:rPr lang="sr-Latn-RS" dirty="0" err="1"/>
              <a:t>Cosh</a:t>
            </a:r>
            <a:r>
              <a:rPr lang="sr-Latn-RS" dirty="0"/>
              <a:t>)</a:t>
            </a:r>
            <a:endParaRPr lang="en-GB" sz="1600" dirty="0"/>
          </a:p>
          <a:p>
            <a:pPr lvl="1"/>
            <a:r>
              <a:rPr lang="sr-Latn-RS" dirty="0"/>
              <a:t>Logaritam po bazi 10 (Log)</a:t>
            </a:r>
            <a:endParaRPr lang="en-GB" sz="1600" dirty="0"/>
          </a:p>
          <a:p>
            <a:pPr lvl="1"/>
            <a:r>
              <a:rPr lang="sr-Latn-RS" dirty="0" err="1"/>
              <a:t>Faktorijel</a:t>
            </a:r>
            <a:endParaRPr lang="en-GB" sz="1600" dirty="0"/>
          </a:p>
          <a:p>
            <a:pPr lvl="1"/>
            <a:r>
              <a:rPr lang="sr-Latn-RS" dirty="0"/>
              <a:t>Zagrade za grupisanje izraza</a:t>
            </a:r>
            <a:endParaRPr lang="en-GB" sz="1600" dirty="0"/>
          </a:p>
          <a:p>
            <a:pPr lvl="1"/>
            <a:r>
              <a:rPr lang="sr-Latn-RS" dirty="0"/>
              <a:t>Stepenovanje (</a:t>
            </a:r>
            <a:r>
              <a:rPr lang="sr-Latn-RS" dirty="0" err="1"/>
              <a:t>x</a:t>
            </a:r>
            <a:r>
              <a:rPr lang="sr-Latn-RS" baseline="30000" dirty="0" err="1"/>
              <a:t>y</a:t>
            </a:r>
            <a:r>
              <a:rPr lang="sr-Latn-RS" dirty="0"/>
              <a:t>)</a:t>
            </a:r>
            <a:endParaRPr lang="en-GB" sz="1600" dirty="0"/>
          </a:p>
          <a:p>
            <a:pPr lvl="1"/>
            <a:r>
              <a:rPr lang="sr-Latn-RS" dirty="0"/>
              <a:t>Eksponencijalna funkcija sa proizvoljnim eksponentom (</a:t>
            </a:r>
            <a:r>
              <a:rPr lang="sr-Latn-RS" dirty="0" err="1"/>
              <a:t>ex</a:t>
            </a:r>
            <a:r>
              <a:rPr lang="sr-Latn-RS" dirty="0"/>
              <a:t>), </a:t>
            </a:r>
            <a:r>
              <a:rPr lang="sr-Latn-RS" dirty="0" err="1"/>
              <a:t>itd</a:t>
            </a:r>
            <a:r>
              <a:rPr lang="sr-Latn-RS" sz="1600" dirty="0"/>
              <a:t> </a:t>
            </a:r>
            <a:endParaRPr lang="en-GB" sz="1600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14421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0C09-FDF1-4F2C-8C73-945369F4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3. Drugi projektni zadatak</a:t>
            </a:r>
            <a:endParaRPr lang="en-GB" dirty="0"/>
          </a:p>
        </p:txBody>
      </p:sp>
      <p:pic>
        <p:nvPicPr>
          <p:cNvPr id="4" name="Picture 2" descr="fusion-for-arm-thickbox_default-1.jpg (800×800)">
            <a:extLst>
              <a:ext uri="{FF2B5EF4-FFF2-40B4-BE49-F238E27FC236}">
                <a16:creationId xmlns:a16="http://schemas.microsoft.com/office/drawing/2014/main" id="{A515B9E7-498E-4C30-810F-C0D6424DDB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4"/>
          <a:stretch/>
        </p:blipFill>
        <p:spPr bwMode="auto">
          <a:xfrm>
            <a:off x="2051196" y="1921303"/>
            <a:ext cx="5511412" cy="45477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sm-3-click-thickbox_default-12x.jpg (1600×1600)">
            <a:extLst>
              <a:ext uri="{FF2B5EF4-FFF2-40B4-BE49-F238E27FC236}">
                <a16:creationId xmlns:a16="http://schemas.microsoft.com/office/drawing/2014/main" id="{F918162F-B930-477D-8C52-45E0B56072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6" r="20596" b="3234"/>
          <a:stretch/>
        </p:blipFill>
        <p:spPr bwMode="auto">
          <a:xfrm>
            <a:off x="8252085" y="3537884"/>
            <a:ext cx="1888720" cy="29257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619810-BF31-44BA-AA80-021BFF821E8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064" y="1921303"/>
            <a:ext cx="1622762" cy="13988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9337479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D092-0EDA-4496-AC73-BE2BD195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3. Drugi projektni zadatak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68013-F7C0-4859-B9BC-C87793865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2249487"/>
            <a:ext cx="4645204" cy="3427744"/>
          </a:xfrm>
        </p:spPr>
        <p:txBody>
          <a:bodyPr/>
          <a:lstStyle/>
          <a:p>
            <a:r>
              <a:rPr lang="sr-Latn-RS" dirty="0"/>
              <a:t>Aktiviranje GSM modema i simuliranje pretplate na parking</a:t>
            </a:r>
          </a:p>
          <a:p>
            <a:r>
              <a:rPr lang="sr-Latn-RS" dirty="0"/>
              <a:t>Slanje +PARKING, broj se memoriše u bazu</a:t>
            </a:r>
          </a:p>
          <a:p>
            <a:r>
              <a:rPr lang="sr-Latn-RS" dirty="0"/>
              <a:t>Slanje –PARKING broj se briše iz baze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37C64-3287-4002-9842-5A0D82CA4F00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0" t="26777" r="6586" b="35439"/>
          <a:stretch/>
        </p:blipFill>
        <p:spPr bwMode="auto">
          <a:xfrm>
            <a:off x="6402207" y="2249487"/>
            <a:ext cx="4813587" cy="31878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351885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C8C669-D903-44AE-8068-04E0A2A3F98B}"/>
              </a:ext>
            </a:extLst>
          </p:cNvPr>
          <p:cNvSpPr/>
          <p:nvPr/>
        </p:nvSpPr>
        <p:spPr>
          <a:xfrm>
            <a:off x="1637969" y="826937"/>
            <a:ext cx="8778240" cy="6031064"/>
          </a:xfrm>
          <a:prstGeom prst="roundRect">
            <a:avLst/>
          </a:prstGeom>
          <a:solidFill>
            <a:schemeClr val="tx1"/>
          </a:solidFill>
          <a:ln>
            <a:solidFill>
              <a:srgbClr val="66CBDE"/>
            </a:solidFill>
          </a:ln>
          <a:effectLst>
            <a:softEdge rad="31750"/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5B9DC-64CE-48E6-8234-07536D03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59027"/>
            <a:ext cx="9905998" cy="816928"/>
          </a:xfrm>
        </p:spPr>
        <p:txBody>
          <a:bodyPr/>
          <a:lstStyle/>
          <a:p>
            <a:r>
              <a:rPr lang="sr-Latn-RS" dirty="0"/>
              <a:t>4. Algoritam rada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E3552-21DA-4F9B-9AEB-AD62D5744B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116" y="882595"/>
            <a:ext cx="4349834" cy="5876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F2C2AD-309E-4A5A-8504-BB301BB5F34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535" y="1576512"/>
            <a:ext cx="1162685" cy="4488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727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5584A-8767-4EEB-86CA-BEDAC4EB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5. Moguća unapređenja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3B2B9-86B2-4D5C-BD70-81CB961A5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Implementacija povratnih informacija</a:t>
            </a:r>
          </a:p>
          <a:p>
            <a:pPr lvl="1"/>
            <a:r>
              <a:rPr lang="sr-Latn-RS" dirty="0" err="1"/>
              <a:t>Npr</a:t>
            </a:r>
            <a:r>
              <a:rPr lang="sr-Latn-RS" dirty="0"/>
              <a:t>: korisnik pošalje +PARKING i može da primi automatski odgovor sa određenim sadržajem</a:t>
            </a:r>
          </a:p>
          <a:p>
            <a:pPr lvl="1"/>
            <a:r>
              <a:rPr lang="sr-Latn-RS" dirty="0"/>
              <a:t>Slično tome da bude i za -PARKING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6598350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125</TotalTime>
  <Words>210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 m2m elektronski sistemi  -projekat-</vt:lpstr>
      <vt:lpstr>PowerPoint Presentation</vt:lpstr>
      <vt:lpstr>1. PRVI PROJEKTNI ZADATAK</vt:lpstr>
      <vt:lpstr>1. PRVI PROJEKTNI ZADATAK</vt:lpstr>
      <vt:lpstr>2. Moguća unapređanja</vt:lpstr>
      <vt:lpstr>3. Drugi projektni zadatak</vt:lpstr>
      <vt:lpstr>3. Drugi projektni zadatak </vt:lpstr>
      <vt:lpstr>4. Algoritam rada</vt:lpstr>
      <vt:lpstr>5. Moguća unapređenja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m2m elektronski sistemi  -projekat-</dc:title>
  <dc:creator>E1 89/2023 - Stefanov Miljana</dc:creator>
  <cp:lastModifiedBy>E1 89/2023 - Stefanov Miljana</cp:lastModifiedBy>
  <cp:revision>10</cp:revision>
  <dcterms:created xsi:type="dcterms:W3CDTF">2024-03-10T09:28:29Z</dcterms:created>
  <dcterms:modified xsi:type="dcterms:W3CDTF">2024-04-15T18:38:07Z</dcterms:modified>
</cp:coreProperties>
</file>