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7" r:id="rId10"/>
    <p:sldId id="264" r:id="rId11"/>
    <p:sldId id="266"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3" autoAdjust="0"/>
    <p:restoredTop sz="68394" autoAdjust="0"/>
  </p:normalViewPr>
  <p:slideViewPr>
    <p:cSldViewPr snapToGrid="0">
      <p:cViewPr varScale="1">
        <p:scale>
          <a:sx n="78" d="100"/>
          <a:sy n="78" d="100"/>
        </p:scale>
        <p:origin x="1812"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201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F3330D-5F74-46B2-AA19-B9E0D82794C1}" type="datetimeFigureOut">
              <a:rPr lang="en-US" smtClean="0"/>
              <a:t>11/20/2023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72F6BE-D0A1-4B45-8E11-4B350D8A9211}" type="slidenum">
              <a:rPr lang="en-US" smtClean="0"/>
              <a:t>‹#›</a:t>
            </a:fld>
            <a:endParaRPr lang="en-US" dirty="0"/>
          </a:p>
        </p:txBody>
      </p:sp>
    </p:spTree>
    <p:extLst>
      <p:ext uri="{BB962C8B-B14F-4D97-AF65-F5344CB8AC3E}">
        <p14:creationId xmlns:p14="http://schemas.microsoft.com/office/powerpoint/2010/main" val="3450443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BA" dirty="0"/>
              <a:t>Originalno je uveden 1983. godine. On je odobren tek u 1998.godini</a:t>
            </a:r>
          </a:p>
          <a:p>
            <a:r>
              <a:rPr lang="sr-Latn-BA" dirty="0"/>
              <a:t>Ovaj standard je zajednički objavljen od strane TIA/EIA 1998.godine</a:t>
            </a:r>
          </a:p>
          <a:p>
            <a:r>
              <a:rPr lang="sr-Latn-BA" dirty="0"/>
              <a:t>Opšte je prihvaćeno da se RS485 podržava brzinu do 10Mbit/s ili niže brzine do maksimalne udaljenosti 1200m</a:t>
            </a:r>
          </a:p>
          <a:p>
            <a:r>
              <a:rPr lang="sr-Latn-BA" dirty="0"/>
              <a:t>Naravno, brzina prenosa zavisi od udaljenosti. Neko pravilo koje je usvojeno jeste da brzina u bit/s  pomnožena sa dužinom u metrima ne bi trebala da predje 108. Npr kabl u kablu od 50 metara brzina prenosa ne bi trebala da bude od 2Mbit/s</a:t>
            </a:r>
          </a:p>
          <a:p>
            <a:r>
              <a:rPr lang="sr-Latn-BA" dirty="0"/>
              <a:t>Kod ovog serijskog protokola imamo aisnhronu komunikaciju, tako da imamo jedan pin manje o kome moramo da brinemo </a:t>
            </a:r>
          </a:p>
          <a:p>
            <a:r>
              <a:rPr lang="sr-Latn-BA" dirty="0"/>
              <a:t>Maksimalan broj čvorova/uređaja na jednoj mreži je 32</a:t>
            </a:r>
          </a:p>
          <a:p>
            <a:r>
              <a:rPr lang="en-US" sz="1200" b="0" i="0" kern="1200" dirty="0">
                <a:solidFill>
                  <a:schemeClr val="tx1"/>
                </a:solidFill>
                <a:effectLst/>
                <a:latin typeface="+mn-lt"/>
                <a:ea typeface="+mn-ea"/>
                <a:cs typeface="+mn-cs"/>
              </a:rPr>
              <a:t>RS-485 je </a:t>
            </a:r>
            <a:r>
              <a:rPr lang="en-US" sz="1200" b="0" i="0" kern="1200" dirty="0" err="1">
                <a:solidFill>
                  <a:schemeClr val="tx1"/>
                </a:solidFill>
                <a:effectLst/>
                <a:latin typeface="+mn-lt"/>
                <a:ea typeface="+mn-ea"/>
                <a:cs typeface="+mn-cs"/>
              </a:rPr>
              <a:t>dizajniran</a:t>
            </a:r>
            <a:r>
              <a:rPr lang="en-US" sz="1200" b="0" i="0" kern="1200" dirty="0">
                <a:solidFill>
                  <a:schemeClr val="tx1"/>
                </a:solidFill>
                <a:effectLst/>
                <a:latin typeface="+mn-lt"/>
                <a:ea typeface="+mn-ea"/>
                <a:cs typeface="+mn-cs"/>
              </a:rPr>
              <a:t> da </a:t>
            </a:r>
            <a:r>
              <a:rPr lang="en-US" sz="1200" b="0" i="0" kern="1200" dirty="0" err="1">
                <a:solidFill>
                  <a:schemeClr val="tx1"/>
                </a:solidFill>
                <a:effectLst/>
                <a:latin typeface="+mn-lt"/>
                <a:ea typeface="+mn-ea"/>
                <a:cs typeface="+mn-cs"/>
              </a:rPr>
              <a:t>bude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balansiran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sistem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Jednostavno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rečeno</a:t>
            </a:r>
            <a:r>
              <a:rPr lang="en-US" sz="1200" b="0" i="0" kern="1200" dirty="0">
                <a:solidFill>
                  <a:schemeClr val="tx1"/>
                </a:solidFill>
                <a:effectLst/>
                <a:latin typeface="+mn-lt"/>
                <a:ea typeface="+mn-ea"/>
                <a:cs typeface="+mn-cs"/>
              </a:rPr>
              <a:t>, to </a:t>
            </a:r>
            <a:r>
              <a:rPr lang="en-US" sz="1200" b="0" i="0" kern="1200" dirty="0" err="1">
                <a:solidFill>
                  <a:schemeClr val="tx1"/>
                </a:solidFill>
                <a:effectLst/>
                <a:latin typeface="+mn-lt"/>
                <a:ea typeface="+mn-ea"/>
                <a:cs typeface="+mn-cs"/>
              </a:rPr>
              <a:t>znači</a:t>
            </a:r>
            <a:r>
              <a:rPr lang="en-US" sz="1200" b="0" i="0" kern="1200" dirty="0">
                <a:solidFill>
                  <a:schemeClr val="tx1"/>
                </a:solidFill>
                <a:effectLst/>
                <a:latin typeface="+mn-lt"/>
                <a:ea typeface="+mn-ea"/>
                <a:cs typeface="+mn-cs"/>
              </a:rPr>
              <a:t> da </a:t>
            </a:r>
            <a:r>
              <a:rPr lang="en-US" sz="1200" b="0" i="0" kern="1200" dirty="0" err="1">
                <a:solidFill>
                  <a:schemeClr val="tx1"/>
                </a:solidFill>
                <a:effectLst/>
                <a:latin typeface="+mn-lt"/>
                <a:ea typeface="+mn-ea"/>
                <a:cs typeface="+mn-cs"/>
              </a:rPr>
              <a:t>postoje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dva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provodnika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osim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uzemljenja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koji</a:t>
            </a:r>
            <a:r>
              <a:rPr lang="en-US" sz="1200" b="0" i="0" kern="1200" dirty="0">
                <a:solidFill>
                  <a:schemeClr val="tx1"/>
                </a:solidFill>
                <a:effectLst/>
                <a:latin typeface="+mn-lt"/>
                <a:ea typeface="+mn-ea"/>
                <a:cs typeface="+mn-cs"/>
              </a:rPr>
              <a:t> se </a:t>
            </a:r>
            <a:r>
              <a:rPr lang="en-US" sz="1200" b="0" i="0" kern="1200" dirty="0" err="1">
                <a:solidFill>
                  <a:schemeClr val="tx1"/>
                </a:solidFill>
                <a:effectLst/>
                <a:latin typeface="+mn-lt"/>
                <a:ea typeface="+mn-ea"/>
                <a:cs typeface="+mn-cs"/>
              </a:rPr>
              <a:t>koriste</a:t>
            </a:r>
            <a:r>
              <a:rPr lang="en-US" sz="1200" b="0" i="0" kern="1200" dirty="0">
                <a:solidFill>
                  <a:schemeClr val="tx1"/>
                </a:solidFill>
                <a:effectLst/>
                <a:latin typeface="+mn-lt"/>
                <a:ea typeface="+mn-ea"/>
                <a:cs typeface="+mn-cs"/>
              </a:rPr>
              <a:t> za </a:t>
            </a:r>
            <a:r>
              <a:rPr lang="en-US" sz="1200" b="0" i="0" kern="1200" dirty="0" err="1">
                <a:solidFill>
                  <a:schemeClr val="tx1"/>
                </a:solidFill>
                <a:effectLst/>
                <a:latin typeface="+mn-lt"/>
                <a:ea typeface="+mn-ea"/>
                <a:cs typeface="+mn-cs"/>
              </a:rPr>
              <a:t>prenos</a:t>
            </a:r>
            <a:r>
              <a:rPr lang="en-US" sz="1200" b="0" i="0" kern="1200" dirty="0">
                <a:solidFill>
                  <a:schemeClr val="tx1"/>
                </a:solidFill>
                <a:effectLst/>
                <a:latin typeface="+mn-lt"/>
                <a:ea typeface="+mn-ea"/>
                <a:cs typeface="+mn-cs"/>
              </a:rPr>
              <a:t> s</a:t>
            </a:r>
            <a:r>
              <a:rPr lang="sr-Latn-RS" sz="1200" b="0" i="0" kern="1200" dirty="0">
                <a:solidFill>
                  <a:schemeClr val="tx1"/>
                </a:solidFill>
                <a:effectLst/>
                <a:latin typeface="+mn-lt"/>
                <a:ea typeface="+mn-ea"/>
                <a:cs typeface="+mn-cs"/>
              </a:rPr>
              <a:t>i</a:t>
            </a:r>
            <a:r>
              <a:rPr lang="en-US" sz="1200" b="0" i="0" kern="1200" dirty="0" err="1">
                <a:solidFill>
                  <a:schemeClr val="tx1"/>
                </a:solidFill>
                <a:effectLst/>
                <a:latin typeface="+mn-lt"/>
                <a:ea typeface="+mn-ea"/>
                <a:cs typeface="+mn-cs"/>
              </a:rPr>
              <a:t>gnala</a:t>
            </a:r>
            <a:r>
              <a:rPr lang="en-US" sz="1200" b="0" i="0" kern="1200" dirty="0">
                <a:solidFill>
                  <a:schemeClr val="tx1"/>
                </a:solidFill>
                <a:effectLst/>
                <a:latin typeface="+mn-lt"/>
                <a:ea typeface="+mn-ea"/>
                <a:cs typeface="+mn-cs"/>
              </a:rPr>
              <a:t>.</a:t>
            </a:r>
            <a:r>
              <a:rPr lang="sr-Latn-RS" sz="1200" b="0" i="0" kern="1200" dirty="0">
                <a:solidFill>
                  <a:schemeClr val="tx1"/>
                </a:solidFill>
                <a:effectLst/>
                <a:latin typeface="+mn-lt"/>
                <a:ea typeface="+mn-ea"/>
                <a:cs typeface="+mn-cs"/>
              </a:rPr>
              <a:t> Postoji i verzija sa 4 žice kod kojih je jedan par za slanje, a drugi za primanje</a:t>
            </a:r>
          </a:p>
          <a:p>
            <a:r>
              <a:rPr lang="sr-Latn-RS" sz="1200" b="0" i="0" kern="1200" dirty="0">
                <a:solidFill>
                  <a:schemeClr val="tx1"/>
                </a:solidFill>
                <a:effectLst/>
                <a:latin typeface="+mn-lt"/>
                <a:ea typeface="+mn-ea"/>
                <a:cs typeface="+mn-cs"/>
              </a:rPr>
              <a:t>Shodno tome, imamo podelu koja se odnosi na način prenosa podataka između uređaja:</a:t>
            </a:r>
          </a:p>
          <a:p>
            <a:r>
              <a:rPr lang="sr-Latn-RS" sz="1200" b="0" i="0" kern="1200" dirty="0">
                <a:solidFill>
                  <a:schemeClr val="tx1"/>
                </a:solidFill>
                <a:effectLst/>
                <a:latin typeface="+mn-lt"/>
                <a:ea typeface="+mn-ea"/>
                <a:cs typeface="+mn-cs"/>
              </a:rPr>
              <a:t>Prva podela koja koristi dve žice je half-duplex, a druga koja koristi 4 žice je full duplex.</a:t>
            </a:r>
          </a:p>
          <a:p>
            <a:r>
              <a:rPr lang="en-US" sz="1200" b="0" i="0" kern="1200" dirty="0">
                <a:solidFill>
                  <a:schemeClr val="tx1"/>
                </a:solidFill>
                <a:effectLst/>
                <a:latin typeface="+mn-lt"/>
                <a:ea typeface="+mn-ea"/>
                <a:cs typeface="+mn-cs"/>
              </a:rPr>
              <a:t>RS-485 </a:t>
            </a:r>
            <a:r>
              <a:rPr lang="en-US" sz="1200" b="0" i="0" kern="1200" dirty="0" err="1">
                <a:solidFill>
                  <a:schemeClr val="tx1"/>
                </a:solidFill>
                <a:effectLst/>
                <a:latin typeface="+mn-lt"/>
                <a:ea typeface="+mn-ea"/>
                <a:cs typeface="+mn-cs"/>
              </a:rPr>
              <a:t>ima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široku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primenu</a:t>
            </a:r>
            <a:r>
              <a:rPr lang="en-US" sz="1200" b="0" i="0" kern="1200" dirty="0">
                <a:solidFill>
                  <a:schemeClr val="tx1"/>
                </a:solidFill>
                <a:effectLst/>
                <a:latin typeface="+mn-lt"/>
                <a:ea typeface="+mn-ea"/>
                <a:cs typeface="+mn-cs"/>
              </a:rPr>
              <a:t> u </a:t>
            </a:r>
            <a:r>
              <a:rPr lang="en-US" sz="1200" b="0" i="0" kern="1200" dirty="0" err="1">
                <a:solidFill>
                  <a:schemeClr val="tx1"/>
                </a:solidFill>
                <a:effectLst/>
                <a:latin typeface="+mn-lt"/>
                <a:ea typeface="+mn-ea"/>
                <a:cs typeface="+mn-cs"/>
              </a:rPr>
              <a:t>industriji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komunikacijama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posebno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tamo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gde</a:t>
            </a:r>
            <a:r>
              <a:rPr lang="en-US" sz="1200" b="0" i="0" kern="1200" dirty="0">
                <a:solidFill>
                  <a:schemeClr val="tx1"/>
                </a:solidFill>
                <a:effectLst/>
                <a:latin typeface="+mn-lt"/>
                <a:ea typeface="+mn-ea"/>
                <a:cs typeface="+mn-cs"/>
              </a:rPr>
              <a:t> je </a:t>
            </a:r>
            <a:r>
              <a:rPr lang="en-US" sz="1200" b="0" i="0" kern="1200" dirty="0" err="1">
                <a:solidFill>
                  <a:schemeClr val="tx1"/>
                </a:solidFill>
                <a:effectLst/>
                <a:latin typeface="+mn-lt"/>
                <a:ea typeface="+mn-ea"/>
                <a:cs typeface="+mn-cs"/>
              </a:rPr>
              <a:t>potrebna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pouzdana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brza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serijska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komunikacija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dužim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razdaljinama</a:t>
            </a:r>
            <a:r>
              <a:rPr lang="en-US" sz="1200" b="0" i="0" kern="1200" dirty="0">
                <a:solidFill>
                  <a:schemeClr val="tx1"/>
                </a:solidFill>
                <a:effectLst/>
                <a:latin typeface="+mn-lt"/>
                <a:ea typeface="+mn-ea"/>
                <a:cs typeface="+mn-cs"/>
              </a:rPr>
              <a:t>.</a:t>
            </a:r>
            <a:endParaRPr lang="sr-Latn-BA" dirty="0"/>
          </a:p>
        </p:txBody>
      </p:sp>
      <p:sp>
        <p:nvSpPr>
          <p:cNvPr id="4" name="Slide Number Placeholder 3"/>
          <p:cNvSpPr>
            <a:spLocks noGrp="1"/>
          </p:cNvSpPr>
          <p:nvPr>
            <p:ph type="sldNum" sz="quarter" idx="5"/>
          </p:nvPr>
        </p:nvSpPr>
        <p:spPr/>
        <p:txBody>
          <a:bodyPr/>
          <a:lstStyle/>
          <a:p>
            <a:fld id="{4D72F6BE-D0A1-4B45-8E11-4B350D8A9211}" type="slidenum">
              <a:rPr lang="en-US" smtClean="0"/>
              <a:t>2</a:t>
            </a:fld>
            <a:endParaRPr lang="en-US" dirty="0"/>
          </a:p>
        </p:txBody>
      </p:sp>
    </p:spTree>
    <p:extLst>
      <p:ext uri="{BB962C8B-B14F-4D97-AF65-F5344CB8AC3E}">
        <p14:creationId xmlns:p14="http://schemas.microsoft.com/office/powerpoint/2010/main" val="35296226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72F6BE-D0A1-4B45-8E11-4B350D8A9211}" type="slidenum">
              <a:rPr lang="en-US" smtClean="0"/>
              <a:t>11</a:t>
            </a:fld>
            <a:endParaRPr lang="en-US" dirty="0"/>
          </a:p>
        </p:txBody>
      </p:sp>
    </p:spTree>
    <p:extLst>
      <p:ext uri="{BB962C8B-B14F-4D97-AF65-F5344CB8AC3E}">
        <p14:creationId xmlns:p14="http://schemas.microsoft.com/office/powerpoint/2010/main" val="2180216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BA" b="0" i="0" dirty="0">
                <a:solidFill>
                  <a:srgbClr val="0F0F0F"/>
                </a:solidFill>
                <a:effectLst/>
                <a:latin typeface="Söhne"/>
              </a:rPr>
              <a:t>Važno je napomenuti da ove vrednosti nisu fiksne i da mogu varirati u zavisnosti od specifičnih karakteristika sistema, kvaliteta kablova, elektromagnetnih smetnji u okolini, i drugih faktora. </a:t>
            </a:r>
            <a:endParaRPr lang="sr-Latn-BA" dirty="0"/>
          </a:p>
        </p:txBody>
      </p:sp>
      <p:sp>
        <p:nvSpPr>
          <p:cNvPr id="4" name="Slide Number Placeholder 3"/>
          <p:cNvSpPr>
            <a:spLocks noGrp="1"/>
          </p:cNvSpPr>
          <p:nvPr>
            <p:ph type="sldNum" sz="quarter" idx="5"/>
          </p:nvPr>
        </p:nvSpPr>
        <p:spPr/>
        <p:txBody>
          <a:bodyPr/>
          <a:lstStyle/>
          <a:p>
            <a:fld id="{4D72F6BE-D0A1-4B45-8E11-4B350D8A9211}" type="slidenum">
              <a:rPr lang="en-US" smtClean="0"/>
              <a:t>3</a:t>
            </a:fld>
            <a:endParaRPr lang="en-US" dirty="0"/>
          </a:p>
        </p:txBody>
      </p:sp>
    </p:spTree>
    <p:extLst>
      <p:ext uri="{BB962C8B-B14F-4D97-AF65-F5344CB8AC3E}">
        <p14:creationId xmlns:p14="http://schemas.microsoft.com/office/powerpoint/2010/main" val="2462485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BA" dirty="0"/>
              <a:t>Kabl koji se koristi naziva se uvijeni par ili upredena parica. Dva provodnika – linije A i B su medjusobno upredena. Prednost upredenog para jeste u smanjenju suma, odnosno elektromagnetnog zracenja. Naime, oko oba provodnika ce se formirati elektromagnetno polje odredjenog smera, ali ukoliko upredemo oba provodnika, oba ce imati elektromagnetno polje formirano oko sebe ali suprotnog smera cime dolazi do njihovog medjusobnog ponistavanja. Na ovaj nacin dolazi do smanjenja elektromagnetne interferencije.</a:t>
            </a:r>
          </a:p>
          <a:p>
            <a:endParaRPr lang="sr-Latn-BA" dirty="0"/>
          </a:p>
          <a:p>
            <a:r>
              <a:rPr lang="sr-Latn-BA" dirty="0"/>
              <a:t>Terminacija je obavezna na oba kraja kabla za prenos signala. Terminacija se vrsi kako bi se smanjile refleksije koje se javljaju na oba kraja. </a:t>
            </a:r>
            <a:r>
              <a:rPr lang="sr-Latn-BA" b="0" i="0" dirty="0">
                <a:solidFill>
                  <a:srgbClr val="0F0F0F"/>
                </a:solidFill>
                <a:effectLst/>
                <a:latin typeface="Söhne"/>
              </a:rPr>
              <a:t>Kada signal putuje kroz kabl, dolazi do refleksije signala na kraju kabla. Terminacioni otpornici postavljeni na krajevima linije pomažu u smanjenju ovih refleksija. Vrednost terminacionih otpornika mora odgovarati vrednosti karakteristicne impedanse same linije prenosa signala. U vecini slucajeva, koristi se vrednost od 120 oma. Kao veličina kojom se opisuje refleksija, koristi se koeficijent refleksije. Ako bismo imali kratak spoj na kraju linije, koeficijent bi bio 1, bio bi visok i vecina signala bi se reflektovala nazad. U slucaju otvorenog kola, na mestu potrosaca, koeficijent refleksije bi bio 0, bio bi jako nizak, sto bi znacilo da ce se minimalan deo signala reflektovati, odnosno sav signal ce se preneti sa linije na potrosac.</a:t>
            </a:r>
            <a:endParaRPr lang="sr-Latn-BA" dirty="0"/>
          </a:p>
        </p:txBody>
      </p:sp>
      <p:sp>
        <p:nvSpPr>
          <p:cNvPr id="4" name="Slide Number Placeholder 3"/>
          <p:cNvSpPr>
            <a:spLocks noGrp="1"/>
          </p:cNvSpPr>
          <p:nvPr>
            <p:ph type="sldNum" sz="quarter" idx="5"/>
          </p:nvPr>
        </p:nvSpPr>
        <p:spPr/>
        <p:txBody>
          <a:bodyPr/>
          <a:lstStyle/>
          <a:p>
            <a:fld id="{4D72F6BE-D0A1-4B45-8E11-4B350D8A9211}" type="slidenum">
              <a:rPr lang="en-US" smtClean="0"/>
              <a:t>4</a:t>
            </a:fld>
            <a:endParaRPr lang="en-US" dirty="0"/>
          </a:p>
        </p:txBody>
      </p:sp>
    </p:spTree>
    <p:extLst>
      <p:ext uri="{BB962C8B-B14F-4D97-AF65-F5344CB8AC3E}">
        <p14:creationId xmlns:p14="http://schemas.microsoft.com/office/powerpoint/2010/main" val="1713262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BA" dirty="0"/>
              <a:t>Half-duplex komunikacija je osnovni tip komunikacije u kojoj se koriste samo 2 zice zbog cega je omogucena komunikacija u samo jednom smeru. Odnosno, preko istog kabla, vrsi se i prijem i slanje podataka ali ne u isto vreme.</a:t>
            </a:r>
          </a:p>
          <a:p>
            <a:r>
              <a:rPr lang="sr-Latn-BA" dirty="0"/>
              <a:t>Kao sto se vidi na slici, portovi A i B master uredjaja se povezuju na portove A i B slejv uredjaja. </a:t>
            </a:r>
          </a:p>
          <a:p>
            <a:r>
              <a:rPr lang="sr-Latn-BA" dirty="0"/>
              <a:t>Potrebno je da softver dodeli adrese uređajima kako bi se sa svakim uređajem ostvarila zasebna komunikacija. </a:t>
            </a:r>
          </a:p>
          <a:p>
            <a:r>
              <a:rPr lang="sr-Latn-BA" dirty="0"/>
              <a:t>U RS-485 mreži samo jedan uređaj može da ima aktivan predajnik u jednom trenutku, dok ostali predajnici u mreži moraju da budu u stanju visoke impedanse dok ne budu u upotrebi. </a:t>
            </a:r>
          </a:p>
          <a:p>
            <a:r>
              <a:rPr lang="sr-Latn-BA" dirty="0"/>
              <a:t>U RS485 vezi svi primopredajnici počinju rad u stanju visoke impedanse. Time je linija slobodna za početak prenosa. </a:t>
            </a:r>
          </a:p>
          <a:p>
            <a:r>
              <a:rPr lang="sr-Latn-BA" dirty="0"/>
              <a:t>Svi ostali primopredajnici (slave) slušaju poruku na liniji. U zavisnosti od poruke i adrese u njoj, javlja se samo prozvani slave i odgovara masteru.</a:t>
            </a:r>
          </a:p>
        </p:txBody>
      </p:sp>
      <p:sp>
        <p:nvSpPr>
          <p:cNvPr id="4" name="Slide Number Placeholder 3"/>
          <p:cNvSpPr>
            <a:spLocks noGrp="1"/>
          </p:cNvSpPr>
          <p:nvPr>
            <p:ph type="sldNum" sz="quarter" idx="5"/>
          </p:nvPr>
        </p:nvSpPr>
        <p:spPr/>
        <p:txBody>
          <a:bodyPr/>
          <a:lstStyle/>
          <a:p>
            <a:fld id="{4D72F6BE-D0A1-4B45-8E11-4B350D8A9211}" type="slidenum">
              <a:rPr lang="en-US" smtClean="0"/>
              <a:t>5</a:t>
            </a:fld>
            <a:endParaRPr lang="en-US" dirty="0"/>
          </a:p>
        </p:txBody>
      </p:sp>
    </p:spTree>
    <p:extLst>
      <p:ext uri="{BB962C8B-B14F-4D97-AF65-F5344CB8AC3E}">
        <p14:creationId xmlns:p14="http://schemas.microsoft.com/office/powerpoint/2010/main" val="2529309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sz="1200" b="0" i="0" kern="1200" dirty="0">
                <a:solidFill>
                  <a:schemeClr val="tx1"/>
                </a:solidFill>
                <a:effectLst/>
                <a:latin typeface="+mn-lt"/>
                <a:ea typeface="+mn-ea"/>
                <a:cs typeface="+mn-cs"/>
              </a:rPr>
              <a:t>Za razliku od half-duplexa, full koristi 4 žice, dve žice u paru. Jedan par za slanje, a drugi za primanje</a:t>
            </a:r>
          </a:p>
          <a:p>
            <a:r>
              <a:rPr lang="en-US" sz="1200" b="0" i="0" kern="1200" dirty="0">
                <a:solidFill>
                  <a:schemeClr val="tx1"/>
                </a:solidFill>
                <a:effectLst/>
                <a:latin typeface="+mn-lt"/>
                <a:ea typeface="+mn-ea"/>
                <a:cs typeface="+mn-cs"/>
              </a:rPr>
              <a:t>U </a:t>
            </a:r>
            <a:r>
              <a:rPr lang="en-US" sz="1200" b="0" i="0" kern="1200" dirty="0" err="1">
                <a:solidFill>
                  <a:schemeClr val="tx1"/>
                </a:solidFill>
                <a:effectLst/>
                <a:latin typeface="+mn-lt"/>
                <a:ea typeface="+mn-ea"/>
                <a:cs typeface="+mn-cs"/>
              </a:rPr>
              <a:t>punom</a:t>
            </a:r>
            <a:r>
              <a:rPr lang="en-US" sz="1200" b="0" i="0" kern="1200" dirty="0">
                <a:solidFill>
                  <a:schemeClr val="tx1"/>
                </a:solidFill>
                <a:effectLst/>
                <a:latin typeface="+mn-lt"/>
                <a:ea typeface="+mn-ea"/>
                <a:cs typeface="+mn-cs"/>
              </a:rPr>
              <a:t> duplex </a:t>
            </a:r>
            <a:r>
              <a:rPr lang="en-US" sz="1200" b="0" i="0" kern="1200" dirty="0" err="1">
                <a:solidFill>
                  <a:schemeClr val="tx1"/>
                </a:solidFill>
                <a:effectLst/>
                <a:latin typeface="+mn-lt"/>
                <a:ea typeface="+mn-ea"/>
                <a:cs typeface="+mn-cs"/>
              </a:rPr>
              <a:t>režimu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uređaji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mogu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istovremeno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slati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primati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podatke</a:t>
            </a:r>
            <a:r>
              <a:rPr lang="en-US" sz="1200" b="0" i="0" kern="1200" dirty="0">
                <a:solidFill>
                  <a:schemeClr val="tx1"/>
                </a:solidFill>
                <a:effectLst/>
                <a:latin typeface="+mn-lt"/>
                <a:ea typeface="+mn-ea"/>
                <a:cs typeface="+mn-cs"/>
              </a:rPr>
              <a:t>.</a:t>
            </a:r>
          </a:p>
          <a:p>
            <a:r>
              <a:rPr lang="en-US" sz="1200" b="0" i="0" kern="1200" dirty="0" err="1">
                <a:solidFill>
                  <a:schemeClr val="tx1"/>
                </a:solidFill>
                <a:effectLst/>
                <a:latin typeface="+mn-lt"/>
                <a:ea typeface="+mn-ea"/>
                <a:cs typeface="+mn-cs"/>
              </a:rPr>
              <a:t>Ovo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omogućava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neprekidan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dvosmerni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tok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podataka</a:t>
            </a:r>
            <a:r>
              <a:rPr lang="en-US" sz="1200" b="0" i="0" kern="1200" dirty="0">
                <a:solidFill>
                  <a:schemeClr val="tx1"/>
                </a:solidFill>
                <a:effectLst/>
                <a:latin typeface="+mn-lt"/>
                <a:ea typeface="+mn-ea"/>
                <a:cs typeface="+mn-cs"/>
              </a:rPr>
              <a:t>. Na primer, </a:t>
            </a:r>
            <a:r>
              <a:rPr lang="en-US" sz="1200" b="0" i="0" kern="1200" dirty="0" err="1">
                <a:solidFill>
                  <a:schemeClr val="tx1"/>
                </a:solidFill>
                <a:effectLst/>
                <a:latin typeface="+mn-lt"/>
                <a:ea typeface="+mn-ea"/>
                <a:cs typeface="+mn-cs"/>
              </a:rPr>
              <a:t>dok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jedan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uređaj</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šalje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podatke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drugi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uređaj</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može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istovremeno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primati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podatke</a:t>
            </a:r>
            <a:r>
              <a:rPr lang="en-US" sz="1200" b="0" i="0" kern="1200" dirty="0">
                <a:solidFill>
                  <a:schemeClr val="tx1"/>
                </a:solidFill>
                <a:effectLst/>
                <a:latin typeface="+mn-lt"/>
                <a:ea typeface="+mn-ea"/>
                <a:cs typeface="+mn-cs"/>
              </a:rPr>
              <a:t>, bez </a:t>
            </a:r>
            <a:r>
              <a:rPr lang="en-US" sz="1200" b="0" i="0" kern="1200" dirty="0" err="1">
                <a:solidFill>
                  <a:schemeClr val="tx1"/>
                </a:solidFill>
                <a:effectLst/>
                <a:latin typeface="+mn-lt"/>
                <a:ea typeface="+mn-ea"/>
                <a:cs typeface="+mn-cs"/>
              </a:rPr>
              <a:t>potrebe</a:t>
            </a:r>
            <a:r>
              <a:rPr lang="en-US" sz="1200" b="0" i="0" kern="1200" dirty="0">
                <a:solidFill>
                  <a:schemeClr val="tx1"/>
                </a:solidFill>
                <a:effectLst/>
                <a:latin typeface="+mn-lt"/>
                <a:ea typeface="+mn-ea"/>
                <a:cs typeface="+mn-cs"/>
              </a:rPr>
              <a:t> za </a:t>
            </a:r>
            <a:r>
              <a:rPr lang="en-US" sz="1200" b="0" i="0" kern="1200" dirty="0" err="1">
                <a:solidFill>
                  <a:schemeClr val="tx1"/>
                </a:solidFill>
                <a:effectLst/>
                <a:latin typeface="+mn-lt"/>
                <a:ea typeface="+mn-ea"/>
                <a:cs typeface="+mn-cs"/>
              </a:rPr>
              <a:t>čekanjem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prelazak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između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režima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slanja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primanja</a:t>
            </a:r>
            <a:r>
              <a:rPr lang="en-US" sz="1200" b="0" i="0" kern="1200" dirty="0">
                <a:solidFill>
                  <a:schemeClr val="tx1"/>
                </a:solidFill>
                <a:effectLst/>
                <a:latin typeface="+mn-lt"/>
                <a:ea typeface="+mn-ea"/>
                <a:cs typeface="+mn-cs"/>
              </a:rPr>
              <a:t>.</a:t>
            </a:r>
          </a:p>
          <a:p>
            <a:endParaRPr lang="sr-Latn-R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 praksi, potpuni dupleks RS-485 se koristi ređe i često se bira RS-422 ako je potreban potpuni dupleks, s obzirom da RS-422 specifično podržava ovu </a:t>
            </a:r>
            <a:r>
              <a:rPr lang="en-US" sz="1200" b="0" i="0" kern="1200" dirty="0" err="1">
                <a:solidFill>
                  <a:schemeClr val="tx1"/>
                </a:solidFill>
                <a:effectLst/>
                <a:latin typeface="+mn-lt"/>
                <a:ea typeface="+mn-ea"/>
                <a:cs typeface="+mn-cs"/>
              </a:rPr>
              <a:t>funkcionalnost</a:t>
            </a:r>
            <a:r>
              <a:rPr lang="en-US" sz="1200" b="0" i="0" kern="1200" dirty="0">
                <a:solidFill>
                  <a:schemeClr val="tx1"/>
                </a:solidFill>
                <a:effectLst/>
                <a:latin typeface="+mn-lt"/>
                <a:ea typeface="+mn-ea"/>
                <a:cs typeface="+mn-cs"/>
              </a:rPr>
              <a:t>.</a:t>
            </a:r>
            <a:endParaRPr lang="sr-Latn-R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D72F6BE-D0A1-4B45-8E11-4B350D8A9211}" type="slidenum">
              <a:rPr lang="en-US" smtClean="0"/>
              <a:t>6</a:t>
            </a:fld>
            <a:endParaRPr lang="en-US" dirty="0"/>
          </a:p>
        </p:txBody>
      </p:sp>
    </p:spTree>
    <p:extLst>
      <p:ext uri="{BB962C8B-B14F-4D97-AF65-F5344CB8AC3E}">
        <p14:creationId xmlns:p14="http://schemas.microsoft.com/office/powerpoint/2010/main" val="1865280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karakter čini jedan bajt vrednosti 0x21 što predstavlja '!' karakter. Slanjem ovog karaktera se daje do znanja da želi da se pošalje poruka. Nakon start bajta se šalje adresa pošiljaoca koju čine 2 bajta a zatim i adresa primaoca koja je istog formata kao i adresa pošiljaoca. Zatim se šalje podatak od značaja koji može biti promenjive dužine. Nakon podataka sledi čeksuma koju čine dva bajta. Pomoću vrednosti čeksume se vrši detektovanje greške u prenosu. U ovu sumu ulaze adresa pošiljaoca, adresa primaoca i podaci. Na kraju poruke sa šalje end karakter koji predstavlja vrednost 0x40 odnosno </a:t>
            </a:r>
            <a:r>
              <a:rPr lang="en-US" dirty="0" err="1"/>
              <a:t>karakter</a:t>
            </a:r>
            <a:r>
              <a:rPr lang="en-US" dirty="0"/>
              <a:t> '@’. </a:t>
            </a:r>
            <a:endParaRPr lang="sr-Latn-RS" dirty="0"/>
          </a:p>
          <a:p>
            <a:endParaRPr lang="sr-Latn-RS" dirty="0"/>
          </a:p>
          <a:p>
            <a:r>
              <a:rPr lang="sr-Latn-RS" dirty="0"/>
              <a:t>Primer </a:t>
            </a:r>
          </a:p>
          <a:p>
            <a:r>
              <a:rPr lang="sr-Latn-RS" dirty="0"/>
              <a:t>Sender 	Receiver</a:t>
            </a:r>
          </a:p>
          <a:p>
            <a:r>
              <a:rPr lang="sr-Latn-RS" dirty="0"/>
              <a:t>	1100 0010</a:t>
            </a:r>
          </a:p>
          <a:p>
            <a:r>
              <a:rPr lang="sr-Latn-RS" dirty="0"/>
              <a:t>0000 1010	0000 1010</a:t>
            </a:r>
          </a:p>
          <a:p>
            <a:r>
              <a:rPr lang="sr-Latn-RS" dirty="0"/>
              <a:t>0011 0011	0011 0011</a:t>
            </a:r>
          </a:p>
          <a:p>
            <a:r>
              <a:rPr lang="sr-Latn-RS" dirty="0"/>
              <a:t>------------	------------</a:t>
            </a:r>
          </a:p>
          <a:p>
            <a:r>
              <a:rPr lang="sr-Latn-RS" dirty="0"/>
              <a:t>0011 1101	1111 1111</a:t>
            </a:r>
          </a:p>
          <a:p>
            <a:endParaRPr lang="sr-Latn-RS" dirty="0"/>
          </a:p>
          <a:p>
            <a:r>
              <a:rPr lang="sr-Latn-RS" dirty="0"/>
              <a:t>https://www.youtube.com/watch?v=AtVWnyDDaDI (primer)</a:t>
            </a:r>
          </a:p>
          <a:p>
            <a:r>
              <a:rPr lang="sr-Latn-RS" dirty="0"/>
              <a:t>	</a:t>
            </a:r>
            <a:endParaRPr lang="en-US" dirty="0"/>
          </a:p>
        </p:txBody>
      </p:sp>
      <p:sp>
        <p:nvSpPr>
          <p:cNvPr id="4" name="Slide Number Placeholder 3"/>
          <p:cNvSpPr>
            <a:spLocks noGrp="1"/>
          </p:cNvSpPr>
          <p:nvPr>
            <p:ph type="sldNum" sz="quarter" idx="5"/>
          </p:nvPr>
        </p:nvSpPr>
        <p:spPr/>
        <p:txBody>
          <a:bodyPr/>
          <a:lstStyle/>
          <a:p>
            <a:fld id="{4D72F6BE-D0A1-4B45-8E11-4B350D8A9211}" type="slidenum">
              <a:rPr lang="en-US" smtClean="0"/>
              <a:t>7</a:t>
            </a:fld>
            <a:endParaRPr lang="en-US" dirty="0"/>
          </a:p>
        </p:txBody>
      </p:sp>
    </p:spTree>
    <p:extLst>
      <p:ext uri="{BB962C8B-B14F-4D97-AF65-F5344CB8AC3E}">
        <p14:creationId xmlns:p14="http://schemas.microsoft.com/office/powerpoint/2010/main" val="1265659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BA" dirty="0"/>
              <a:t>Kod RS485 protokola, logički nivoi se određuju naponskom razlikom između linija A i B. </a:t>
            </a:r>
          </a:p>
          <a:p>
            <a:r>
              <a:rPr lang="sr-Latn-BA" dirty="0"/>
              <a:t>Ako je naponska razlika manja od -200mV, to je stanje logičke nule, a ako je razlika veća od 200mV tada je u pitanju logička jedinica. </a:t>
            </a:r>
            <a:endParaRPr lang="en-US" dirty="0"/>
          </a:p>
        </p:txBody>
      </p:sp>
      <p:sp>
        <p:nvSpPr>
          <p:cNvPr id="4" name="Slide Number Placeholder 3"/>
          <p:cNvSpPr>
            <a:spLocks noGrp="1"/>
          </p:cNvSpPr>
          <p:nvPr>
            <p:ph type="sldNum" sz="quarter" idx="5"/>
          </p:nvPr>
        </p:nvSpPr>
        <p:spPr/>
        <p:txBody>
          <a:bodyPr/>
          <a:lstStyle/>
          <a:p>
            <a:fld id="{4D72F6BE-D0A1-4B45-8E11-4B350D8A9211}" type="slidenum">
              <a:rPr lang="en-US" smtClean="0"/>
              <a:t>8</a:t>
            </a:fld>
            <a:endParaRPr lang="en-US" dirty="0"/>
          </a:p>
        </p:txBody>
      </p:sp>
    </p:spTree>
    <p:extLst>
      <p:ext uri="{BB962C8B-B14F-4D97-AF65-F5344CB8AC3E}">
        <p14:creationId xmlns:p14="http://schemas.microsoft.com/office/powerpoint/2010/main" val="4159063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BA" dirty="0"/>
              <a:t>Posto postoje dve linije za slanje podatka, A i B, koje su upredene, kada je jedna aktivna, recimo A, ona je +5V (ili bilo koja druga vrednost napona od -7 do 12) a kada nije aktivna onda je 0V. Linija B ce onda u aktivnom stanju biti 0V a u pasivnom +5V, imacemo invertovanje. Neka crvena linija na slici predstavlja A liniju, a plava B. Logicka jedinica ili nula se odredjuje na osnovu oduzimanja naponske vrednosti pozitivne linije (ovde A) od negativne (ovde B). Posto ce kod prvog bita poruke biti 5V-0V, to je vece od 200mV, imacemo logicku 1. Potom, u drugom bitu, bice 0V-5V, to je manje od -200mV, imacemo logicku nuklu.</a:t>
            </a:r>
            <a:endParaRPr lang="sr-Latn-BA" baseline="-25000" dirty="0"/>
          </a:p>
        </p:txBody>
      </p:sp>
      <p:sp>
        <p:nvSpPr>
          <p:cNvPr id="4" name="Slide Number Placeholder 3"/>
          <p:cNvSpPr>
            <a:spLocks noGrp="1"/>
          </p:cNvSpPr>
          <p:nvPr>
            <p:ph type="sldNum" sz="quarter" idx="5"/>
          </p:nvPr>
        </p:nvSpPr>
        <p:spPr/>
        <p:txBody>
          <a:bodyPr/>
          <a:lstStyle/>
          <a:p>
            <a:fld id="{4D72F6BE-D0A1-4B45-8E11-4B350D8A9211}" type="slidenum">
              <a:rPr lang="en-US" smtClean="0"/>
              <a:t>9</a:t>
            </a:fld>
            <a:endParaRPr lang="en-US" dirty="0"/>
          </a:p>
        </p:txBody>
      </p:sp>
    </p:spTree>
    <p:extLst>
      <p:ext uri="{BB962C8B-B14F-4D97-AF65-F5344CB8AC3E}">
        <p14:creationId xmlns:p14="http://schemas.microsoft.com/office/powerpoint/2010/main" val="1186165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RS-485 </a:t>
            </a:r>
            <a:r>
              <a:rPr lang="en-US" sz="1200" b="0" i="0" kern="1200" dirty="0" err="1">
                <a:solidFill>
                  <a:schemeClr val="tx1"/>
                </a:solidFill>
                <a:effectLst/>
                <a:latin typeface="+mn-lt"/>
                <a:ea typeface="+mn-ea"/>
                <a:cs typeface="+mn-cs"/>
              </a:rPr>
              <a:t>ima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široku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primenu</a:t>
            </a:r>
            <a:r>
              <a:rPr lang="en-US" sz="1200" b="0" i="0" kern="1200" dirty="0">
                <a:solidFill>
                  <a:schemeClr val="tx1"/>
                </a:solidFill>
                <a:effectLst/>
                <a:latin typeface="+mn-lt"/>
                <a:ea typeface="+mn-ea"/>
                <a:cs typeface="+mn-cs"/>
              </a:rPr>
              <a:t> u </a:t>
            </a:r>
            <a:r>
              <a:rPr lang="en-US" sz="1200" b="0" i="0" kern="1200" dirty="0" err="1">
                <a:solidFill>
                  <a:schemeClr val="tx1"/>
                </a:solidFill>
                <a:effectLst/>
                <a:latin typeface="+mn-lt"/>
                <a:ea typeface="+mn-ea"/>
                <a:cs typeface="+mn-cs"/>
              </a:rPr>
              <a:t>mnogim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industrijama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sistemima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gde</a:t>
            </a:r>
            <a:r>
              <a:rPr lang="en-US" sz="1200" b="0" i="0" kern="1200" dirty="0">
                <a:solidFill>
                  <a:schemeClr val="tx1"/>
                </a:solidFill>
                <a:effectLst/>
                <a:latin typeface="+mn-lt"/>
                <a:ea typeface="+mn-ea"/>
                <a:cs typeface="+mn-cs"/>
              </a:rPr>
              <a:t> je </a:t>
            </a:r>
            <a:r>
              <a:rPr lang="en-US" sz="1200" b="0" i="0" kern="1200" dirty="0" err="1">
                <a:solidFill>
                  <a:schemeClr val="tx1"/>
                </a:solidFill>
                <a:effectLst/>
                <a:latin typeface="+mn-lt"/>
                <a:ea typeface="+mn-ea"/>
                <a:cs typeface="+mn-cs"/>
              </a:rPr>
              <a:t>potrebna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pouzdana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brza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serijska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komunikacija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dužim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razdaljinama</a:t>
            </a:r>
            <a:r>
              <a:rPr lang="en-US" sz="1200" b="0" i="0" kern="1200" dirty="0">
                <a:solidFill>
                  <a:schemeClr val="tx1"/>
                </a:solidFill>
                <a:effectLst/>
                <a:latin typeface="+mn-lt"/>
                <a:ea typeface="+mn-ea"/>
                <a:cs typeface="+mn-cs"/>
              </a:rPr>
              <a:t>. Evo </a:t>
            </a:r>
            <a:r>
              <a:rPr lang="en-US" sz="1200" b="0" i="0" kern="1200" dirty="0" err="1">
                <a:solidFill>
                  <a:schemeClr val="tx1"/>
                </a:solidFill>
                <a:effectLst/>
                <a:latin typeface="+mn-lt"/>
                <a:ea typeface="+mn-ea"/>
                <a:cs typeface="+mn-cs"/>
              </a:rPr>
              <a:t>nekoliko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konkretnih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primera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primene</a:t>
            </a:r>
            <a:r>
              <a:rPr lang="en-US" sz="1200" b="0" i="0" kern="1200" dirty="0">
                <a:solidFill>
                  <a:schemeClr val="tx1"/>
                </a:solidFill>
                <a:effectLst/>
                <a:latin typeface="+mn-lt"/>
                <a:ea typeface="+mn-ea"/>
                <a:cs typeface="+mn-cs"/>
              </a:rPr>
              <a:t> RS-485:</a:t>
            </a:r>
            <a:endParaRPr lang="sr-Latn-RS" sz="1200" b="0" i="0" kern="1200" dirty="0">
              <a:solidFill>
                <a:schemeClr val="tx1"/>
              </a:solidFill>
              <a:effectLst/>
              <a:latin typeface="+mn-lt"/>
              <a:ea typeface="+mn-ea"/>
              <a:cs typeface="+mn-cs"/>
            </a:endParaRPr>
          </a:p>
          <a:p>
            <a:pPr marL="228600" indent="-228600">
              <a:buAutoNum type="arabicParenR"/>
            </a:pPr>
            <a:r>
              <a:rPr lang="en-US" sz="1200" b="1" i="0" kern="1200" dirty="0" err="1">
                <a:solidFill>
                  <a:schemeClr val="tx1"/>
                </a:solidFill>
                <a:effectLst/>
                <a:latin typeface="+mn-lt"/>
                <a:ea typeface="+mn-ea"/>
                <a:cs typeface="+mn-cs"/>
              </a:rPr>
              <a:t>Industrijska</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automatizacija</a:t>
            </a:r>
            <a:r>
              <a:rPr lang="en-US" sz="1200" b="1" i="0" kern="1200" dirty="0">
                <a:solidFill>
                  <a:schemeClr val="tx1"/>
                </a:solidFill>
                <a:effectLst/>
                <a:latin typeface="+mn-lt"/>
                <a:ea typeface="+mn-ea"/>
                <a:cs typeface="+mn-cs"/>
              </a:rPr>
              <a:t>:</a:t>
            </a:r>
            <a:endParaRPr lang="sr-Latn-RS" sz="1200" b="1" i="0" kern="1200" dirty="0">
              <a:solidFill>
                <a:schemeClr val="tx1"/>
              </a:solidFill>
              <a:effectLst/>
              <a:latin typeface="+mn-lt"/>
              <a:ea typeface="+mn-ea"/>
              <a:cs typeface="+mn-cs"/>
            </a:endParaRPr>
          </a:p>
          <a:p>
            <a:pPr marL="228600" indent="-228600">
              <a:buAutoNum type="arabicParenR"/>
            </a:pPr>
            <a:r>
              <a:rPr lang="en-US" sz="1200" b="1" i="0" kern="1200" dirty="0" err="1">
                <a:solidFill>
                  <a:schemeClr val="tx1"/>
                </a:solidFill>
                <a:effectLst/>
                <a:latin typeface="+mn-lt"/>
                <a:ea typeface="+mn-ea"/>
                <a:cs typeface="+mn-cs"/>
              </a:rPr>
              <a:t>Kontrola</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zgrada</a:t>
            </a:r>
            <a:r>
              <a:rPr lang="sr-Latn-RS" sz="1200" b="1" i="0" kern="1200" dirty="0">
                <a:solidFill>
                  <a:schemeClr val="tx1"/>
                </a:solidFill>
                <a:effectLst/>
                <a:latin typeface="+mn-lt"/>
                <a:ea typeface="+mn-ea"/>
                <a:cs typeface="+mn-cs"/>
              </a:rPr>
              <a:t>,</a:t>
            </a:r>
          </a:p>
          <a:p>
            <a:pPr marL="228600" indent="-228600">
              <a:buAutoNum type="arabicParenR"/>
            </a:pPr>
            <a:r>
              <a:rPr lang="sr-Latn-RS" sz="1200" b="1" i="0" kern="1200" dirty="0">
                <a:solidFill>
                  <a:schemeClr val="tx1"/>
                </a:solidFill>
                <a:effectLst/>
                <a:latin typeface="+mn-lt"/>
                <a:ea typeface="+mn-ea"/>
                <a:cs typeface="+mn-cs"/>
              </a:rPr>
              <a:t>video nadzor</a:t>
            </a:r>
          </a:p>
          <a:p>
            <a:pPr marL="228600" indent="-228600">
              <a:buAutoNum type="arabicParenR"/>
            </a:pPr>
            <a:r>
              <a:rPr lang="en-US" sz="1200" b="1" i="0" kern="1200" dirty="0" err="1">
                <a:solidFill>
                  <a:schemeClr val="tx1"/>
                </a:solidFill>
                <a:effectLst/>
                <a:latin typeface="+mn-lt"/>
                <a:ea typeface="+mn-ea"/>
                <a:cs typeface="+mn-cs"/>
              </a:rPr>
              <a:t>Telekomunikacije</a:t>
            </a:r>
            <a:r>
              <a:rPr lang="en-US" sz="1200" b="1" i="0" kern="1200" dirty="0">
                <a:solidFill>
                  <a:schemeClr val="tx1"/>
                </a:solidFill>
                <a:effectLst/>
                <a:latin typeface="+mn-lt"/>
                <a:ea typeface="+mn-ea"/>
                <a:cs typeface="+mn-cs"/>
              </a:rPr>
              <a:t>:</a:t>
            </a:r>
            <a:r>
              <a:rPr lang="sr-Latn-R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RS-485 se </a:t>
            </a:r>
            <a:r>
              <a:rPr lang="en-US" sz="1200" b="0" i="0" kern="1200" dirty="0" err="1">
                <a:solidFill>
                  <a:schemeClr val="tx1"/>
                </a:solidFill>
                <a:effectLst/>
                <a:latin typeface="+mn-lt"/>
                <a:ea typeface="+mn-ea"/>
                <a:cs typeface="+mn-cs"/>
              </a:rPr>
              <a:t>primenjuje</a:t>
            </a:r>
            <a:r>
              <a:rPr lang="en-US" sz="1200" b="0" i="0" kern="1200" dirty="0">
                <a:solidFill>
                  <a:schemeClr val="tx1"/>
                </a:solidFill>
                <a:effectLst/>
                <a:latin typeface="+mn-lt"/>
                <a:ea typeface="+mn-ea"/>
                <a:cs typeface="+mn-cs"/>
              </a:rPr>
              <a:t> u </a:t>
            </a:r>
            <a:r>
              <a:rPr lang="en-US" sz="1200" b="0" i="0" kern="1200" dirty="0" err="1">
                <a:solidFill>
                  <a:schemeClr val="tx1"/>
                </a:solidFill>
                <a:effectLst/>
                <a:latin typeface="+mn-lt"/>
                <a:ea typeface="+mn-ea"/>
                <a:cs typeface="+mn-cs"/>
              </a:rPr>
              <a:t>telekomunikacionim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sistemima</a:t>
            </a:r>
            <a:r>
              <a:rPr lang="en-US" sz="1200" b="0" i="0" kern="1200" dirty="0">
                <a:solidFill>
                  <a:schemeClr val="tx1"/>
                </a:solidFill>
                <a:effectLst/>
                <a:latin typeface="+mn-lt"/>
                <a:ea typeface="+mn-ea"/>
                <a:cs typeface="+mn-cs"/>
              </a:rPr>
              <a:t> za </a:t>
            </a:r>
            <a:r>
              <a:rPr lang="en-US" sz="1200" b="0" i="0" kern="1200" dirty="0" err="1">
                <a:solidFill>
                  <a:schemeClr val="tx1"/>
                </a:solidFill>
                <a:effectLst/>
                <a:latin typeface="+mn-lt"/>
                <a:ea typeface="+mn-ea"/>
                <a:cs typeface="+mn-cs"/>
              </a:rPr>
              <a:t>povezivanje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opreme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prenos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podataka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kontrolu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mrežnih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uređaja</a:t>
            </a:r>
            <a:r>
              <a:rPr lang="en-US" sz="1200" b="0" i="0" kern="1200" dirty="0">
                <a:solidFill>
                  <a:schemeClr val="tx1"/>
                </a:solidFill>
                <a:effectLst/>
                <a:latin typeface="+mn-lt"/>
                <a:ea typeface="+mn-ea"/>
                <a:cs typeface="+mn-cs"/>
              </a:rPr>
              <a:t>.</a:t>
            </a:r>
            <a:endParaRPr lang="sr-Latn-RS" sz="1200" b="1" i="0" kern="1200" dirty="0">
              <a:solidFill>
                <a:schemeClr val="tx1"/>
              </a:solidFill>
              <a:effectLst/>
              <a:latin typeface="+mn-lt"/>
              <a:ea typeface="+mn-ea"/>
              <a:cs typeface="+mn-cs"/>
            </a:endParaRPr>
          </a:p>
          <a:p>
            <a:pPr marL="228600" indent="-228600">
              <a:buAutoNum type="arabicParenR"/>
            </a:pPr>
            <a:endParaRPr lang="sr-Latn-RS" dirty="0"/>
          </a:p>
          <a:p>
            <a:r>
              <a:rPr lang="en-US" dirty="0"/>
              <a:t>https://www.youtube.com/watch?v=L0DJgedGpPQ</a:t>
            </a:r>
          </a:p>
        </p:txBody>
      </p:sp>
      <p:sp>
        <p:nvSpPr>
          <p:cNvPr id="4" name="Slide Number Placeholder 3"/>
          <p:cNvSpPr>
            <a:spLocks noGrp="1"/>
          </p:cNvSpPr>
          <p:nvPr>
            <p:ph type="sldNum" sz="quarter" idx="5"/>
          </p:nvPr>
        </p:nvSpPr>
        <p:spPr/>
        <p:txBody>
          <a:bodyPr/>
          <a:lstStyle/>
          <a:p>
            <a:fld id="{4D72F6BE-D0A1-4B45-8E11-4B350D8A9211}" type="slidenum">
              <a:rPr lang="en-US" smtClean="0"/>
              <a:t>10</a:t>
            </a:fld>
            <a:endParaRPr lang="en-US" dirty="0"/>
          </a:p>
        </p:txBody>
      </p:sp>
    </p:spTree>
    <p:extLst>
      <p:ext uri="{BB962C8B-B14F-4D97-AF65-F5344CB8AC3E}">
        <p14:creationId xmlns:p14="http://schemas.microsoft.com/office/powerpoint/2010/main" val="19878362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11/20/2023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11/20/2023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A699-6B6E-4361-AAA3-AAE82BF0A2F9}"/>
              </a:ext>
            </a:extLst>
          </p:cNvPr>
          <p:cNvSpPr>
            <a:spLocks noGrp="1"/>
          </p:cNvSpPr>
          <p:nvPr>
            <p:ph type="ctrTitle"/>
          </p:nvPr>
        </p:nvSpPr>
        <p:spPr>
          <a:xfrm>
            <a:off x="3017327" y="868362"/>
            <a:ext cx="8791575" cy="2387600"/>
          </a:xfrm>
        </p:spPr>
        <p:txBody>
          <a:bodyPr>
            <a:normAutofit/>
          </a:bodyPr>
          <a:lstStyle/>
          <a:p>
            <a:r>
              <a:rPr lang="sr-Latn-RS" sz="6000" dirty="0"/>
              <a:t>RS485 PROTOKOL</a:t>
            </a:r>
            <a:endParaRPr lang="en-US" sz="6000" dirty="0"/>
          </a:p>
        </p:txBody>
      </p:sp>
      <p:sp>
        <p:nvSpPr>
          <p:cNvPr id="3" name="Subtitle 2">
            <a:extLst>
              <a:ext uri="{FF2B5EF4-FFF2-40B4-BE49-F238E27FC236}">
                <a16:creationId xmlns:a16="http://schemas.microsoft.com/office/drawing/2014/main" id="{D403E416-FD7E-4080-B09C-22F1B350DD29}"/>
              </a:ext>
            </a:extLst>
          </p:cNvPr>
          <p:cNvSpPr>
            <a:spLocks noGrp="1"/>
          </p:cNvSpPr>
          <p:nvPr>
            <p:ph type="subTitle" idx="1"/>
          </p:nvPr>
        </p:nvSpPr>
        <p:spPr>
          <a:xfrm>
            <a:off x="8484675" y="5612436"/>
            <a:ext cx="8791575" cy="1655762"/>
          </a:xfrm>
        </p:spPr>
        <p:txBody>
          <a:bodyPr/>
          <a:lstStyle/>
          <a:p>
            <a:r>
              <a:rPr lang="sr-Latn-RS" dirty="0"/>
              <a:t>Stefanov miljana e1 89/2023</a:t>
            </a:r>
          </a:p>
          <a:p>
            <a:r>
              <a:rPr lang="sr-Latn-RS" dirty="0"/>
              <a:t>Panić milica e1 96/2022</a:t>
            </a:r>
            <a:endParaRPr lang="en-US" dirty="0"/>
          </a:p>
        </p:txBody>
      </p:sp>
    </p:spTree>
    <p:extLst>
      <p:ext uri="{BB962C8B-B14F-4D97-AF65-F5344CB8AC3E}">
        <p14:creationId xmlns:p14="http://schemas.microsoft.com/office/powerpoint/2010/main" val="13666721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16CC7-3965-40F9-84AC-FA4E871BF5CD}"/>
              </a:ext>
            </a:extLst>
          </p:cNvPr>
          <p:cNvSpPr>
            <a:spLocks noGrp="1"/>
          </p:cNvSpPr>
          <p:nvPr>
            <p:ph type="title"/>
          </p:nvPr>
        </p:nvSpPr>
        <p:spPr/>
        <p:txBody>
          <a:bodyPr/>
          <a:lstStyle/>
          <a:p>
            <a:r>
              <a:rPr lang="sr-Latn-RS" dirty="0"/>
              <a:t>PRIMENA</a:t>
            </a:r>
            <a:endParaRPr lang="en-US" dirty="0"/>
          </a:p>
        </p:txBody>
      </p:sp>
      <p:sp>
        <p:nvSpPr>
          <p:cNvPr id="3" name="Content Placeholder 2">
            <a:extLst>
              <a:ext uri="{FF2B5EF4-FFF2-40B4-BE49-F238E27FC236}">
                <a16:creationId xmlns:a16="http://schemas.microsoft.com/office/drawing/2014/main" id="{36B542B8-B495-442D-B755-FBDEFD3C2CD6}"/>
              </a:ext>
            </a:extLst>
          </p:cNvPr>
          <p:cNvSpPr>
            <a:spLocks noGrp="1"/>
          </p:cNvSpPr>
          <p:nvPr>
            <p:ph idx="1"/>
          </p:nvPr>
        </p:nvSpPr>
        <p:spPr/>
        <p:txBody>
          <a:bodyPr>
            <a:normAutofit/>
          </a:bodyPr>
          <a:lstStyle/>
          <a:p>
            <a:r>
              <a:rPr lang="sr-Latn-RS" dirty="0"/>
              <a:t>PLC  i fabrički podovi gde postoji dosta električnih smetnji</a:t>
            </a:r>
          </a:p>
          <a:p>
            <a:r>
              <a:rPr lang="sr-Latn-RS" dirty="0"/>
              <a:t>Kontrola svetla</a:t>
            </a:r>
          </a:p>
          <a:p>
            <a:r>
              <a:rPr lang="sr-Latn-RS" dirty="0"/>
              <a:t>Komunikacija između pametnog termostata i uređaja za kontrolu klime</a:t>
            </a:r>
          </a:p>
          <a:p>
            <a:r>
              <a:rPr lang="sr-Latn-RS" dirty="0"/>
              <a:t>Video nadzor </a:t>
            </a:r>
          </a:p>
          <a:p>
            <a:r>
              <a:rPr lang="sr-Latn-RS" dirty="0"/>
              <a:t>Telekomunikacioni sistemi</a:t>
            </a:r>
          </a:p>
          <a:p>
            <a:r>
              <a:rPr lang="sr-Latn-RS" dirty="0"/>
              <a:t>POS sistem (čitači kartica, prikazivači cena, terminal za plaćanje)</a:t>
            </a:r>
          </a:p>
          <a:p>
            <a:endParaRPr lang="sr-Latn-RS" dirty="0"/>
          </a:p>
        </p:txBody>
      </p:sp>
    </p:spTree>
    <p:extLst>
      <p:ext uri="{BB962C8B-B14F-4D97-AF65-F5344CB8AC3E}">
        <p14:creationId xmlns:p14="http://schemas.microsoft.com/office/powerpoint/2010/main" val="31378796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45EAA-04CD-4A24-AAC7-E78B40AE1E0A}"/>
              </a:ext>
            </a:extLst>
          </p:cNvPr>
          <p:cNvSpPr>
            <a:spLocks noGrp="1"/>
          </p:cNvSpPr>
          <p:nvPr>
            <p:ph type="title"/>
          </p:nvPr>
        </p:nvSpPr>
        <p:spPr>
          <a:xfrm>
            <a:off x="1141413" y="327514"/>
            <a:ext cx="9905998" cy="1478570"/>
          </a:xfrm>
        </p:spPr>
        <p:txBody>
          <a:bodyPr/>
          <a:lstStyle/>
          <a:p>
            <a:r>
              <a:rPr lang="sr-Latn-RS" dirty="0"/>
              <a:t>anketa</a:t>
            </a:r>
            <a:endParaRPr lang="en-US" dirty="0"/>
          </a:p>
        </p:txBody>
      </p:sp>
      <p:pic>
        <p:nvPicPr>
          <p:cNvPr id="5" name="Content Placeholder 4">
            <a:extLst>
              <a:ext uri="{FF2B5EF4-FFF2-40B4-BE49-F238E27FC236}">
                <a16:creationId xmlns:a16="http://schemas.microsoft.com/office/drawing/2014/main" id="{34F6EEF2-B9AE-4645-A1D6-DB8515437A4B}"/>
              </a:ext>
            </a:extLst>
          </p:cNvPr>
          <p:cNvPicPr>
            <a:picLocks noGrp="1" noChangeAspect="1"/>
          </p:cNvPicPr>
          <p:nvPr>
            <p:ph idx="1"/>
          </p:nvPr>
        </p:nvPicPr>
        <p:blipFill>
          <a:blip r:embed="rId3"/>
          <a:stretch>
            <a:fillRect/>
          </a:stretch>
        </p:blipFill>
        <p:spPr>
          <a:xfrm>
            <a:off x="3142456" y="769143"/>
            <a:ext cx="5595144" cy="5595144"/>
          </a:xfrm>
          <a:prstGeom prst="ellipse">
            <a:avLst/>
          </a:prstGeom>
          <a:ln>
            <a:noFill/>
          </a:ln>
          <a:effectLst>
            <a:softEdge rad="112500"/>
          </a:effectLst>
        </p:spPr>
      </p:pic>
    </p:spTree>
    <p:extLst>
      <p:ext uri="{BB962C8B-B14F-4D97-AF65-F5344CB8AC3E}">
        <p14:creationId xmlns:p14="http://schemas.microsoft.com/office/powerpoint/2010/main" val="251288393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AEDCC-81BA-4CDB-BE4B-8B42CECE176E}"/>
              </a:ext>
            </a:extLst>
          </p:cNvPr>
          <p:cNvSpPr>
            <a:spLocks noGrp="1"/>
          </p:cNvSpPr>
          <p:nvPr>
            <p:ph type="title"/>
          </p:nvPr>
        </p:nvSpPr>
        <p:spPr>
          <a:xfrm>
            <a:off x="3059113" y="2599718"/>
            <a:ext cx="9905998" cy="1478570"/>
          </a:xfrm>
        </p:spPr>
        <p:txBody>
          <a:bodyPr>
            <a:normAutofit/>
          </a:bodyPr>
          <a:lstStyle/>
          <a:p>
            <a:r>
              <a:rPr lang="sr-Latn-RS" sz="6000" dirty="0"/>
              <a:t>HVALA NA PAŽNJI!</a:t>
            </a:r>
            <a:endParaRPr lang="en-US" sz="6000" dirty="0"/>
          </a:p>
        </p:txBody>
      </p:sp>
    </p:spTree>
    <p:extLst>
      <p:ext uri="{BB962C8B-B14F-4D97-AF65-F5344CB8AC3E}">
        <p14:creationId xmlns:p14="http://schemas.microsoft.com/office/powerpoint/2010/main" val="70790925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4D4D8-2196-49E1-BC01-75502E0B9D37}"/>
              </a:ext>
            </a:extLst>
          </p:cNvPr>
          <p:cNvSpPr>
            <a:spLocks noGrp="1"/>
          </p:cNvSpPr>
          <p:nvPr>
            <p:ph type="title"/>
          </p:nvPr>
        </p:nvSpPr>
        <p:spPr>
          <a:xfrm>
            <a:off x="1074301" y="207458"/>
            <a:ext cx="9905998" cy="1478570"/>
          </a:xfrm>
        </p:spPr>
        <p:txBody>
          <a:bodyPr/>
          <a:lstStyle/>
          <a:p>
            <a:r>
              <a:rPr lang="sr-Latn-RS" dirty="0"/>
              <a:t>Karakteristike protokola:</a:t>
            </a:r>
            <a:endParaRPr lang="en-US" dirty="0"/>
          </a:p>
        </p:txBody>
      </p:sp>
      <p:sp>
        <p:nvSpPr>
          <p:cNvPr id="3" name="Content Placeholder 2">
            <a:extLst>
              <a:ext uri="{FF2B5EF4-FFF2-40B4-BE49-F238E27FC236}">
                <a16:creationId xmlns:a16="http://schemas.microsoft.com/office/drawing/2014/main" id="{2390B1CF-0C71-40FB-93BC-2E6B75AEC9C9}"/>
              </a:ext>
            </a:extLst>
          </p:cNvPr>
          <p:cNvSpPr>
            <a:spLocks noGrp="1"/>
          </p:cNvSpPr>
          <p:nvPr>
            <p:ph idx="1"/>
          </p:nvPr>
        </p:nvSpPr>
        <p:spPr>
          <a:xfrm>
            <a:off x="802105" y="1219200"/>
            <a:ext cx="10315593" cy="5149515"/>
          </a:xfrm>
        </p:spPr>
        <p:txBody>
          <a:bodyPr>
            <a:normAutofit/>
          </a:bodyPr>
          <a:lstStyle/>
          <a:p>
            <a:r>
              <a:rPr lang="sr-Latn-RS" dirty="0"/>
              <a:t>Prihvaćen 1998. godine</a:t>
            </a:r>
          </a:p>
          <a:p>
            <a:r>
              <a:rPr lang="sr-Latn-RS" dirty="0"/>
              <a:t>Podržava brzinu prenosa do 10Mbit/s </a:t>
            </a:r>
          </a:p>
          <a:p>
            <a:r>
              <a:rPr lang="sr-Latn-RS" dirty="0"/>
              <a:t>Komunikacija i do 1200m (što je veća udaljenost to je manja brzina)</a:t>
            </a:r>
          </a:p>
          <a:p>
            <a:r>
              <a:rPr lang="sr-Latn-RS" dirty="0"/>
              <a:t>Asinhrona komunikacija</a:t>
            </a:r>
          </a:p>
          <a:p>
            <a:r>
              <a:rPr lang="sr-Latn-RS" dirty="0"/>
              <a:t>Povezivanje do 32 uređaja</a:t>
            </a:r>
          </a:p>
          <a:p>
            <a:r>
              <a:rPr lang="sr-Latn-RS" dirty="0"/>
              <a:t>2 wire / 4 wire</a:t>
            </a:r>
          </a:p>
          <a:p>
            <a:r>
              <a:rPr lang="sr-Latn-RS" dirty="0"/>
              <a:t>Half – duplex komunikacija/ full duplex</a:t>
            </a:r>
          </a:p>
          <a:p>
            <a:r>
              <a:rPr lang="sr-Latn-RS" dirty="0"/>
              <a:t>Koristi se u industrijskim i automatizovanim prostorima</a:t>
            </a:r>
          </a:p>
        </p:txBody>
      </p:sp>
    </p:spTree>
    <p:extLst>
      <p:ext uri="{BB962C8B-B14F-4D97-AF65-F5344CB8AC3E}">
        <p14:creationId xmlns:p14="http://schemas.microsoft.com/office/powerpoint/2010/main" val="188902290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A1EC8-C7B4-44A3-9093-10F79EE68F2E}"/>
              </a:ext>
            </a:extLst>
          </p:cNvPr>
          <p:cNvSpPr>
            <a:spLocks noGrp="1"/>
          </p:cNvSpPr>
          <p:nvPr>
            <p:ph type="title"/>
          </p:nvPr>
        </p:nvSpPr>
        <p:spPr>
          <a:xfrm>
            <a:off x="1141413" y="618518"/>
            <a:ext cx="9905998" cy="1478570"/>
          </a:xfrm>
        </p:spPr>
        <p:txBody>
          <a:bodyPr/>
          <a:lstStyle/>
          <a:p>
            <a:r>
              <a:rPr lang="sr-Latn-RS" dirty="0"/>
              <a:t>BRZINA:</a:t>
            </a:r>
            <a:endParaRPr lang="en-US" dirty="0"/>
          </a:p>
        </p:txBody>
      </p:sp>
      <p:sp>
        <p:nvSpPr>
          <p:cNvPr id="3" name="Content Placeholder 2">
            <a:extLst>
              <a:ext uri="{FF2B5EF4-FFF2-40B4-BE49-F238E27FC236}">
                <a16:creationId xmlns:a16="http://schemas.microsoft.com/office/drawing/2014/main" id="{1A2CABE5-2084-49BC-983F-2B269135B61E}"/>
              </a:ext>
            </a:extLst>
          </p:cNvPr>
          <p:cNvSpPr>
            <a:spLocks noGrp="1"/>
          </p:cNvSpPr>
          <p:nvPr>
            <p:ph idx="1"/>
          </p:nvPr>
        </p:nvSpPr>
        <p:spPr>
          <a:xfrm>
            <a:off x="1139823" y="2028492"/>
            <a:ext cx="8517523" cy="3541714"/>
          </a:xfrm>
        </p:spPr>
        <p:txBody>
          <a:bodyPr/>
          <a:lstStyle/>
          <a:p>
            <a:r>
              <a:rPr lang="sr-Latn-RS" dirty="0"/>
              <a:t>Zavisnost brzine protokola od udaljenosti uređaja:</a:t>
            </a:r>
          </a:p>
          <a:p>
            <a:endParaRPr lang="sr-Latn-RS" dirty="0"/>
          </a:p>
          <a:p>
            <a:pPr>
              <a:buFont typeface="Wingdings" panose="05000000000000000000" pitchFamily="2" charset="2"/>
              <a:buChar char="Ø"/>
            </a:pPr>
            <a:r>
              <a:rPr lang="en-US" dirty="0"/>
              <a:t>12m </a:t>
            </a:r>
            <a:r>
              <a:rPr lang="sr-Latn-RS" dirty="0"/>
              <a:t> = </a:t>
            </a:r>
            <a:r>
              <a:rPr lang="en-US" dirty="0"/>
              <a:t>10 Mbits/sec</a:t>
            </a:r>
          </a:p>
          <a:p>
            <a:pPr>
              <a:buFont typeface="Wingdings" panose="05000000000000000000" pitchFamily="2" charset="2"/>
              <a:buChar char="Ø"/>
            </a:pPr>
            <a:r>
              <a:rPr lang="en-US" dirty="0"/>
              <a:t>122m </a:t>
            </a:r>
            <a:r>
              <a:rPr lang="sr-Latn-RS" dirty="0"/>
              <a:t>= </a:t>
            </a:r>
            <a:r>
              <a:rPr lang="en-US" dirty="0"/>
              <a:t>1 Mbits/sec</a:t>
            </a:r>
          </a:p>
          <a:p>
            <a:pPr>
              <a:buFont typeface="Wingdings" panose="05000000000000000000" pitchFamily="2" charset="2"/>
              <a:buChar char="Ø"/>
            </a:pPr>
            <a:r>
              <a:rPr lang="en-US" dirty="0"/>
              <a:t>1219m </a:t>
            </a:r>
            <a:r>
              <a:rPr lang="sr-Latn-RS" dirty="0"/>
              <a:t>= </a:t>
            </a:r>
            <a:r>
              <a:rPr lang="en-US" dirty="0"/>
              <a:t>100 kbits/sec</a:t>
            </a:r>
          </a:p>
          <a:p>
            <a:endParaRPr lang="sr-Latn-RS" dirty="0"/>
          </a:p>
          <a:p>
            <a:endParaRPr lang="en-US" dirty="0"/>
          </a:p>
        </p:txBody>
      </p:sp>
    </p:spTree>
    <p:extLst>
      <p:ext uri="{BB962C8B-B14F-4D97-AF65-F5344CB8AC3E}">
        <p14:creationId xmlns:p14="http://schemas.microsoft.com/office/powerpoint/2010/main" val="203989423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2D5D6-6060-49CC-B0B0-384445C3E3FB}"/>
              </a:ext>
            </a:extLst>
          </p:cNvPr>
          <p:cNvSpPr>
            <a:spLocks noGrp="1"/>
          </p:cNvSpPr>
          <p:nvPr>
            <p:ph type="title"/>
          </p:nvPr>
        </p:nvSpPr>
        <p:spPr/>
        <p:txBody>
          <a:bodyPr/>
          <a:lstStyle/>
          <a:p>
            <a:r>
              <a:rPr lang="sr-Latn-RS" dirty="0"/>
              <a:t>POVEZIVANJE:</a:t>
            </a:r>
            <a:endParaRPr lang="en-US" dirty="0"/>
          </a:p>
        </p:txBody>
      </p:sp>
      <p:sp>
        <p:nvSpPr>
          <p:cNvPr id="3" name="Content Placeholder 2">
            <a:extLst>
              <a:ext uri="{FF2B5EF4-FFF2-40B4-BE49-F238E27FC236}">
                <a16:creationId xmlns:a16="http://schemas.microsoft.com/office/drawing/2014/main" id="{F2DE5F69-8E85-49D3-B6FF-25E7AD409CC9}"/>
              </a:ext>
            </a:extLst>
          </p:cNvPr>
          <p:cNvSpPr>
            <a:spLocks noGrp="1"/>
          </p:cNvSpPr>
          <p:nvPr>
            <p:ph idx="1"/>
          </p:nvPr>
        </p:nvSpPr>
        <p:spPr>
          <a:xfrm>
            <a:off x="1141413" y="1785143"/>
            <a:ext cx="6427787" cy="3541714"/>
          </a:xfrm>
        </p:spPr>
        <p:txBody>
          <a:bodyPr>
            <a:normAutofit/>
          </a:bodyPr>
          <a:lstStyle/>
          <a:p>
            <a:r>
              <a:rPr lang="sr-Latn-RS" dirty="0"/>
              <a:t>K</a:t>
            </a:r>
            <a:r>
              <a:rPr lang="en-US" dirty="0"/>
              <a:t>ablovi sa uvijenim parom (Twisted Pair cables)</a:t>
            </a:r>
            <a:r>
              <a:rPr lang="sr-Latn-RS" dirty="0"/>
              <a:t>:</a:t>
            </a:r>
          </a:p>
          <a:p>
            <a:pPr marL="0" indent="0">
              <a:buNone/>
            </a:pPr>
            <a:r>
              <a:rPr lang="sr-Latn-RS" dirty="0"/>
              <a:t>      A i B linije za prenos signala i treca GND</a:t>
            </a:r>
          </a:p>
          <a:p>
            <a:r>
              <a:rPr lang="sr-Latn-RS" dirty="0"/>
              <a:t>Najčešće povezivanje sa DB9 konektorom</a:t>
            </a:r>
          </a:p>
          <a:p>
            <a:r>
              <a:rPr lang="sr-Latn-RS" dirty="0"/>
              <a:t>Obavezna terminacija sa odgovarajućim otpornikom (refleksije)</a:t>
            </a:r>
          </a:p>
          <a:p>
            <a:pPr marL="0" indent="0">
              <a:buNone/>
            </a:pPr>
            <a:endParaRPr lang="sr-Latn-RS" dirty="0"/>
          </a:p>
          <a:p>
            <a:endParaRPr lang="sr-Latn-RS" dirty="0"/>
          </a:p>
        </p:txBody>
      </p:sp>
      <p:pic>
        <p:nvPicPr>
          <p:cNvPr id="4" name="Picture 3">
            <a:extLst>
              <a:ext uri="{FF2B5EF4-FFF2-40B4-BE49-F238E27FC236}">
                <a16:creationId xmlns:a16="http://schemas.microsoft.com/office/drawing/2014/main" id="{36E2F12F-78BE-4102-B7B4-469B44DB99C5}"/>
              </a:ext>
            </a:extLst>
          </p:cNvPr>
          <p:cNvPicPr>
            <a:picLocks noChangeAspect="1"/>
          </p:cNvPicPr>
          <p:nvPr/>
        </p:nvPicPr>
        <p:blipFill>
          <a:blip r:embed="rId3"/>
          <a:stretch>
            <a:fillRect/>
          </a:stretch>
        </p:blipFill>
        <p:spPr>
          <a:xfrm>
            <a:off x="7907170" y="3232526"/>
            <a:ext cx="4007066" cy="3056774"/>
          </a:xfrm>
          <a:prstGeom prst="rect">
            <a:avLst/>
          </a:prstGeom>
        </p:spPr>
      </p:pic>
      <p:pic>
        <p:nvPicPr>
          <p:cNvPr id="5" name="Picture 4">
            <a:extLst>
              <a:ext uri="{FF2B5EF4-FFF2-40B4-BE49-F238E27FC236}">
                <a16:creationId xmlns:a16="http://schemas.microsoft.com/office/drawing/2014/main" id="{76BDEC88-78EF-43FA-A6F7-E70956D844F4}"/>
              </a:ext>
            </a:extLst>
          </p:cNvPr>
          <p:cNvPicPr>
            <a:picLocks noChangeAspect="1"/>
          </p:cNvPicPr>
          <p:nvPr/>
        </p:nvPicPr>
        <p:blipFill rotWithShape="1">
          <a:blip r:embed="rId4"/>
          <a:srcRect l="-3936" t="-2494" r="51687" b="2494"/>
          <a:stretch/>
        </p:blipFill>
        <p:spPr>
          <a:xfrm>
            <a:off x="8881963" y="765336"/>
            <a:ext cx="2057479" cy="2039613"/>
          </a:xfrm>
          <a:prstGeom prst="rect">
            <a:avLst/>
          </a:prstGeom>
        </p:spPr>
      </p:pic>
      <p:pic>
        <p:nvPicPr>
          <p:cNvPr id="2050" name="Picture 2" descr="https://www.raveon.com/data_radio_info/wp-content/uploads/2018/09/TerminationResistors.png">
            <a:extLst>
              <a:ext uri="{FF2B5EF4-FFF2-40B4-BE49-F238E27FC236}">
                <a16:creationId xmlns:a16="http://schemas.microsoft.com/office/drawing/2014/main" id="{C88AF187-7024-4E8C-9E47-1D64EA77C0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9241" y="4760913"/>
            <a:ext cx="5837077" cy="1400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550838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BEB4D-A612-4701-B704-8CAC6BF4CC87}"/>
              </a:ext>
            </a:extLst>
          </p:cNvPr>
          <p:cNvSpPr>
            <a:spLocks noGrp="1"/>
          </p:cNvSpPr>
          <p:nvPr>
            <p:ph type="title"/>
          </p:nvPr>
        </p:nvSpPr>
        <p:spPr/>
        <p:txBody>
          <a:bodyPr>
            <a:normAutofit/>
          </a:bodyPr>
          <a:lstStyle/>
          <a:p>
            <a:r>
              <a:rPr lang="sr-Latn-RS" dirty="0"/>
              <a:t>HALf DUPLEX komunikacija (2 žice)</a:t>
            </a:r>
            <a:br>
              <a:rPr lang="sr-Latn-RS" dirty="0"/>
            </a:br>
            <a:endParaRPr lang="en-US" dirty="0"/>
          </a:p>
        </p:txBody>
      </p:sp>
      <p:sp>
        <p:nvSpPr>
          <p:cNvPr id="3" name="Content Placeholder 2">
            <a:extLst>
              <a:ext uri="{FF2B5EF4-FFF2-40B4-BE49-F238E27FC236}">
                <a16:creationId xmlns:a16="http://schemas.microsoft.com/office/drawing/2014/main" id="{CF470FEB-C3E8-405D-B87F-279E0E6EBAB5}"/>
              </a:ext>
            </a:extLst>
          </p:cNvPr>
          <p:cNvSpPr>
            <a:spLocks noGrp="1"/>
          </p:cNvSpPr>
          <p:nvPr>
            <p:ph idx="1"/>
          </p:nvPr>
        </p:nvSpPr>
        <p:spPr>
          <a:xfrm>
            <a:off x="1141413" y="1779036"/>
            <a:ext cx="9905998" cy="3541714"/>
          </a:xfrm>
        </p:spPr>
        <p:txBody>
          <a:bodyPr/>
          <a:lstStyle/>
          <a:p>
            <a:r>
              <a:rPr lang="sr-Latn-RS" dirty="0"/>
              <a:t>Koristi dve žice za komunikaciju sa najviše 32 uređaja, jednim po jednim</a:t>
            </a:r>
          </a:p>
          <a:p>
            <a:r>
              <a:rPr lang="sr-Latn-RS" dirty="0"/>
              <a:t>Komunikacija u oba smera, ali ne istovremeno</a:t>
            </a:r>
          </a:p>
        </p:txBody>
      </p:sp>
      <p:pic>
        <p:nvPicPr>
          <p:cNvPr id="5" name="Picture 4">
            <a:extLst>
              <a:ext uri="{FF2B5EF4-FFF2-40B4-BE49-F238E27FC236}">
                <a16:creationId xmlns:a16="http://schemas.microsoft.com/office/drawing/2014/main" id="{B88A0964-5677-8E27-33DD-FEFC032259E2}"/>
              </a:ext>
            </a:extLst>
          </p:cNvPr>
          <p:cNvPicPr>
            <a:picLocks noChangeAspect="1"/>
          </p:cNvPicPr>
          <p:nvPr/>
        </p:nvPicPr>
        <p:blipFill>
          <a:blip r:embed="rId3"/>
          <a:stretch>
            <a:fillRect/>
          </a:stretch>
        </p:blipFill>
        <p:spPr>
          <a:xfrm>
            <a:off x="1339468" y="3429000"/>
            <a:ext cx="9509888" cy="2400333"/>
          </a:xfrm>
          <a:prstGeom prst="rect">
            <a:avLst/>
          </a:prstGeom>
        </p:spPr>
      </p:pic>
    </p:spTree>
    <p:extLst>
      <p:ext uri="{BB962C8B-B14F-4D97-AF65-F5344CB8AC3E}">
        <p14:creationId xmlns:p14="http://schemas.microsoft.com/office/powerpoint/2010/main" val="188329412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89F42-4EFB-49F4-B754-C8828EA908B6}"/>
              </a:ext>
            </a:extLst>
          </p:cNvPr>
          <p:cNvSpPr>
            <a:spLocks noGrp="1"/>
          </p:cNvSpPr>
          <p:nvPr>
            <p:ph type="title"/>
          </p:nvPr>
        </p:nvSpPr>
        <p:spPr/>
        <p:txBody>
          <a:bodyPr/>
          <a:lstStyle/>
          <a:p>
            <a:r>
              <a:rPr lang="sr-Latn-RS" dirty="0"/>
              <a:t>FULL DUPLEX komunikacija (4 žice)</a:t>
            </a:r>
            <a:endParaRPr lang="en-US" dirty="0"/>
          </a:p>
        </p:txBody>
      </p:sp>
      <p:sp>
        <p:nvSpPr>
          <p:cNvPr id="3" name="Content Placeholder 2">
            <a:extLst>
              <a:ext uri="{FF2B5EF4-FFF2-40B4-BE49-F238E27FC236}">
                <a16:creationId xmlns:a16="http://schemas.microsoft.com/office/drawing/2014/main" id="{4A4BECB1-CE55-442D-90FD-98DBBAA38AB9}"/>
              </a:ext>
            </a:extLst>
          </p:cNvPr>
          <p:cNvSpPr>
            <a:spLocks noGrp="1"/>
          </p:cNvSpPr>
          <p:nvPr>
            <p:ph idx="1"/>
          </p:nvPr>
        </p:nvSpPr>
        <p:spPr>
          <a:xfrm>
            <a:off x="1141413" y="1812165"/>
            <a:ext cx="10237788" cy="1200852"/>
          </a:xfrm>
        </p:spPr>
        <p:txBody>
          <a:bodyPr/>
          <a:lstStyle/>
          <a:p>
            <a:r>
              <a:rPr lang="sr-Latn-RS" dirty="0"/>
              <a:t>Uređaji mogu istovremeno slati i primati podatke</a:t>
            </a:r>
          </a:p>
          <a:p>
            <a:r>
              <a:rPr lang="sr-Latn-RS" dirty="0"/>
              <a:t>Zahteva više žica (4) u poređenju sa half duplexom</a:t>
            </a:r>
            <a:endParaRPr lang="en-US" dirty="0"/>
          </a:p>
        </p:txBody>
      </p:sp>
      <p:pic>
        <p:nvPicPr>
          <p:cNvPr id="4" name="Picture 3">
            <a:extLst>
              <a:ext uri="{FF2B5EF4-FFF2-40B4-BE49-F238E27FC236}">
                <a16:creationId xmlns:a16="http://schemas.microsoft.com/office/drawing/2014/main" id="{5AFF12CB-6A6C-4C53-B171-726A4F048052}"/>
              </a:ext>
            </a:extLst>
          </p:cNvPr>
          <p:cNvPicPr>
            <a:picLocks noChangeAspect="1"/>
          </p:cNvPicPr>
          <p:nvPr/>
        </p:nvPicPr>
        <p:blipFill>
          <a:blip r:embed="rId3"/>
          <a:stretch>
            <a:fillRect/>
          </a:stretch>
        </p:blipFill>
        <p:spPr>
          <a:xfrm>
            <a:off x="2112780" y="3290735"/>
            <a:ext cx="7966439" cy="2813503"/>
          </a:xfrm>
          <a:prstGeom prst="rect">
            <a:avLst/>
          </a:prstGeom>
        </p:spPr>
      </p:pic>
    </p:spTree>
    <p:extLst>
      <p:ext uri="{BB962C8B-B14F-4D97-AF65-F5344CB8AC3E}">
        <p14:creationId xmlns:p14="http://schemas.microsoft.com/office/powerpoint/2010/main" val="304662027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8DE0E-DBD7-49C1-9F95-C1EC01944A9C}"/>
              </a:ext>
            </a:extLst>
          </p:cNvPr>
          <p:cNvSpPr>
            <a:spLocks noGrp="1"/>
          </p:cNvSpPr>
          <p:nvPr>
            <p:ph type="title"/>
          </p:nvPr>
        </p:nvSpPr>
        <p:spPr>
          <a:xfrm>
            <a:off x="1420234" y="377218"/>
            <a:ext cx="9905998" cy="1478570"/>
          </a:xfrm>
        </p:spPr>
        <p:txBody>
          <a:bodyPr/>
          <a:lstStyle/>
          <a:p>
            <a:r>
              <a:rPr lang="sr-Latn-RS" dirty="0"/>
              <a:t>Struktura rs485 poruke</a:t>
            </a:r>
            <a:endParaRPr lang="en-US" dirty="0"/>
          </a:p>
        </p:txBody>
      </p:sp>
      <p:pic>
        <p:nvPicPr>
          <p:cNvPr id="4" name="Content Placeholder 3">
            <a:extLst>
              <a:ext uri="{FF2B5EF4-FFF2-40B4-BE49-F238E27FC236}">
                <a16:creationId xmlns:a16="http://schemas.microsoft.com/office/drawing/2014/main" id="{EB8AF6D9-7D3B-4743-8226-097D6B26DCC3}"/>
              </a:ext>
            </a:extLst>
          </p:cNvPr>
          <p:cNvPicPr>
            <a:picLocks noGrp="1" noChangeAspect="1"/>
          </p:cNvPicPr>
          <p:nvPr>
            <p:ph idx="1"/>
          </p:nvPr>
        </p:nvPicPr>
        <p:blipFill>
          <a:blip r:embed="rId3"/>
          <a:stretch>
            <a:fillRect/>
          </a:stretch>
        </p:blipFill>
        <p:spPr>
          <a:xfrm>
            <a:off x="1869592" y="4307561"/>
            <a:ext cx="8452815" cy="1389303"/>
          </a:xfrm>
          <a:prstGeom prst="rect">
            <a:avLst/>
          </a:prstGeom>
        </p:spPr>
      </p:pic>
      <p:sp>
        <p:nvSpPr>
          <p:cNvPr id="5" name="TextBox 4">
            <a:extLst>
              <a:ext uri="{FF2B5EF4-FFF2-40B4-BE49-F238E27FC236}">
                <a16:creationId xmlns:a16="http://schemas.microsoft.com/office/drawing/2014/main" id="{BB25B4DB-B776-486D-8381-437583BFF46E}"/>
              </a:ext>
            </a:extLst>
          </p:cNvPr>
          <p:cNvSpPr txBox="1"/>
          <p:nvPr/>
        </p:nvSpPr>
        <p:spPr>
          <a:xfrm>
            <a:off x="1420234" y="1537735"/>
            <a:ext cx="6870700" cy="2308324"/>
          </a:xfrm>
          <a:prstGeom prst="rect">
            <a:avLst/>
          </a:prstGeom>
          <a:noFill/>
        </p:spPr>
        <p:txBody>
          <a:bodyPr wrap="square" rtlCol="0">
            <a:spAutoFit/>
          </a:bodyPr>
          <a:lstStyle/>
          <a:p>
            <a:pPr marL="285750" indent="-285750">
              <a:buFont typeface="Arial" panose="020B0604020202020204" pitchFamily="34" charset="0"/>
              <a:buChar char="•"/>
            </a:pPr>
            <a:r>
              <a:rPr lang="sr-Latn-RS" sz="2400" dirty="0"/>
              <a:t>Start karakter (!)</a:t>
            </a:r>
          </a:p>
          <a:p>
            <a:pPr marL="285750" indent="-285750">
              <a:buFont typeface="Arial" panose="020B0604020202020204" pitchFamily="34" charset="0"/>
              <a:buChar char="•"/>
            </a:pPr>
            <a:r>
              <a:rPr lang="sr-Latn-RS" sz="2400" dirty="0"/>
              <a:t>Stop karakter (@)</a:t>
            </a:r>
          </a:p>
          <a:p>
            <a:pPr marL="285750" indent="-285750">
              <a:buFont typeface="Arial" panose="020B0604020202020204" pitchFamily="34" charset="0"/>
              <a:buChar char="•"/>
            </a:pPr>
            <a:r>
              <a:rPr lang="sr-Latn-RS" sz="2400" dirty="0"/>
              <a:t>Čeksuma</a:t>
            </a:r>
          </a:p>
          <a:p>
            <a:pPr marL="742950" lvl="1" indent="-285750">
              <a:buFont typeface="Arial" panose="020B0604020202020204" pitchFamily="34" charset="0"/>
              <a:buChar char="•"/>
            </a:pPr>
            <a:r>
              <a:rPr lang="sr-Latn-RS" sz="2400" dirty="0"/>
              <a:t>Metoda provere greške</a:t>
            </a:r>
          </a:p>
          <a:p>
            <a:pPr marL="742950" lvl="1" indent="-285750">
              <a:buFont typeface="Arial" panose="020B0604020202020204" pitchFamily="34" charset="0"/>
              <a:buChar char="•"/>
            </a:pPr>
            <a:r>
              <a:rPr lang="sr-Latn-RS" sz="2400" dirty="0"/>
              <a:t>Najstandardniji način – jednostruka preciznost (binarno sabiranje podataka u okviru poruke)</a:t>
            </a:r>
          </a:p>
        </p:txBody>
      </p:sp>
    </p:spTree>
    <p:extLst>
      <p:ext uri="{BB962C8B-B14F-4D97-AF65-F5344CB8AC3E}">
        <p14:creationId xmlns:p14="http://schemas.microsoft.com/office/powerpoint/2010/main" val="40643642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54384-917F-4A73-95FF-D559CAAC7ECE}"/>
              </a:ext>
            </a:extLst>
          </p:cNvPr>
          <p:cNvSpPr>
            <a:spLocks noGrp="1"/>
          </p:cNvSpPr>
          <p:nvPr>
            <p:ph type="title"/>
          </p:nvPr>
        </p:nvSpPr>
        <p:spPr>
          <a:xfrm>
            <a:off x="1141411" y="383624"/>
            <a:ext cx="9905998" cy="1478570"/>
          </a:xfrm>
        </p:spPr>
        <p:txBody>
          <a:bodyPr/>
          <a:lstStyle/>
          <a:p>
            <a:r>
              <a:rPr lang="en-US" dirty="0"/>
              <a:t> Naponski opsezi logičke 0 i 1</a:t>
            </a:r>
          </a:p>
        </p:txBody>
      </p:sp>
      <p:pic>
        <p:nvPicPr>
          <p:cNvPr id="8" name="Picture 7">
            <a:extLst>
              <a:ext uri="{FF2B5EF4-FFF2-40B4-BE49-F238E27FC236}">
                <a16:creationId xmlns:a16="http://schemas.microsoft.com/office/drawing/2014/main" id="{50C21DC0-3D76-46F3-9932-88044E903C64}"/>
              </a:ext>
            </a:extLst>
          </p:cNvPr>
          <p:cNvPicPr>
            <a:picLocks noChangeAspect="1"/>
          </p:cNvPicPr>
          <p:nvPr/>
        </p:nvPicPr>
        <p:blipFill>
          <a:blip r:embed="rId3"/>
          <a:stretch>
            <a:fillRect/>
          </a:stretch>
        </p:blipFill>
        <p:spPr>
          <a:xfrm>
            <a:off x="3880722" y="4964046"/>
            <a:ext cx="4430555" cy="1068546"/>
          </a:xfrm>
          <a:prstGeom prst="rect">
            <a:avLst/>
          </a:prstGeom>
        </p:spPr>
      </p:pic>
      <p:sp>
        <p:nvSpPr>
          <p:cNvPr id="9" name="TextBox 8">
            <a:extLst>
              <a:ext uri="{FF2B5EF4-FFF2-40B4-BE49-F238E27FC236}">
                <a16:creationId xmlns:a16="http://schemas.microsoft.com/office/drawing/2014/main" id="{C0EF8A22-EAC8-40C1-B185-A2099754761D}"/>
              </a:ext>
            </a:extLst>
          </p:cNvPr>
          <p:cNvSpPr txBox="1"/>
          <p:nvPr/>
        </p:nvSpPr>
        <p:spPr>
          <a:xfrm>
            <a:off x="1141411" y="1402140"/>
            <a:ext cx="9905998" cy="1938992"/>
          </a:xfrm>
          <a:prstGeom prst="rect">
            <a:avLst/>
          </a:prstGeom>
          <a:noFill/>
        </p:spPr>
        <p:txBody>
          <a:bodyPr wrap="square" rtlCol="0">
            <a:spAutoFit/>
          </a:bodyPr>
          <a:lstStyle/>
          <a:p>
            <a:pPr marL="342900" indent="-342900">
              <a:buFont typeface="Arial" panose="020B0604020202020204" pitchFamily="34" charset="0"/>
              <a:buChar char="•"/>
            </a:pPr>
            <a:r>
              <a:rPr lang="sr-Latn-RS" sz="2400" dirty="0"/>
              <a:t>RS-485</a:t>
            </a:r>
            <a:r>
              <a:rPr lang="en-US" sz="2400" dirty="0"/>
              <a:t> ne zahteva upotrebu određenog naponskog nivoa magistrale, već umesto toga specificira minimalni potrebni diferencijalni napon, koji je razlika </a:t>
            </a:r>
            <a:r>
              <a:rPr lang="sr-Latn-RS" sz="2400" dirty="0"/>
              <a:t>između</a:t>
            </a:r>
            <a:r>
              <a:rPr lang="en-US" sz="2400" dirty="0"/>
              <a:t> napona signala A i B. </a:t>
            </a:r>
            <a:r>
              <a:rPr lang="en-US" sz="2400" noProof="1"/>
              <a:t>Magistrala</a:t>
            </a:r>
            <a:r>
              <a:rPr lang="en-US" sz="2400" dirty="0"/>
              <a:t> zahteva minimalni diferencijalni napon od +/- 200 </a:t>
            </a:r>
            <a:r>
              <a:rPr lang="sr-Latn-BA" sz="2400" dirty="0"/>
              <a:t>mV</a:t>
            </a:r>
            <a:r>
              <a:rPr lang="sr-Latn-RS" sz="2400" dirty="0"/>
              <a:t>, dok napon napajanja može da se kreće u opsegu od -7V do 12V</a:t>
            </a:r>
            <a:endParaRPr lang="en-US" sz="2400" dirty="0"/>
          </a:p>
        </p:txBody>
      </p:sp>
      <p:sp>
        <p:nvSpPr>
          <p:cNvPr id="12" name="TextBox 11">
            <a:extLst>
              <a:ext uri="{FF2B5EF4-FFF2-40B4-BE49-F238E27FC236}">
                <a16:creationId xmlns:a16="http://schemas.microsoft.com/office/drawing/2014/main" id="{7E0FBE92-490C-49E5-A70A-D8E5F65394C2}"/>
              </a:ext>
            </a:extLst>
          </p:cNvPr>
          <p:cNvSpPr txBox="1"/>
          <p:nvPr/>
        </p:nvSpPr>
        <p:spPr>
          <a:xfrm>
            <a:off x="1141412" y="3397498"/>
            <a:ext cx="11050588" cy="1200329"/>
          </a:xfrm>
          <a:prstGeom prst="rect">
            <a:avLst/>
          </a:prstGeom>
          <a:noFill/>
        </p:spPr>
        <p:txBody>
          <a:bodyPr wrap="square" rtlCol="0">
            <a:spAutoFit/>
          </a:bodyPr>
          <a:lstStyle/>
          <a:p>
            <a:pPr>
              <a:buFont typeface="Arial" panose="020B0604020202020204" pitchFamily="34" charset="0"/>
              <a:buChar char="•"/>
            </a:pPr>
            <a:r>
              <a:rPr lang="sr-Latn-RS" sz="2400" dirty="0"/>
              <a:t> </a:t>
            </a:r>
            <a:r>
              <a:rPr lang="en-US" sz="2400" dirty="0"/>
              <a:t>Napon između dva provodnika manji od -200mV -&gt; stanje logičke 0</a:t>
            </a:r>
          </a:p>
          <a:p>
            <a:pPr>
              <a:buFont typeface="Arial" panose="020B0604020202020204" pitchFamily="34" charset="0"/>
              <a:buChar char="•"/>
            </a:pPr>
            <a:r>
              <a:rPr lang="sr-Latn-RS" sz="2400" dirty="0"/>
              <a:t> </a:t>
            </a:r>
            <a:r>
              <a:rPr lang="en-US" sz="2400" dirty="0"/>
              <a:t>Napon između dva provodnika manji od +200mV -&gt; stanje logičke 1</a:t>
            </a:r>
            <a:r>
              <a:rPr lang="sr-Latn-RS" sz="2400" dirty="0"/>
              <a:t> </a:t>
            </a:r>
            <a:endParaRPr lang="en-US" sz="2400" dirty="0"/>
          </a:p>
          <a:p>
            <a:pPr>
              <a:buFont typeface="Arial" panose="020B0604020202020204" pitchFamily="34" charset="0"/>
              <a:buChar char="•"/>
            </a:pPr>
            <a:r>
              <a:rPr lang="sr-Latn-RS" sz="2400" dirty="0"/>
              <a:t> </a:t>
            </a:r>
            <a:r>
              <a:rPr lang="en-US" sz="2400" dirty="0"/>
              <a:t>Napon između dva provodnika u opsegu od -200mV do 200mV -&gt; neodređeno stanje</a:t>
            </a:r>
          </a:p>
        </p:txBody>
      </p:sp>
    </p:spTree>
    <p:extLst>
      <p:ext uri="{BB962C8B-B14F-4D97-AF65-F5344CB8AC3E}">
        <p14:creationId xmlns:p14="http://schemas.microsoft.com/office/powerpoint/2010/main" val="185234777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3F690C8-4596-374D-014D-3528D911BC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465" y="1711187"/>
            <a:ext cx="10083070" cy="3245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798539"/>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672</TotalTime>
  <Words>1528</Words>
  <Application>Microsoft Office PowerPoint</Application>
  <PresentationFormat>Widescreen</PresentationFormat>
  <Paragraphs>106</Paragraphs>
  <Slides>12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Söhne</vt:lpstr>
      <vt:lpstr>Trebuchet MS</vt:lpstr>
      <vt:lpstr>Tw Cen MT</vt:lpstr>
      <vt:lpstr>Wingdings</vt:lpstr>
      <vt:lpstr>Circuit</vt:lpstr>
      <vt:lpstr>RS485 PROTOKOL</vt:lpstr>
      <vt:lpstr>Karakteristike protokola:</vt:lpstr>
      <vt:lpstr>BRZINA:</vt:lpstr>
      <vt:lpstr>POVEZIVANJE:</vt:lpstr>
      <vt:lpstr>HALf DUPLEX komunikacija (2 žice) </vt:lpstr>
      <vt:lpstr>FULL DUPLEX komunikacija (4 žice)</vt:lpstr>
      <vt:lpstr>Struktura rs485 poruke</vt:lpstr>
      <vt:lpstr> Naponski opsezi logičke 0 i 1</vt:lpstr>
      <vt:lpstr>PowerPoint Presentation</vt:lpstr>
      <vt:lpstr>PRIMENA</vt:lpstr>
      <vt:lpstr>anketa</vt:lpstr>
      <vt:lpstr>HVALA NA PAŽNJI!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RS485 PROTOKOL</dc:title>
  <dc:creator>zaposleni</dc:creator>
  <cp:lastModifiedBy>zaposleni</cp:lastModifiedBy>
  <cp:revision>37</cp:revision>
  <dcterms:created xsi:type="dcterms:W3CDTF">2023-11-17T12:42:06Z</dcterms:created>
  <dcterms:modified xsi:type="dcterms:W3CDTF">2023-11-20T10:40:02Z</dcterms:modified>
</cp:coreProperties>
</file>