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64" r:id="rId6"/>
    <p:sldId id="267" r:id="rId7"/>
    <p:sldId id="273" r:id="rId8"/>
    <p:sldId id="268" r:id="rId9"/>
    <p:sldId id="269" r:id="rId10"/>
    <p:sldId id="271" r:id="rId11"/>
    <p:sldId id="270" r:id="rId12"/>
    <p:sldId id="272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U99m+jUd1sGTltJ4pc6euvA/j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91" autoAdjust="0"/>
  </p:normalViewPr>
  <p:slideViewPr>
    <p:cSldViewPr snapToGrid="0">
      <p:cViewPr varScale="1">
        <p:scale>
          <a:sx n="91" d="100"/>
          <a:sy n="91" d="100"/>
        </p:scale>
        <p:origin x="13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b992454d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3" name="Google Shape;123;g2ab992454d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1974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b992454d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3" name="Google Shape;123;g2ab992454d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2791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b992454d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Tokom same izrade projekta nismo nailazili na veće poteškoće, ali samo izvršenje projekte ima jedan nedostatak koji nije toliko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primetan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ali treba naglasiti, a to je brzo ispisivanje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vrednosti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 ne tako brz odziv displeja. </a:t>
            </a: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Parametar koji podešava na koliko senzor prikazuje rezultate ne može da se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podesi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tako da može korisnik da isprati rezultate. Rezultati se previše brzo ispisuju i korisnik može da vidi prvu cifru, pod uslovom da se ne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menja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 drugu neće moći da pročita. Iz tog razloga uveden je brojač koji ide do petsto i onda tek ispisuje rezultat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merenja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na displeju. Ovako uvedeno kašnjenje utiče na to koliko brzo odreaguje ekran na naš dodir. Korisnik možda neće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primetiti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neko veliko kašnjenje, ali vidi se razlika u odzivu ekrana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pre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uvođenja kašnjenja i posle. Ovo je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rešenje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bolje od prethodno razmatranog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gde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je bio ubačen </a:t>
            </a:r>
            <a:r>
              <a:rPr lang="sr-Latn-BA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GUI_Delay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 tu je trebao korisnik da drži dugme par sekundi i da sačeka još koji sekund kako bi displej odreagovao.</a:t>
            </a: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Moguće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unapređenje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datog projekta u vidu dodavanje još prozora. U ovom projektu imali smo dva prozora, jedno koje je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merilo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r-Latn-BA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UV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indeks i drugo što je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merilo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ambijentalnu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osvetljenje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 infracrveno.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Unapređena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verzija bi imala tri prozora. Prvi prozor koji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meri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r-Latn-BA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Large</a:t>
            </a:r>
            <a:r>
              <a:rPr lang="sr-Latn-BA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r-Latn-BA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sr-Latn-BA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sr-Latn-BA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lang="sr-Latn-BA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drugi prozor bi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merio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tri opsega infracrvenog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spektra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sr-Latn-BA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Small</a:t>
            </a:r>
            <a:r>
              <a:rPr lang="sr-Latn-BA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sr-Latn-BA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Medium</a:t>
            </a:r>
            <a:r>
              <a:rPr lang="sr-Latn-BA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sr-Latn-BA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Large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i zadnji, odnosno treći prozor koji pokazuje </a:t>
            </a:r>
            <a:r>
              <a:rPr lang="sr-Latn-BA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UV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indeks. Ukoliko korisnik ne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želi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 mu se ispisuju brojevi, može da se doda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grafik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Još jedna mogućnost za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vreme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integracije jeste da se doda još par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vremena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 umesto da to bude predstavljeno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slajderom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može da se napravi lista i odatle korisnik da bira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željano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vreme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Mogućnosti su bezbrojne, sve zavisi od korisnika kako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želi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da date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vrednosti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budu prikazane i koje </a:t>
            </a:r>
            <a:r>
              <a:rPr lang="sr-Latn-B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vrednosti</a:t>
            </a:r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su mu potrebne.</a:t>
            </a: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3" name="Google Shape;123;g2ab992454d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1757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9cad7ac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2a9cad7ac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9cad7ac7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g2a9cad7ac7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b29f8038d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dirty="0" err="1"/>
              <a:t>Kada</a:t>
            </a:r>
            <a:r>
              <a:rPr dirty="0"/>
              <a:t> se </a:t>
            </a:r>
            <a:r>
              <a:rPr dirty="0" err="1"/>
              <a:t>upali</a:t>
            </a:r>
            <a:r>
              <a:rPr dirty="0"/>
              <a:t> </a:t>
            </a:r>
            <a:r>
              <a:rPr dirty="0" err="1"/>
              <a:t>ekran</a:t>
            </a:r>
            <a:r>
              <a:rPr dirty="0"/>
              <a:t> </a:t>
            </a:r>
            <a:r>
              <a:rPr dirty="0" err="1"/>
              <a:t>otvaraju</a:t>
            </a:r>
            <a:r>
              <a:rPr dirty="0"/>
              <a:t> se </a:t>
            </a:r>
            <a:r>
              <a:rPr dirty="0" err="1"/>
              <a:t>dva</a:t>
            </a:r>
            <a:r>
              <a:rPr dirty="0"/>
              <a:t> </a:t>
            </a:r>
            <a:r>
              <a:rPr dirty="0" err="1"/>
              <a:t>glavne</a:t>
            </a:r>
            <a:r>
              <a:rPr dirty="0"/>
              <a:t> </a:t>
            </a:r>
            <a:r>
              <a:rPr dirty="0" err="1"/>
              <a:t>opcije</a:t>
            </a:r>
            <a:r>
              <a:rPr dirty="0"/>
              <a:t> (button). </a:t>
            </a:r>
            <a:r>
              <a:rPr dirty="0" err="1"/>
              <a:t>Jedna</a:t>
            </a:r>
            <a:r>
              <a:rPr dirty="0"/>
              <a:t> </a:t>
            </a:r>
            <a:r>
              <a:rPr dirty="0" err="1"/>
              <a:t>opcija</a:t>
            </a:r>
            <a:r>
              <a:rPr dirty="0"/>
              <a:t> je </a:t>
            </a:r>
            <a:r>
              <a:rPr dirty="0" err="1"/>
              <a:t>uključivanje</a:t>
            </a:r>
            <a:r>
              <a:rPr dirty="0"/>
              <a:t> </a:t>
            </a:r>
            <a:r>
              <a:rPr dirty="0" err="1"/>
              <a:t>očitavanja</a:t>
            </a:r>
            <a:r>
              <a:rPr dirty="0"/>
              <a:t> ALS </a:t>
            </a:r>
            <a:r>
              <a:rPr dirty="0" err="1"/>
              <a:t>senzora</a:t>
            </a:r>
            <a:r>
              <a:rPr dirty="0"/>
              <a:t>, </a:t>
            </a:r>
            <a:r>
              <a:rPr dirty="0" err="1"/>
              <a:t>odnosno</a:t>
            </a:r>
            <a:r>
              <a:rPr dirty="0"/>
              <a:t> </a:t>
            </a:r>
            <a:r>
              <a:rPr dirty="0" err="1"/>
              <a:t>ambijentalnog</a:t>
            </a:r>
            <a:r>
              <a:rPr dirty="0"/>
              <a:t> </a:t>
            </a:r>
            <a:r>
              <a:rPr dirty="0" err="1"/>
              <a:t>osvetljenja</a:t>
            </a:r>
            <a:r>
              <a:rPr dirty="0"/>
              <a:t>. Druga </a:t>
            </a:r>
            <a:r>
              <a:rPr dirty="0" err="1"/>
              <a:t>opcija</a:t>
            </a:r>
            <a:r>
              <a:rPr dirty="0"/>
              <a:t> </a:t>
            </a:r>
            <a:r>
              <a:rPr dirty="0" err="1"/>
              <a:t>meri</a:t>
            </a:r>
            <a:r>
              <a:rPr dirty="0"/>
              <a:t> </a:t>
            </a:r>
            <a:r>
              <a:rPr dirty="0" err="1"/>
              <a:t>trenutni</a:t>
            </a:r>
            <a:r>
              <a:rPr dirty="0"/>
              <a:t> UV index.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5" name="Google Shape;115;g2ab29f8038d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b992454d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24µs</a:t>
            </a: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48µs</a:t>
            </a: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96µs</a:t>
            </a: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195µs</a:t>
            </a: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390µs</a:t>
            </a: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3" name="Google Shape;123;g2ab992454d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b992454d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r-Latn-B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195µs</a:t>
            </a:r>
            <a:endParaRPr lang="en-GB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ab992454d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2878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b29f8038d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dirty="0" err="1"/>
              <a:t>Kada</a:t>
            </a:r>
            <a:r>
              <a:rPr dirty="0"/>
              <a:t> se </a:t>
            </a:r>
            <a:r>
              <a:rPr dirty="0" err="1"/>
              <a:t>upali</a:t>
            </a:r>
            <a:r>
              <a:rPr dirty="0"/>
              <a:t> </a:t>
            </a:r>
            <a:r>
              <a:rPr dirty="0" err="1"/>
              <a:t>ekran</a:t>
            </a:r>
            <a:r>
              <a:rPr dirty="0"/>
              <a:t> </a:t>
            </a:r>
            <a:r>
              <a:rPr dirty="0" err="1"/>
              <a:t>otvaraju</a:t>
            </a:r>
            <a:r>
              <a:rPr dirty="0"/>
              <a:t> se </a:t>
            </a:r>
            <a:r>
              <a:rPr dirty="0" err="1"/>
              <a:t>dva</a:t>
            </a:r>
            <a:r>
              <a:rPr dirty="0"/>
              <a:t> </a:t>
            </a:r>
            <a:r>
              <a:rPr dirty="0" err="1"/>
              <a:t>glavne</a:t>
            </a:r>
            <a:r>
              <a:rPr dirty="0"/>
              <a:t> </a:t>
            </a:r>
            <a:r>
              <a:rPr dirty="0" err="1"/>
              <a:t>opcije</a:t>
            </a:r>
            <a:r>
              <a:rPr dirty="0"/>
              <a:t> (button). </a:t>
            </a:r>
            <a:r>
              <a:rPr dirty="0" err="1"/>
              <a:t>Jedna</a:t>
            </a:r>
            <a:r>
              <a:rPr dirty="0"/>
              <a:t> </a:t>
            </a:r>
            <a:r>
              <a:rPr dirty="0" err="1"/>
              <a:t>opcija</a:t>
            </a:r>
            <a:r>
              <a:rPr dirty="0"/>
              <a:t> je </a:t>
            </a:r>
            <a:r>
              <a:rPr dirty="0" err="1"/>
              <a:t>uključivanje</a:t>
            </a:r>
            <a:r>
              <a:rPr dirty="0"/>
              <a:t> </a:t>
            </a:r>
            <a:r>
              <a:rPr dirty="0" err="1"/>
              <a:t>očitavanja</a:t>
            </a:r>
            <a:r>
              <a:rPr dirty="0"/>
              <a:t> ALS </a:t>
            </a:r>
            <a:r>
              <a:rPr dirty="0" err="1"/>
              <a:t>senzora</a:t>
            </a:r>
            <a:r>
              <a:rPr dirty="0"/>
              <a:t>, </a:t>
            </a:r>
            <a:r>
              <a:rPr dirty="0" err="1"/>
              <a:t>odnosno</a:t>
            </a:r>
            <a:r>
              <a:rPr dirty="0"/>
              <a:t> </a:t>
            </a:r>
            <a:r>
              <a:rPr dirty="0" err="1"/>
              <a:t>ambijentalnog</a:t>
            </a:r>
            <a:r>
              <a:rPr dirty="0"/>
              <a:t> </a:t>
            </a:r>
            <a:r>
              <a:rPr dirty="0" err="1"/>
              <a:t>osvetljenja</a:t>
            </a:r>
            <a:r>
              <a:rPr dirty="0"/>
              <a:t>. Druga </a:t>
            </a:r>
            <a:r>
              <a:rPr dirty="0" err="1"/>
              <a:t>opcija</a:t>
            </a:r>
            <a:r>
              <a:rPr dirty="0"/>
              <a:t> </a:t>
            </a:r>
            <a:r>
              <a:rPr dirty="0" err="1"/>
              <a:t>meri</a:t>
            </a:r>
            <a:r>
              <a:rPr dirty="0"/>
              <a:t> </a:t>
            </a:r>
            <a:r>
              <a:rPr dirty="0" err="1"/>
              <a:t>trenutni</a:t>
            </a:r>
            <a:r>
              <a:rPr dirty="0"/>
              <a:t> UV index.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5" name="Google Shape;115;g2ab29f8038d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6562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b992454d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 </a:t>
            </a:r>
            <a:r>
              <a:rPr lang="en-US" dirty="0" err="1"/>
              <a:t>dnu</a:t>
            </a:r>
            <a:r>
              <a:rPr lang="en-US" dirty="0"/>
              <a:t> </a:t>
            </a:r>
            <a:r>
              <a:rPr lang="en-US" dirty="0" err="1"/>
              <a:t>displeja</a:t>
            </a:r>
            <a:r>
              <a:rPr lang="en-US" dirty="0"/>
              <a:t> </a:t>
            </a:r>
            <a:r>
              <a:rPr lang="en-US" dirty="0" err="1"/>
              <a:t>nalazi</a:t>
            </a:r>
            <a:r>
              <a:rPr lang="en-US" dirty="0"/>
              <a:t> se legenda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da se </a:t>
            </a:r>
            <a:r>
              <a:rPr lang="en-US" dirty="0" err="1"/>
              <a:t>vidi</a:t>
            </a:r>
            <a:r>
              <a:rPr lang="en-US" dirty="0"/>
              <a:t> da li </a:t>
            </a:r>
            <a:r>
              <a:rPr lang="en-US" dirty="0" err="1"/>
              <a:t>dobijen</a:t>
            </a:r>
            <a:r>
              <a:rPr lang="en-US" dirty="0"/>
              <a:t> UV </a:t>
            </a:r>
            <a:r>
              <a:rPr lang="en-US" dirty="0" err="1"/>
              <a:t>indeks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opasan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da li </a:t>
            </a:r>
            <a:r>
              <a:rPr lang="en-US" dirty="0" err="1"/>
              <a:t>čovek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dodatno</a:t>
            </a:r>
            <a:r>
              <a:rPr lang="en-US" dirty="0"/>
              <a:t> da se </a:t>
            </a:r>
            <a:r>
              <a:rPr lang="en-US" dirty="0" err="1"/>
              <a:t>zaštiti</a:t>
            </a:r>
            <a:r>
              <a:rPr lang="en-US" dirty="0"/>
              <a:t> od </a:t>
            </a:r>
            <a:r>
              <a:rPr lang="en-US" dirty="0" err="1"/>
              <a:t>sunčevih</a:t>
            </a:r>
            <a:r>
              <a:rPr lang="en-US" dirty="0"/>
              <a:t> </a:t>
            </a:r>
            <a:r>
              <a:rPr lang="en-US" dirty="0" err="1"/>
              <a:t>zraka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ne.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u </a:t>
            </a:r>
            <a:r>
              <a:rPr lang="en-US" dirty="0" err="1"/>
              <a:t>levom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prozoru</a:t>
            </a:r>
            <a:r>
              <a:rPr lang="en-US" dirty="0"/>
              <a:t> </a:t>
            </a:r>
            <a:r>
              <a:rPr lang="en-US" dirty="0" err="1"/>
              <a:t>dugme</a:t>
            </a:r>
            <a:r>
              <a:rPr lang="en-US" dirty="0"/>
              <a:t> BACK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pomoć</a:t>
            </a:r>
            <a:r>
              <a:rPr lang="en-US" dirty="0"/>
              <a:t> </a:t>
            </a:r>
            <a:r>
              <a:rPr lang="en-US" dirty="0" err="1"/>
              <a:t>kojeg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da se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vrati</a:t>
            </a:r>
            <a:r>
              <a:rPr lang="en-US" dirty="0"/>
              <a:t> u </a:t>
            </a:r>
            <a:r>
              <a:rPr lang="en-US" dirty="0" err="1"/>
              <a:t>glavni</a:t>
            </a:r>
            <a:r>
              <a:rPr lang="en-US" dirty="0"/>
              <a:t> </a:t>
            </a:r>
            <a:r>
              <a:rPr lang="en-US" dirty="0" err="1"/>
              <a:t>meni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23" name="Google Shape;123;g2ab992454d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6407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b992454d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3" name="Google Shape;123;g2ab992454d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797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ab29f8038d_0_396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2ab29f8038d_0_396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2ab29f8038d_0_39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ab29f8038d_0_43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2ab29f8038d_0_43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2ab29f8038d_0_4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ab29f8038d_0_4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b29f8038d_0_4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2ab29f8038d_0_4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g2ab29f8038d_0_4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2ab29f8038d_0_4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2ab29f8038d_0_4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ab29f8038d_0_40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g2ab29f8038d_0_4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ab29f8038d_0_40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2ab29f8038d_0_40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2ab29f8038d_0_4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ab29f8038d_0_40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ab29f8038d_0_40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g2ab29f8038d_0_40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g2ab29f8038d_0_4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ab29f8038d_0_4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ab29f8038d_0_4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ab29f8038d_0_41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2ab29f8038d_0_41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2ab29f8038d_0_4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ab29f8038d_0_419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g2ab29f8038d_0_4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ab29f8038d_0_42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2ab29f8038d_0_42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g2ab29f8038d_0_422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g2ab29f8038d_0_422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2ab29f8038d_0_4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ab29f8038d_0_428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2ab29f8038d_0_4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ab29f8038d_0_39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2ab29f8038d_0_39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2ab29f8038d_0_39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2.xml"/><Relationship Id="rId5" Type="http://schemas.openxmlformats.org/officeDocument/2006/relationships/slide" Target="slide9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kroe.com/uv-4-clic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/>
        </p:nvSpPr>
        <p:spPr>
          <a:xfrm>
            <a:off x="127775" y="765775"/>
            <a:ext cx="14035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sz="4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OPTOELEKTRONSKI  I LASERSKI SISTEMI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sz="4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-PROJEKAT-</a:t>
            </a:r>
          </a:p>
        </p:txBody>
      </p:sp>
      <p:sp>
        <p:nvSpPr>
          <p:cNvPr id="61" name="Google Shape;61;p1"/>
          <p:cNvSpPr txBox="1"/>
          <p:nvPr/>
        </p:nvSpPr>
        <p:spPr>
          <a:xfrm>
            <a:off x="9104244" y="5995284"/>
            <a:ext cx="30135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Panić Milica E1 96/2022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Stefanov Miljana E1 89/2023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b992454d4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2ab992454d4_0_1"/>
          <p:cNvSpPr txBox="1"/>
          <p:nvPr/>
        </p:nvSpPr>
        <p:spPr>
          <a:xfrm>
            <a:off x="865075" y="616200"/>
            <a:ext cx="6415500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sr-Latn-RS"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MERENJA</a:t>
            </a:r>
            <a:endParaRPr sz="3400" b="0" i="0" u="none" strike="noStrike" cap="none" dirty="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2ab992454d4_0_1"/>
          <p:cNvSpPr txBox="1"/>
          <p:nvPr/>
        </p:nvSpPr>
        <p:spPr>
          <a:xfrm>
            <a:off x="1226600" y="1720800"/>
            <a:ext cx="95346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015B5-24DC-4807-A734-6AC376E6548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41"/>
          <a:stretch>
            <a:fillRect/>
          </a:stretch>
        </p:blipFill>
        <p:spPr>
          <a:xfrm>
            <a:off x="2648508" y="1495807"/>
            <a:ext cx="6894983" cy="48000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2574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b992454d4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2ab992454d4_0_1"/>
          <p:cNvSpPr txBox="1"/>
          <p:nvPr/>
        </p:nvSpPr>
        <p:spPr>
          <a:xfrm>
            <a:off x="865075" y="616200"/>
            <a:ext cx="6415500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sr-Latn-RS"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MERENJA</a:t>
            </a:r>
            <a:endParaRPr sz="3400" b="0" i="0" u="none" strike="noStrike" cap="none" dirty="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2ab992454d4_0_1"/>
          <p:cNvSpPr txBox="1"/>
          <p:nvPr/>
        </p:nvSpPr>
        <p:spPr>
          <a:xfrm>
            <a:off x="1226600" y="1720800"/>
            <a:ext cx="95346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 descr="A person using a device to test a device&#10;&#10;Description automatically generated with medium confidence">
            <a:extLst>
              <a:ext uri="{FF2B5EF4-FFF2-40B4-BE49-F238E27FC236}">
                <a16:creationId xmlns:a16="http://schemas.microsoft.com/office/drawing/2014/main" id="{C18F077B-2F69-4A83-8690-CD8ECC3ACEB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 t="10637" b="2589"/>
          <a:stretch>
            <a:fillRect/>
          </a:stretch>
        </p:blipFill>
        <p:spPr bwMode="auto">
          <a:xfrm>
            <a:off x="2648508" y="1504637"/>
            <a:ext cx="6894983" cy="48000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765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b992454d4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2ab992454d4_0_1"/>
          <p:cNvSpPr txBox="1"/>
          <p:nvPr/>
        </p:nvSpPr>
        <p:spPr>
          <a:xfrm>
            <a:off x="865074" y="616200"/>
            <a:ext cx="9692089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sr-Latn-RS"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NEDOSTATAK I MOGUĆA UNAPREĐENJA</a:t>
            </a:r>
            <a:endParaRPr sz="3400" b="0" i="0" u="none" strike="noStrike" cap="none" dirty="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2ab992454d4_0_1"/>
          <p:cNvSpPr txBox="1"/>
          <p:nvPr/>
        </p:nvSpPr>
        <p:spPr>
          <a:xfrm>
            <a:off x="1022563" y="1720800"/>
            <a:ext cx="107363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r-Latn-RS" sz="3200" b="1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Nedostatak</a:t>
            </a:r>
            <a:r>
              <a:rPr lang="en-GB" sz="3200" b="1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GB" sz="3200" dirty="0">
                <a:solidFill>
                  <a:srgbClr val="CFE2F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sr-Latn-RS" sz="3200" dirty="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sr-Latn-RS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Brzo ispisivanje rezultata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sr-Latn-RS" sz="3200" dirty="0">
              <a:solidFill>
                <a:schemeClr val="lt1"/>
              </a:solidFill>
              <a:latin typeface="Times New Roman"/>
              <a:ea typeface="Calibri"/>
              <a:cs typeface="Times New Roman"/>
              <a:sym typeface="Times New Roman"/>
            </a:endParaRPr>
          </a:p>
          <a:p>
            <a:r>
              <a:rPr lang="sr-Latn-RS" sz="3200" b="1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Moguća unapređenja: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sr-Latn-RS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Dodavanje dodatnih prozora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sr-Latn-RS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Umesto ispisivanje brojeva, rezultati da se prikazuju grafički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sr-Latn-RS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Dodavanje vreme integracije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sr-Latn-RS"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Slajder</a:t>
            </a:r>
            <a:r>
              <a:rPr lang="sr-Latn-RS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 se zameni listom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sr-Latn-RS"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GB" sz="3200" dirty="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249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9cad7ac7b_0_10"/>
          <p:cNvSpPr/>
          <p:nvPr/>
        </p:nvSpPr>
        <p:spPr>
          <a:xfrm>
            <a:off x="-66576" y="0"/>
            <a:ext cx="12258575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sz="6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HVALA NA PAŽNJI!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2317233" y="1676400"/>
            <a:ext cx="3256547" cy="325654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SADRŽAJ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6030283" y="616389"/>
            <a:ext cx="4167700" cy="1074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sz="18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PROJEKTNI ZADATAK</a:t>
            </a:r>
            <a:endParaRPr sz="1800" b="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6831915" y="1971978"/>
            <a:ext cx="3366068" cy="1074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sr-Latn-R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INTERFEJS</a:t>
            </a:r>
            <a:endParaRPr sz="1800" b="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5573780" y="616264"/>
            <a:ext cx="1179000" cy="107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71" name="Google Shape;71;p2"/>
          <p:cNvSpPr/>
          <p:nvPr/>
        </p:nvSpPr>
        <p:spPr>
          <a:xfrm>
            <a:off x="6286833" y="1971978"/>
            <a:ext cx="1179000" cy="107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72" name="Google Shape;72;p2"/>
          <p:cNvSpPr/>
          <p:nvPr/>
        </p:nvSpPr>
        <p:spPr>
          <a:xfrm>
            <a:off x="6831915" y="3468818"/>
            <a:ext cx="3366068" cy="102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sr-Latn-R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MERENJA</a:t>
            </a:r>
            <a:endParaRPr sz="1800" b="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6286833" y="3430630"/>
            <a:ext cx="1179000" cy="107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74" name="Google Shape;74;p2"/>
          <p:cNvSpPr/>
          <p:nvPr/>
        </p:nvSpPr>
        <p:spPr>
          <a:xfrm>
            <a:off x="6096000" y="4927470"/>
            <a:ext cx="4101983" cy="1074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sr-Latn-R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sr-Latn-RS"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NEDOSTATAK I MOGUĆA           UNAPREĐENJA</a:t>
            </a:r>
            <a:endParaRPr sz="1800" b="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5527106" y="4927470"/>
            <a:ext cx="1179000" cy="107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9cad7ac7b_0_7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2a9cad7ac7b_0_73"/>
          <p:cNvSpPr txBox="1"/>
          <p:nvPr/>
        </p:nvSpPr>
        <p:spPr>
          <a:xfrm>
            <a:off x="1026825" y="714600"/>
            <a:ext cx="57396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3400"/>
              <a:buFont typeface="Times New Roman"/>
              <a:buAutoNum type="arabicPeriod"/>
            </a:pPr>
            <a:r>
              <a:rPr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PROJEKTNI ZADATAK</a:t>
            </a:r>
            <a:endParaRPr sz="3400" b="0" i="0" u="none" strike="noStrike" cap="none" dirty="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g2a9cad7ac7b_0_73"/>
          <p:cNvSpPr txBox="1"/>
          <p:nvPr/>
        </p:nvSpPr>
        <p:spPr>
          <a:xfrm>
            <a:off x="1226600" y="1720800"/>
            <a:ext cx="95346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 dirty="0" err="1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Naziv</a:t>
            </a:r>
            <a:r>
              <a:rPr sz="32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dirty="0" err="1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projekta</a:t>
            </a:r>
            <a:r>
              <a:rPr sz="3200" b="1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sz="3200" dirty="0">
                <a:solidFill>
                  <a:srgbClr val="CFE2F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Merenje</a:t>
            </a:r>
            <a:r>
              <a:rPr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osvetljenosti</a:t>
            </a:r>
            <a:r>
              <a:rPr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UV </a:t>
            </a:r>
            <a:r>
              <a:rPr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zračenja</a:t>
            </a:r>
            <a:r>
              <a:rPr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 dirty="0" err="1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Projektni</a:t>
            </a:r>
            <a:r>
              <a:rPr sz="32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dirty="0" err="1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zadatak</a:t>
            </a:r>
            <a:r>
              <a:rPr sz="32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Primenom</a:t>
            </a:r>
            <a:r>
              <a:rPr sz="3200" dirty="0">
                <a:solidFill>
                  <a:schemeClr val="lt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3200" u="sng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UV 4 Click</a:t>
            </a:r>
            <a:r>
              <a:rPr sz="3200" u="sng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pločice</a:t>
            </a:r>
            <a:r>
              <a:rPr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realizovati</a:t>
            </a:r>
            <a:r>
              <a:rPr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aplikaciju</a:t>
            </a:r>
            <a:r>
              <a:rPr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za </a:t>
            </a:r>
            <a:r>
              <a:rPr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merenje</a:t>
            </a:r>
            <a:r>
              <a:rPr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osvetljenosti</a:t>
            </a:r>
            <a:r>
              <a:rPr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 </a:t>
            </a:r>
            <a:r>
              <a:rPr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luksima</a:t>
            </a:r>
            <a:r>
              <a:rPr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indeksa</a:t>
            </a:r>
            <a:r>
              <a:rPr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UV </a:t>
            </a:r>
            <a:r>
              <a:rPr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zračenja</a:t>
            </a:r>
            <a:r>
              <a:rPr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Potrebno</a:t>
            </a:r>
            <a:r>
              <a:rPr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je </a:t>
            </a:r>
            <a:r>
              <a:rPr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omogućiti</a:t>
            </a:r>
            <a:r>
              <a:rPr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grafičko</a:t>
            </a:r>
            <a:r>
              <a:rPr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podešavanje</a:t>
            </a:r>
            <a:r>
              <a:rPr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parametara</a:t>
            </a:r>
            <a:r>
              <a:rPr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akvizicije</a:t>
            </a:r>
            <a:r>
              <a:rPr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senzora</a:t>
            </a:r>
            <a:r>
              <a:rPr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b29f8038d_0_4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ab29f8038d_0_454"/>
          <p:cNvSpPr txBox="1"/>
          <p:nvPr/>
        </p:nvSpPr>
        <p:spPr>
          <a:xfrm>
            <a:off x="865075" y="616200"/>
            <a:ext cx="6415500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sr-Latn-RS"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INTERFEJS</a:t>
            </a:r>
            <a:endParaRPr sz="3400" b="0" i="0" u="none" strike="noStrike" cap="none" dirty="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2ab29f8038d_0_454"/>
          <p:cNvSpPr txBox="1"/>
          <p:nvPr/>
        </p:nvSpPr>
        <p:spPr>
          <a:xfrm>
            <a:off x="1226600" y="1720800"/>
            <a:ext cx="95346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 descr="C:\Users\zaposleni\AppData\Local\Packages\Microsoft.Windows.Photos_8wekyb3d8bbwe\TempState\ShareServiceTempFolder\meni.jpeg">
            <a:extLst>
              <a:ext uri="{FF2B5EF4-FFF2-40B4-BE49-F238E27FC236}">
                <a16:creationId xmlns:a16="http://schemas.microsoft.com/office/drawing/2014/main" id="{76F1DC0D-563C-4010-AD2E-DAED6097A3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5" t="6147" r="5723" b="5232"/>
          <a:stretch>
            <a:fillRect/>
          </a:stretch>
        </p:blipFill>
        <p:spPr bwMode="auto">
          <a:xfrm>
            <a:off x="2608118" y="1455639"/>
            <a:ext cx="6975764" cy="48980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b992454d4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2ab992454d4_0_1"/>
          <p:cNvSpPr txBox="1"/>
          <p:nvPr/>
        </p:nvSpPr>
        <p:spPr>
          <a:xfrm>
            <a:off x="865075" y="616200"/>
            <a:ext cx="6415500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sr-Latn-RS"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INTERFEJS</a:t>
            </a:r>
            <a:endParaRPr sz="3400" b="0" i="0" u="none" strike="noStrike" cap="none" dirty="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2ab992454d4_0_1"/>
          <p:cNvSpPr txBox="1"/>
          <p:nvPr/>
        </p:nvSpPr>
        <p:spPr>
          <a:xfrm>
            <a:off x="1226600" y="1720800"/>
            <a:ext cx="95346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 descr="C:\Users\zaposleni\AppData\Local\Packages\Microsoft.Windows.Photos_8wekyb3d8bbwe\TempState\ShareServiceTempFolder\levi prozor, vreme integracije 0.jpeg">
            <a:extLst>
              <a:ext uri="{FF2B5EF4-FFF2-40B4-BE49-F238E27FC236}">
                <a16:creationId xmlns:a16="http://schemas.microsoft.com/office/drawing/2014/main" id="{BFE971A0-88F0-4D4E-9541-7FFEA33488F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" t="5423" b="3078"/>
          <a:stretch>
            <a:fillRect/>
          </a:stretch>
        </p:blipFill>
        <p:spPr bwMode="auto">
          <a:xfrm>
            <a:off x="2625436" y="1550357"/>
            <a:ext cx="6941128" cy="47085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b992454d4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2ab992454d4_0_1"/>
          <p:cNvSpPr txBox="1"/>
          <p:nvPr/>
        </p:nvSpPr>
        <p:spPr>
          <a:xfrm>
            <a:off x="865075" y="616200"/>
            <a:ext cx="6415500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sr-Latn-RS"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INTERFEJS</a:t>
            </a:r>
            <a:endParaRPr sz="3400" b="0" i="0" u="none" strike="noStrike" cap="none" dirty="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2ab992454d4_0_1"/>
          <p:cNvSpPr txBox="1"/>
          <p:nvPr/>
        </p:nvSpPr>
        <p:spPr>
          <a:xfrm>
            <a:off x="1226600" y="1720800"/>
            <a:ext cx="95346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 descr="C:\Users\zaposleni\AppData\Local\Packages\Microsoft.Windows.Photos_8wekyb3d8bbwe\TempState\ShareServiceTempFolder\levi prozor, vreme integracije 3.jpeg">
            <a:extLst>
              <a:ext uri="{FF2B5EF4-FFF2-40B4-BE49-F238E27FC236}">
                <a16:creationId xmlns:a16="http://schemas.microsoft.com/office/drawing/2014/main" id="{11E8B886-B21A-4864-AFE2-9F5926EF8E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7440" r="3421" b="5862"/>
          <a:stretch>
            <a:fillRect/>
          </a:stretch>
        </p:blipFill>
        <p:spPr>
          <a:xfrm>
            <a:off x="2625436" y="1550356"/>
            <a:ext cx="6941127" cy="47085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6035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b29f8038d_0_4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ab29f8038d_0_454"/>
          <p:cNvSpPr txBox="1"/>
          <p:nvPr/>
        </p:nvSpPr>
        <p:spPr>
          <a:xfrm>
            <a:off x="865075" y="616200"/>
            <a:ext cx="6415500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sr-Latn-RS"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INTERFEJS</a:t>
            </a:r>
            <a:endParaRPr sz="3400" b="0" i="0" u="none" strike="noStrike" cap="none" dirty="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2ab29f8038d_0_454"/>
          <p:cNvSpPr txBox="1"/>
          <p:nvPr/>
        </p:nvSpPr>
        <p:spPr>
          <a:xfrm>
            <a:off x="1226600" y="1720800"/>
            <a:ext cx="95346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 descr="C:\Users\zaposleni\AppData\Local\Packages\Microsoft.Windows.Photos_8wekyb3d8bbwe\TempState\ShareServiceTempFolder\meni.jpeg">
            <a:extLst>
              <a:ext uri="{FF2B5EF4-FFF2-40B4-BE49-F238E27FC236}">
                <a16:creationId xmlns:a16="http://schemas.microsoft.com/office/drawing/2014/main" id="{76F1DC0D-563C-4010-AD2E-DAED6097A30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5" t="6147" r="5723" b="5232"/>
          <a:stretch>
            <a:fillRect/>
          </a:stretch>
        </p:blipFill>
        <p:spPr bwMode="auto">
          <a:xfrm>
            <a:off x="2608118" y="1455639"/>
            <a:ext cx="6975764" cy="48980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844351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b992454d4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2ab992454d4_0_1"/>
          <p:cNvSpPr txBox="1"/>
          <p:nvPr/>
        </p:nvSpPr>
        <p:spPr>
          <a:xfrm>
            <a:off x="865075" y="616200"/>
            <a:ext cx="6415500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sr-Latn-RS"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INTERFEJS</a:t>
            </a:r>
            <a:endParaRPr sz="3400" b="0" i="0" u="none" strike="noStrike" cap="none" dirty="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2ab992454d4_0_1"/>
          <p:cNvSpPr txBox="1"/>
          <p:nvPr/>
        </p:nvSpPr>
        <p:spPr>
          <a:xfrm>
            <a:off x="1226600" y="1720800"/>
            <a:ext cx="95346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 descr="C:\Users\zaposleni\AppData\Local\Packages\Microsoft.Windows.Photos_8wekyb3d8bbwe\TempState\ShareServiceTempFolder\uv indeks.jpeg">
            <a:extLst>
              <a:ext uri="{FF2B5EF4-FFF2-40B4-BE49-F238E27FC236}">
                <a16:creationId xmlns:a16="http://schemas.microsoft.com/office/drawing/2014/main" id="{796FD3C5-E304-4574-9FAD-A47B470CA14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4" t="6991" r="164" b="3421"/>
          <a:stretch/>
        </p:blipFill>
        <p:spPr bwMode="auto">
          <a:xfrm>
            <a:off x="2648508" y="1504637"/>
            <a:ext cx="6894984" cy="48000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562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b992454d4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2ab992454d4_0_1"/>
          <p:cNvSpPr txBox="1"/>
          <p:nvPr/>
        </p:nvSpPr>
        <p:spPr>
          <a:xfrm>
            <a:off x="865075" y="616200"/>
            <a:ext cx="6415500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sr-Latn-RS" sz="3400" dirty="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MERENJA</a:t>
            </a:r>
            <a:endParaRPr sz="3400" b="0" i="0" u="none" strike="noStrike" cap="none" dirty="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2ab992454d4_0_1"/>
          <p:cNvSpPr txBox="1"/>
          <p:nvPr/>
        </p:nvSpPr>
        <p:spPr>
          <a:xfrm>
            <a:off x="1226600" y="1720800"/>
            <a:ext cx="95346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 descr="A hand holding a small screen&#10;&#10;Description automatically generated">
            <a:extLst>
              <a:ext uri="{FF2B5EF4-FFF2-40B4-BE49-F238E27FC236}">
                <a16:creationId xmlns:a16="http://schemas.microsoft.com/office/drawing/2014/main" id="{EF7A8463-079E-4854-AA0C-D792D5AFC155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" t="2140" r="4986" b="15777"/>
          <a:stretch/>
        </p:blipFill>
        <p:spPr bwMode="auto">
          <a:xfrm>
            <a:off x="2648508" y="1504637"/>
            <a:ext cx="6894984" cy="47371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small round black object with wires&#10;&#10;Description automatically generated">
            <a:extLst>
              <a:ext uri="{FF2B5EF4-FFF2-40B4-BE49-F238E27FC236}">
                <a16:creationId xmlns:a16="http://schemas.microsoft.com/office/drawing/2014/main" id="{3897E60C-C637-4533-9937-2C0DAF1C076D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2" b="12243"/>
          <a:stretch/>
        </p:blipFill>
        <p:spPr bwMode="auto">
          <a:xfrm>
            <a:off x="9337326" y="46315"/>
            <a:ext cx="2808317" cy="224443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8107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581</Words>
  <Application>Microsoft Office PowerPoint</Application>
  <PresentationFormat>Widescreen</PresentationFormat>
  <Paragraphs>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student</cp:lastModifiedBy>
  <cp:revision>8</cp:revision>
  <dcterms:created xsi:type="dcterms:W3CDTF">2023-12-23T13:21:38Z</dcterms:created>
  <dcterms:modified xsi:type="dcterms:W3CDTF">2024-04-23T13:03:28Z</dcterms:modified>
</cp:coreProperties>
</file>