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75" r:id="rId11"/>
    <p:sldId id="274" r:id="rId12"/>
    <p:sldId id="273" r:id="rId13"/>
    <p:sldId id="268" r:id="rId14"/>
    <p:sldId id="270" r:id="rId15"/>
    <p:sldId id="269" r:id="rId16"/>
    <p:sldId id="271" r:id="rId17"/>
    <p:sldId id="265" r:id="rId18"/>
    <p:sldId id="267"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ADEB"/>
    <a:srgbClr val="BBAD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0D3A03-650A-4147-AF3B-FC5535D90383}" v="30" dt="2023-12-06T21:03:39.508"/>
    <p1510:client id="{0DF7E5C6-9EAB-4F1B-AD14-9610C3E49767}" v="374" dt="2023-12-04T14:37:56.744"/>
    <p1510:client id="{245B51EA-C343-4460-B2C1-FA785823794E}" v="341" dt="2023-12-06T09:01:11.160"/>
    <p1510:client id="{27009862-2793-4C2C-8515-2531C585CD36}" v="19" dt="2023-12-06T21:13:23.642"/>
    <p1510:client id="{6F97AB14-A1A1-4E4B-A8B1-6324223A5E04}" v="246" dt="2023-12-05T15:38:08.972"/>
    <p1510:client id="{33E32DD5-6F7E-49A7-8C83-357B54258D0A}" v="53" dt="2023-12-07T09:13:42.605"/>
    <p1510:client id="{4904AB26-1D53-4841-AD5C-2A8154E51A47}" v="860" dt="2023-12-05T17:06:31.775"/>
    <p1510:client id="{5ED702B1-8AB8-4AB8-8CCA-2C0BA2D1BFE0}" v="1263" dt="2023-12-04T15:51:08.119"/>
    <p1510:client id="{DE46705D-2516-4478-B57E-EFA5E7172F72}" v="765" dt="2023-12-06T20:55:00.295"/>
    <p1510:client id="{F01B64B7-7C20-4F5A-8D62-C37EBC08DB38}" v="107" dt="2023-12-06T21:11:07.719"/>
    <p1510:client id="{FF676D4B-D998-47AF-9849-438A52884A5F}" v="1299" dt="2023-12-07T11:08:34.8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462" autoAdjust="0"/>
  </p:normalViewPr>
  <p:slideViewPr>
    <p:cSldViewPr snapToGrid="0">
      <p:cViewPr varScale="1">
        <p:scale>
          <a:sx n="82" d="100"/>
          <a:sy n="82" d="100"/>
        </p:scale>
        <p:origin x="167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1CDB1E-D17C-4ED1-94FE-23000DF0DE4B}" type="datetimeFigureOut">
              <a:t>12/7/2023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779C3E-DAD4-471A-8735-7AC4EA50D427}" type="slidenum">
              <a:t>‹#›</a:t>
            </a:fld>
            <a:endParaRPr lang="en-US"/>
          </a:p>
        </p:txBody>
      </p:sp>
    </p:spTree>
    <p:extLst>
      <p:ext uri="{BB962C8B-B14F-4D97-AF65-F5344CB8AC3E}">
        <p14:creationId xmlns:p14="http://schemas.microsoft.com/office/powerpoint/2010/main" val="378314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almologija.drjovovic.me/zasto-je-vazan-oct-pregled/?doing_wp_cron=1701936163.1462609767913818359375"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oftalmologija.drjovovic.me/sta-je-oct-a-sta-kvp-oka/?doing_wp_cron=1701936737.8018300533294677734375" TargetMode="External"/><Relationship Id="rId4" Type="http://schemas.openxmlformats.org/officeDocument/2006/relationships/hyperlink" Target="https://www.stetoskop.info/bolesti-oka-oftalmologija/opticka-koherentna-tomografija-OCT"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ctlight.com/wp-content/uploads/2021/08/OCTLIGHT_application_note_for_OCT.pdf"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frontiersin.org/articles/10.3389/fphy.2021.744346/full"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yeguru.org/essentials/interpreting-octs/"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414eyes.com/39-wellness-screening/"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klinikamaja.rs/opticka-koherentna-tomografija-oc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tecentral.net/downloads/8614/Diagnostic_Applications_of_Lasers_2008_CORD.pdf"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ophotonics.com/community/what-is-laser-induced-fluorescence-or-lif"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www.youtube.com/watch?v=b-ow-IQ8L9Q"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gophotonics.com/community/what-is-laser-induced-fluorescence-or-lif"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ncbi.nlm.nih.gov/pmc/articles/PMC9025499/"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ncbi.nlm.nih.gov/pmc/articles/PMC3636664/-"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https://www.semanticscholar.org/paper/Optimization-of-Laser-Doppler-Image-(-LDI-)-for/787bd8fe9bba30ab1e1936ff0766976886ec5a4e/figure/2-"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Bef>
                <a:spcPts val="1000"/>
              </a:spcBef>
            </a:pPr>
            <a:endParaRPr lang="en-US" b="1" dirty="0">
              <a:ea typeface="Calibri" panose="020F0502020204030204"/>
              <a:cs typeface="Calibri" panose="020F0502020204030204"/>
            </a:endParaRPr>
          </a:p>
          <a:p>
            <a:pPr marL="285750" indent="-285750">
              <a:lnSpc>
                <a:spcPct val="110000"/>
              </a:lnSpc>
              <a:spcBef>
                <a:spcPts val="1000"/>
              </a:spcBef>
              <a:buFont typeface="Arial"/>
              <a:buChar char="•"/>
            </a:pPr>
            <a:endParaRPr lang="en-US" dirty="0"/>
          </a:p>
          <a:p>
            <a:pPr marL="0" indent="0">
              <a:lnSpc>
                <a:spcPct val="110000"/>
              </a:lnSpc>
              <a:spcBef>
                <a:spcPts val="1000"/>
              </a:spcBef>
              <a:buFont typeface="Arial"/>
              <a:buNone/>
            </a:pPr>
            <a:r>
              <a:rPr lang="en-US" dirty="0" err="1"/>
              <a:t>Primena</a:t>
            </a:r>
            <a:r>
              <a:rPr lang="en-US" dirty="0"/>
              <a:t> </a:t>
            </a:r>
            <a:r>
              <a:rPr lang="en-US" dirty="0" err="1"/>
              <a:t>lasera</a:t>
            </a:r>
            <a:r>
              <a:rPr lang="en-US" dirty="0"/>
              <a:t> u </a:t>
            </a:r>
            <a:r>
              <a:rPr lang="en-US" dirty="0" err="1"/>
              <a:t>medicini</a:t>
            </a:r>
            <a:r>
              <a:rPr lang="en-US" dirty="0"/>
              <a:t> je </a:t>
            </a:r>
            <a:r>
              <a:rPr lang="en-US" dirty="0" err="1"/>
              <a:t>razvnovrsna</a:t>
            </a:r>
            <a:r>
              <a:rPr lang="en-US" dirty="0"/>
              <a:t>,  od </a:t>
            </a:r>
            <a:r>
              <a:rPr lang="en-US" dirty="0" err="1"/>
              <a:t>dermatologije</a:t>
            </a:r>
            <a:r>
              <a:rPr lang="en-US" dirty="0"/>
              <a:t>, </a:t>
            </a:r>
            <a:r>
              <a:rPr lang="en-US" dirty="0" err="1"/>
              <a:t>onkologije</a:t>
            </a:r>
            <a:r>
              <a:rPr lang="en-US" dirty="0"/>
              <a:t> do </a:t>
            </a:r>
            <a:r>
              <a:rPr lang="en-US" dirty="0" err="1"/>
              <a:t>oftalmologije</a:t>
            </a:r>
            <a:r>
              <a:rPr lang="en-US" dirty="0"/>
              <a:t>.</a:t>
            </a:r>
          </a:p>
          <a:p>
            <a:pPr marL="285750" indent="-285750">
              <a:lnSpc>
                <a:spcPct val="110000"/>
              </a:lnSpc>
              <a:spcBef>
                <a:spcPts val="1000"/>
              </a:spcBef>
              <a:buFont typeface="Arial"/>
              <a:buChar char="•"/>
            </a:pPr>
            <a:endParaRPr lang="en-US" dirty="0">
              <a:cs typeface="Calibri"/>
            </a:endParaRPr>
          </a:p>
          <a:p>
            <a:pPr marL="171450" indent="-171450">
              <a:buFont typeface="Arial"/>
              <a:buChar char="•"/>
            </a:pPr>
            <a:r>
              <a:rPr lang="en-US" b="1" dirty="0" err="1"/>
              <a:t>Preciznost</a:t>
            </a:r>
            <a:r>
              <a:rPr lang="en-US" b="1" dirty="0"/>
              <a:t> </a:t>
            </a:r>
            <a:r>
              <a:rPr lang="en-US" b="1" dirty="0" err="1"/>
              <a:t>i</a:t>
            </a:r>
            <a:r>
              <a:rPr lang="en-US" b="1" dirty="0"/>
              <a:t> </a:t>
            </a:r>
            <a:r>
              <a:rPr lang="en-US" b="1" dirty="0" err="1"/>
              <a:t>Fokusiranost</a:t>
            </a:r>
            <a:r>
              <a:rPr lang="en-US" b="1" dirty="0"/>
              <a:t>:</a:t>
            </a:r>
            <a:r>
              <a:rPr lang="en-US" dirty="0"/>
              <a:t> </a:t>
            </a:r>
            <a:r>
              <a:rPr lang="en-US" dirty="0" err="1"/>
              <a:t>Laseri</a:t>
            </a:r>
            <a:r>
              <a:rPr lang="en-US" dirty="0"/>
              <a:t> </a:t>
            </a:r>
            <a:r>
              <a:rPr lang="en-US" dirty="0" err="1"/>
              <a:t>omogućavaju</a:t>
            </a:r>
            <a:r>
              <a:rPr lang="en-US" dirty="0"/>
              <a:t> </a:t>
            </a:r>
            <a:r>
              <a:rPr lang="en-US" dirty="0" err="1"/>
              <a:t>visoku</a:t>
            </a:r>
            <a:r>
              <a:rPr lang="en-US" dirty="0"/>
              <a:t> </a:t>
            </a:r>
            <a:r>
              <a:rPr lang="en-US" dirty="0" err="1"/>
              <a:t>preciznost</a:t>
            </a:r>
            <a:r>
              <a:rPr lang="en-US" dirty="0"/>
              <a:t> </a:t>
            </a:r>
            <a:r>
              <a:rPr lang="en-US" dirty="0" err="1"/>
              <a:t>i</a:t>
            </a:r>
            <a:r>
              <a:rPr lang="en-US" dirty="0"/>
              <a:t> </a:t>
            </a:r>
            <a:r>
              <a:rPr lang="en-US" dirty="0" err="1"/>
              <a:t>fokusiranje</a:t>
            </a:r>
            <a:r>
              <a:rPr lang="en-US" dirty="0"/>
              <a:t> </a:t>
            </a:r>
            <a:r>
              <a:rPr lang="en-US" dirty="0" err="1"/>
              <a:t>na</a:t>
            </a:r>
            <a:r>
              <a:rPr lang="en-US" dirty="0"/>
              <a:t> </a:t>
            </a:r>
            <a:r>
              <a:rPr lang="en-US" dirty="0" err="1"/>
              <a:t>određena</a:t>
            </a:r>
            <a:r>
              <a:rPr lang="en-US" dirty="0"/>
              <a:t> </a:t>
            </a:r>
            <a:r>
              <a:rPr lang="en-US" dirty="0" err="1"/>
              <a:t>područja</a:t>
            </a:r>
            <a:r>
              <a:rPr lang="en-US" dirty="0"/>
              <a:t>, </a:t>
            </a:r>
            <a:r>
              <a:rPr lang="en-US" dirty="0" err="1"/>
              <a:t>što</a:t>
            </a:r>
            <a:r>
              <a:rPr lang="en-US" dirty="0"/>
              <a:t> </a:t>
            </a:r>
            <a:r>
              <a:rPr lang="en-US" dirty="0" err="1"/>
              <a:t>rezultira</a:t>
            </a:r>
            <a:r>
              <a:rPr lang="en-US" dirty="0"/>
              <a:t> </a:t>
            </a:r>
            <a:r>
              <a:rPr lang="en-US" dirty="0" err="1"/>
              <a:t>tačnijim</a:t>
            </a:r>
            <a:r>
              <a:rPr lang="en-US" dirty="0"/>
              <a:t> </a:t>
            </a:r>
            <a:r>
              <a:rPr lang="en-US" dirty="0" err="1"/>
              <a:t>dijagnozama</a:t>
            </a:r>
            <a:r>
              <a:rPr lang="en-US" dirty="0"/>
              <a:t> </a:t>
            </a:r>
            <a:r>
              <a:rPr lang="en-US" dirty="0" err="1"/>
              <a:t>i</a:t>
            </a:r>
            <a:r>
              <a:rPr lang="en-US" dirty="0"/>
              <a:t> </a:t>
            </a:r>
            <a:r>
              <a:rPr lang="en-US" dirty="0" err="1"/>
              <a:t>tretmanima</a:t>
            </a:r>
            <a:r>
              <a:rPr lang="en-US" dirty="0"/>
              <a:t>.</a:t>
            </a:r>
          </a:p>
          <a:p>
            <a:pPr marL="171450" indent="-171450">
              <a:buFont typeface="Arial"/>
              <a:buChar char="•"/>
            </a:pPr>
            <a:r>
              <a:rPr lang="en-US" b="1" dirty="0" err="1"/>
              <a:t>Brza</a:t>
            </a:r>
            <a:r>
              <a:rPr lang="en-US" b="1" dirty="0"/>
              <a:t> </a:t>
            </a:r>
            <a:r>
              <a:rPr lang="en-US" b="1" dirty="0" err="1"/>
              <a:t>i</a:t>
            </a:r>
            <a:r>
              <a:rPr lang="en-US" b="1" dirty="0"/>
              <a:t> </a:t>
            </a:r>
            <a:r>
              <a:rPr lang="en-US" b="1" dirty="0" err="1"/>
              <a:t>Bezbolna</a:t>
            </a:r>
            <a:r>
              <a:rPr lang="en-US" b="1" dirty="0"/>
              <a:t> </a:t>
            </a:r>
            <a:r>
              <a:rPr lang="en-US" b="1" dirty="0" err="1"/>
              <a:t>Dijagnostika</a:t>
            </a:r>
            <a:r>
              <a:rPr lang="en-US" b="1" dirty="0"/>
              <a:t>:</a:t>
            </a:r>
            <a:r>
              <a:rPr lang="en-US" dirty="0"/>
              <a:t> Ove </a:t>
            </a:r>
            <a:r>
              <a:rPr lang="en-US" dirty="0" err="1"/>
              <a:t>tehnologije</a:t>
            </a:r>
            <a:r>
              <a:rPr lang="en-US" dirty="0"/>
              <a:t> </a:t>
            </a:r>
            <a:r>
              <a:rPr lang="en-US" dirty="0" err="1"/>
              <a:t>omogućavaju</a:t>
            </a:r>
            <a:r>
              <a:rPr lang="en-US" dirty="0"/>
              <a:t> </a:t>
            </a:r>
            <a:r>
              <a:rPr lang="en-US" dirty="0" err="1"/>
              <a:t>brze</a:t>
            </a:r>
            <a:r>
              <a:rPr lang="en-US" dirty="0"/>
              <a:t> </a:t>
            </a:r>
            <a:r>
              <a:rPr lang="en-US" dirty="0" err="1"/>
              <a:t>dijagnostičke</a:t>
            </a:r>
            <a:r>
              <a:rPr lang="en-US" dirty="0"/>
              <a:t> </a:t>
            </a:r>
            <a:r>
              <a:rPr lang="en-US" dirty="0" err="1"/>
              <a:t>postupke</a:t>
            </a:r>
            <a:r>
              <a:rPr lang="en-US" dirty="0"/>
              <a:t>, </a:t>
            </a:r>
            <a:r>
              <a:rPr lang="en-US" dirty="0" err="1"/>
              <a:t>često</a:t>
            </a:r>
            <a:r>
              <a:rPr lang="en-US" dirty="0"/>
              <a:t> bez </a:t>
            </a:r>
            <a:r>
              <a:rPr lang="en-US" dirty="0" err="1"/>
              <a:t>potrebe</a:t>
            </a:r>
            <a:r>
              <a:rPr lang="en-US" dirty="0"/>
              <a:t> za </a:t>
            </a:r>
            <a:r>
              <a:rPr lang="en-US" dirty="0" err="1"/>
              <a:t>invazivnim</a:t>
            </a:r>
            <a:r>
              <a:rPr lang="en-US" dirty="0"/>
              <a:t> </a:t>
            </a:r>
            <a:r>
              <a:rPr lang="en-US" dirty="0" err="1"/>
              <a:t>procedurama</a:t>
            </a:r>
            <a:r>
              <a:rPr lang="en-US" dirty="0"/>
              <a:t>, </a:t>
            </a:r>
            <a:r>
              <a:rPr lang="en-US" dirty="0" err="1"/>
              <a:t>što</a:t>
            </a:r>
            <a:r>
              <a:rPr lang="en-US" dirty="0"/>
              <a:t> je od </a:t>
            </a:r>
            <a:r>
              <a:rPr lang="en-US" dirty="0" err="1"/>
              <a:t>posebnog</a:t>
            </a:r>
            <a:r>
              <a:rPr lang="en-US" dirty="0"/>
              <a:t> </a:t>
            </a:r>
            <a:r>
              <a:rPr lang="en-US" dirty="0" err="1"/>
              <a:t>značaja</a:t>
            </a:r>
            <a:r>
              <a:rPr lang="en-US" dirty="0"/>
              <a:t> za </a:t>
            </a:r>
            <a:r>
              <a:rPr lang="en-US" dirty="0" err="1"/>
              <a:t>pacijente</a:t>
            </a:r>
            <a:r>
              <a:rPr lang="en-US" dirty="0"/>
              <a:t>.</a:t>
            </a:r>
          </a:p>
          <a:p>
            <a:pPr marL="171450" indent="-171450">
              <a:buFont typeface="Arial"/>
              <a:buChar char="•"/>
            </a:pPr>
            <a:endParaRPr lang="en-US" dirty="0"/>
          </a:p>
          <a:p>
            <a:pPr marL="171450" indent="-171450">
              <a:buFont typeface="Arial"/>
              <a:buChar char="•"/>
            </a:pPr>
            <a:r>
              <a:rPr lang="en-US" b="1" dirty="0" err="1"/>
              <a:t>Neminovnost</a:t>
            </a:r>
            <a:r>
              <a:rPr lang="en-US" b="1" dirty="0"/>
              <a:t> </a:t>
            </a:r>
            <a:r>
              <a:rPr lang="en-US" b="1" dirty="0" err="1"/>
              <a:t>Zamenjivanja</a:t>
            </a:r>
            <a:r>
              <a:rPr lang="en-US" b="1" dirty="0"/>
              <a:t> </a:t>
            </a:r>
            <a:r>
              <a:rPr lang="en-US" b="1" dirty="0" err="1"/>
              <a:t>Tradicionalnih</a:t>
            </a:r>
            <a:r>
              <a:rPr lang="en-US" b="1" dirty="0"/>
              <a:t> </a:t>
            </a:r>
            <a:r>
              <a:rPr lang="en-US" b="1" dirty="0" err="1"/>
              <a:t>Alata</a:t>
            </a:r>
            <a:r>
              <a:rPr lang="en-US" b="1" dirty="0"/>
              <a:t>:</a:t>
            </a:r>
            <a:r>
              <a:rPr lang="en-US" dirty="0"/>
              <a:t> </a:t>
            </a:r>
            <a:r>
              <a:rPr lang="en-US" dirty="0" err="1"/>
              <a:t>Laserska</a:t>
            </a:r>
            <a:r>
              <a:rPr lang="en-US" dirty="0"/>
              <a:t> </a:t>
            </a:r>
            <a:r>
              <a:rPr lang="en-US" dirty="0" err="1"/>
              <a:t>dijagnostika</a:t>
            </a:r>
            <a:r>
              <a:rPr lang="en-US"/>
              <a:t> sve</a:t>
            </a:r>
            <a:r>
              <a:rPr lang="en-US" dirty="0"/>
              <a:t> </a:t>
            </a:r>
            <a:r>
              <a:rPr lang="en-US" dirty="0" err="1"/>
              <a:t>više</a:t>
            </a:r>
            <a:r>
              <a:rPr lang="en-US" dirty="0"/>
              <a:t> </a:t>
            </a:r>
            <a:r>
              <a:rPr lang="en-US" dirty="0" err="1"/>
              <a:t>zamjenjuje</a:t>
            </a:r>
            <a:r>
              <a:rPr lang="en-US" dirty="0"/>
              <a:t> </a:t>
            </a:r>
            <a:r>
              <a:rPr lang="en-US" dirty="0" err="1"/>
              <a:t>tradicionalne</a:t>
            </a:r>
            <a:r>
              <a:rPr lang="en-US" dirty="0"/>
              <a:t> </a:t>
            </a:r>
            <a:r>
              <a:rPr lang="en-US" dirty="0" err="1"/>
              <a:t>dijagnostičke</a:t>
            </a:r>
            <a:r>
              <a:rPr lang="en-US" dirty="0"/>
              <a:t> </a:t>
            </a:r>
            <a:r>
              <a:rPr lang="en-US" dirty="0" err="1"/>
              <a:t>alate</a:t>
            </a:r>
            <a:r>
              <a:rPr lang="en-US" dirty="0"/>
              <a:t> u </a:t>
            </a:r>
            <a:r>
              <a:rPr lang="en-US" dirty="0" err="1"/>
              <a:t>dermatologiji</a:t>
            </a:r>
            <a:r>
              <a:rPr lang="en-US" dirty="0"/>
              <a:t>, </a:t>
            </a:r>
            <a:r>
              <a:rPr lang="en-US" dirty="0" err="1"/>
              <a:t>oftalmologiji</a:t>
            </a:r>
            <a:r>
              <a:rPr lang="en-US" dirty="0"/>
              <a:t> </a:t>
            </a:r>
            <a:r>
              <a:rPr lang="en-US" dirty="0" err="1"/>
              <a:t>i</a:t>
            </a:r>
            <a:r>
              <a:rPr lang="en-US" dirty="0"/>
              <a:t> </a:t>
            </a:r>
            <a:r>
              <a:rPr lang="en-US" dirty="0" err="1"/>
              <a:t>drugim</a:t>
            </a:r>
            <a:r>
              <a:rPr lang="en-US" dirty="0"/>
              <a:t> </a:t>
            </a:r>
            <a:r>
              <a:rPr lang="en-US" dirty="0" err="1"/>
              <a:t>oblastima</a:t>
            </a:r>
            <a:endParaRPr lang="en-US" dirty="0"/>
          </a:p>
          <a:p>
            <a:endParaRPr lang="en-US" dirty="0">
              <a:cs typeface="Calibri"/>
            </a:endParaRPr>
          </a:p>
        </p:txBody>
      </p:sp>
      <p:sp>
        <p:nvSpPr>
          <p:cNvPr id="4" name="Slide Number Placeholder 3"/>
          <p:cNvSpPr>
            <a:spLocks noGrp="1"/>
          </p:cNvSpPr>
          <p:nvPr>
            <p:ph type="sldNum" sz="quarter" idx="5"/>
          </p:nvPr>
        </p:nvSpPr>
        <p:spPr/>
        <p:txBody>
          <a:bodyPr/>
          <a:lstStyle/>
          <a:p>
            <a:fld id="{8C779C3E-DAD4-471A-8735-7AC4EA50D427}" type="slidenum">
              <a:t>3</a:t>
            </a:fld>
            <a:endParaRPr lang="en-US"/>
          </a:p>
        </p:txBody>
      </p:sp>
    </p:spTree>
    <p:extLst>
      <p:ext uri="{BB962C8B-B14F-4D97-AF65-F5344CB8AC3E}">
        <p14:creationId xmlns:p14="http://schemas.microsoft.com/office/powerpoint/2010/main" val="1537427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b="1"/>
              <a:t>Validnost:</a:t>
            </a:r>
            <a:r>
              <a:rPr lang="sr-Latn-RS"/>
              <a:t> Validnost LDI-a, u merenju dubine opekotina, zavisi od kriterijumske i </a:t>
            </a:r>
            <a:r>
              <a:rPr lang="sr-Latn-RS" err="1"/>
              <a:t>konkurantne</a:t>
            </a:r>
            <a:r>
              <a:rPr lang="sr-Latn-RS"/>
              <a:t> validnosti. Kriterijumska validnost se najčešće postiže poređenjem sa zlatnim standardom histološke dijagnoze, dok se </a:t>
            </a:r>
            <a:r>
              <a:rPr lang="sr-Latn-RS" err="1"/>
              <a:t>konkurantna</a:t>
            </a:r>
            <a:r>
              <a:rPr lang="sr-Latn-RS"/>
              <a:t> validnost koristi kada nema dostupnog zlatnog standarda.</a:t>
            </a:r>
            <a:endParaRPr lang="en-US"/>
          </a:p>
          <a:p>
            <a:r>
              <a:rPr lang="sr-Latn-RS" b="1"/>
              <a:t>Pouzdanost:</a:t>
            </a:r>
            <a:r>
              <a:rPr lang="sr-Latn-RS"/>
              <a:t> </a:t>
            </a:r>
            <a:r>
              <a:rPr lang="sr-Latn-RS" err="1"/>
              <a:t>Debridman</a:t>
            </a:r>
            <a:r>
              <a:rPr lang="sr-Latn-RS"/>
              <a:t> je medicinski postupak koji se koristi za uklanjanje mrtvog ili oštećenog tkiva sa površine rane, posebno kod opekotina ili teških povreda kože. </a:t>
            </a:r>
            <a:endParaRPr lang="en-US">
              <a:ea typeface="Calibri" panose="020F0502020204030204"/>
              <a:cs typeface="Calibri" panose="020F0502020204030204"/>
            </a:endParaRPr>
          </a:p>
          <a:p>
            <a:r>
              <a:rPr lang="sr-Latn-RS"/>
              <a:t>Optimalni uslovi okoline poput ambijentalne temperature, osvetljenja i uklanjanja plikova i ostataka sa kože trebali bi se održavati kako bi se povećala pouzdanost rezultata skeniranja LDI-a </a:t>
            </a:r>
            <a:endParaRPr lang="sr-Latn-RS">
              <a:ea typeface="Calibri"/>
              <a:cs typeface="Calibri"/>
            </a:endParaRPr>
          </a:p>
          <a:p>
            <a:r>
              <a:rPr lang="sr-Latn-RS" b="1"/>
              <a:t>Osetljivost i Specifičnost:</a:t>
            </a:r>
            <a:r>
              <a:rPr lang="sr-Latn-RS"/>
              <a:t> LDI pokazuje visoku osetljivost (90-100%) u identifikaciji dubokih opekotina i specifičnost (92-97%) u prepoznavanju površinskih opekotina. Studije, poput one La </a:t>
            </a:r>
            <a:r>
              <a:rPr lang="sr-Latn-RS" err="1"/>
              <a:t>Hei</a:t>
            </a:r>
            <a:r>
              <a:rPr lang="sr-Latn-RS"/>
              <a:t> et </a:t>
            </a:r>
            <a:r>
              <a:rPr lang="sr-Latn-RS" err="1"/>
              <a:t>al</a:t>
            </a:r>
            <a:r>
              <a:rPr lang="sr-Latn-RS"/>
              <a:t>., ukazuju na mogućnost operatorove pristrasnosti koja može povećati osetljivost, dok rezultati pokazuju visoku specifičnost čak i bez kliničke procene.</a:t>
            </a:r>
            <a:endParaRPr lang="en-US"/>
          </a:p>
          <a:p>
            <a:r>
              <a:rPr lang="sr-Latn-RS" b="1" err="1"/>
              <a:t>Reproducibilnost</a:t>
            </a:r>
            <a:r>
              <a:rPr lang="sr-Latn-RS" b="1"/>
              <a:t>:</a:t>
            </a:r>
            <a:r>
              <a:rPr lang="sr-Latn-RS"/>
              <a:t> </a:t>
            </a:r>
            <a:r>
              <a:rPr lang="sr-Latn-RS" err="1"/>
              <a:t>Reproducibilnost</a:t>
            </a:r>
            <a:r>
              <a:rPr lang="sr-Latn-RS"/>
              <a:t> LDI-a, tj. mogućnost da se eksperiment ponovi i dobiju slični rezultati, pokazuje se dobrim samo kada se merenja obavljaju na isti dan. Razlike u danima mogu značajno smanjiti pouzdanost rezultata, naročito zbog prisustva </a:t>
            </a:r>
            <a:r>
              <a:rPr lang="sr-Latn-RS" err="1"/>
              <a:t>nevijabilnog</a:t>
            </a:r>
            <a:r>
              <a:rPr lang="sr-Latn-RS"/>
              <a:t> materijala ili promena tokom vremena.</a:t>
            </a:r>
            <a:endParaRPr lang="en-US"/>
          </a:p>
          <a:p>
            <a:r>
              <a:rPr lang="sr-Latn-RS" b="1"/>
              <a:t>Reagovanje:</a:t>
            </a:r>
            <a:r>
              <a:rPr lang="sr-Latn-RS"/>
              <a:t> Reagovanje LDI-a, odnosno sposobnost merenja promena tokom vremena, je ključno za praćenje evolucije opekotine. Studija </a:t>
            </a:r>
            <a:r>
              <a:rPr lang="sr-Latn-RS" err="1"/>
              <a:t>Jeng</a:t>
            </a:r>
            <a:r>
              <a:rPr lang="sr-Latn-RS"/>
              <a:t> et </a:t>
            </a:r>
            <a:r>
              <a:rPr lang="sr-Latn-RS" err="1"/>
              <a:t>al</a:t>
            </a:r>
            <a:r>
              <a:rPr lang="sr-Latn-RS"/>
              <a:t>. pokazuje da dnevne LDI procene mogu precizno pratiti zaceljenje rane, sa potencijalnim smanjenjem boravka u bolnici ukoliko je LDI u saglasnosti sa kliničkom procenom.</a:t>
            </a:r>
            <a:endParaRPr lang="en-US"/>
          </a:p>
          <a:p>
            <a:r>
              <a:rPr lang="sr-Latn-RS" b="1"/>
              <a:t>Prihvatljivost:</a:t>
            </a:r>
            <a:r>
              <a:rPr lang="sr-Latn-RS"/>
              <a:t> LDI je dobro prihvaćen kod odraslih i dece zbog svoje </a:t>
            </a:r>
            <a:r>
              <a:rPr lang="sr-Latn-RS" err="1"/>
              <a:t>neinvazivne</a:t>
            </a:r>
            <a:r>
              <a:rPr lang="sr-Latn-RS"/>
              <a:t> prirode, brzine skeniranja i nedostatka rizika od ožiljaka. Iako je trošak početne nabavke LDI uređaja visok, potencijalna smanjenja dužine boravka u bolnici i ukupnih troškova mogu opravdati ovu investiciju.</a:t>
            </a:r>
            <a:br>
              <a:rPr lang="sr-Latn-RS">
                <a:cs typeface="+mn-lt"/>
              </a:rPr>
            </a:br>
            <a:br>
              <a:rPr lang="sr-Latn-RS">
                <a:cs typeface="+mn-lt"/>
              </a:rPr>
            </a:br>
            <a:r>
              <a:rPr lang="sr-Latn-RS"/>
              <a:t>LDI je vrlo osetljiv i specifičan alat za merenje dubine opekotine, jednostavan za korišćenje, pouzdan i prihvatljiv za pacijenta zbog svoje brze i </a:t>
            </a:r>
            <a:r>
              <a:rPr lang="sr-Latn-RS" err="1"/>
              <a:t>neinvazivne</a:t>
            </a:r>
            <a:r>
              <a:rPr lang="sr-Latn-RS"/>
              <a:t> prirode. Ostaje široko prihvaćen alat za procenu dubine opekotine, s neprestano rastućim nizom dokaza, kako je razmatrano, koji podržavaju njegovu upotrebu. On je jedina dijagnostička </a:t>
            </a:r>
            <a:r>
              <a:rPr lang="sr-Latn-RS" err="1"/>
              <a:t>modalnost</a:t>
            </a:r>
            <a:r>
              <a:rPr lang="sr-Latn-RS"/>
              <a:t> koja ima odobrenje od strane Uprave za hranu i lekove Sjedinjenih Američkih Država </a:t>
            </a: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8C779C3E-DAD4-471A-8735-7AC4EA50D427}" type="slidenum">
              <a:rPr lang="en-US"/>
              <a:t>12</a:t>
            </a:fld>
            <a:endParaRPr lang="en-US"/>
          </a:p>
        </p:txBody>
      </p:sp>
    </p:spTree>
    <p:extLst>
      <p:ext uri="{BB962C8B-B14F-4D97-AF65-F5344CB8AC3E}">
        <p14:creationId xmlns:p14="http://schemas.microsoft.com/office/powerpoint/2010/main" val="35471955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hlinkClick r:id="rId3"/>
              </a:rPr>
              <a:t>Zašto je važan OCT pregled? - (drjovovic.me)</a:t>
            </a:r>
            <a:endParaRPr lang="sr-Latn-RS" dirty="0">
              <a:cs typeface="Calibri"/>
            </a:endParaRPr>
          </a:p>
          <a:p>
            <a:r>
              <a:rPr lang="sr-Latn-RS" dirty="0">
                <a:hlinkClick r:id="rId4"/>
              </a:rPr>
              <a:t>OCT pregled očiju - Kompletna optička koherentna tomografija (stetoskop.info)</a:t>
            </a:r>
            <a:endParaRPr lang="sr-Latn-RS" dirty="0">
              <a:cs typeface="Calibri"/>
            </a:endParaRPr>
          </a:p>
          <a:p>
            <a:r>
              <a:rPr lang="sr-Latn-RS" dirty="0">
                <a:hlinkClick r:id="rId5"/>
              </a:rPr>
              <a:t>Šta je OCT a šta KVP oka? - (drjovovic.me)</a:t>
            </a:r>
            <a:endParaRPr lang="sr-Latn-RS" dirty="0">
              <a:cs typeface="Calibri"/>
            </a:endParaRPr>
          </a:p>
          <a:p>
            <a:endParaRPr lang="sr-Latn-RS" dirty="0">
              <a:cs typeface="Calibri"/>
            </a:endParaRPr>
          </a:p>
          <a:p>
            <a:r>
              <a:rPr lang="sr-Latn-RS" dirty="0"/>
              <a:t>Pod </a:t>
            </a:r>
            <a:r>
              <a:rPr lang="sr-Latn-RS" b="1" dirty="0"/>
              <a:t>tomografijom</a:t>
            </a:r>
            <a:r>
              <a:rPr lang="sr-Latn-RS" dirty="0"/>
              <a:t> podrazumevamo tehniku snimanja koja prikazuje poprečne preseke unutar organizma.</a:t>
            </a:r>
            <a:endParaRPr lang="sr-Latn-RS" dirty="0">
              <a:cs typeface="Calibri"/>
            </a:endParaRPr>
          </a:p>
          <a:p>
            <a:endParaRPr lang="sr-Latn-RS" dirty="0">
              <a:ea typeface="Calibri"/>
              <a:cs typeface="Calibri"/>
            </a:endParaRPr>
          </a:p>
          <a:p>
            <a:r>
              <a:rPr lang="sr-Latn-RS" dirty="0">
                <a:ea typeface="Calibri"/>
                <a:cs typeface="Calibri"/>
              </a:rPr>
              <a:t>Na slajdu je prikazan OCT uređaj koji se koristi u oftalmološkim ustanovama. </a:t>
            </a:r>
            <a:r>
              <a:rPr lang="sr-Latn-RS" dirty="0"/>
              <a:t>Skeniranje traje oko 5 do 10 minuta.</a:t>
            </a:r>
            <a:endParaRPr lang="sr-Latn-RS" dirty="0">
              <a:ea typeface="Calibri"/>
              <a:cs typeface="Calibri"/>
            </a:endParaRPr>
          </a:p>
          <a:p>
            <a:endParaRPr lang="sr-Latn-RS" dirty="0">
              <a:ea typeface="Calibri"/>
              <a:cs typeface="Calibri"/>
            </a:endParaRPr>
          </a:p>
          <a:p>
            <a:r>
              <a:rPr lang="sr-Latn-RS" dirty="0">
                <a:ea typeface="Calibri"/>
                <a:cs typeface="Calibri"/>
              </a:rPr>
              <a:t>Talasna dužina svetlosti koja se koristi je oko </a:t>
            </a:r>
            <a:r>
              <a:rPr lang="sr-Latn-RS" b="1" dirty="0">
                <a:ea typeface="Calibri"/>
                <a:cs typeface="Calibri"/>
              </a:rPr>
              <a:t>800nm</a:t>
            </a:r>
            <a:r>
              <a:rPr lang="sr-Latn-RS" dirty="0">
                <a:ea typeface="Calibri"/>
                <a:cs typeface="Calibri"/>
              </a:rPr>
              <a:t>, stoga nema nikakve neprijatnosti prilikom analize jer oko svetlost ove talasne dužine ne može da registruje. (Ljudsko oko registruje opseg od oko 400nm do 700nm)</a:t>
            </a:r>
          </a:p>
          <a:p>
            <a:endParaRPr lang="sr-Latn-RS" dirty="0">
              <a:ea typeface="Calibri"/>
              <a:cs typeface="Calibri"/>
            </a:endParaRPr>
          </a:p>
          <a:p>
            <a:r>
              <a:rPr lang="sr-Latn-RS" b="1" dirty="0">
                <a:ea typeface="Calibri"/>
                <a:cs typeface="Calibri"/>
              </a:rPr>
              <a:t>Razlike u odnosu na ultrazvuk:</a:t>
            </a:r>
          </a:p>
          <a:p>
            <a:r>
              <a:rPr lang="sr-Latn-RS" dirty="0">
                <a:ea typeface="Calibri"/>
                <a:cs typeface="Calibri"/>
              </a:rPr>
              <a:t>1.Veća brzina - svetlosni talasi brzi od zvučnih.</a:t>
            </a:r>
          </a:p>
          <a:p>
            <a:r>
              <a:rPr lang="sr-Latn-RS" dirty="0">
                <a:ea typeface="Calibri"/>
                <a:cs typeface="Calibri"/>
              </a:rPr>
              <a:t>2.Veća rezolucija – u mikronima (1 mikron = hiljaditi deo milimetra), dok je kod ultrazvuka 1mm.</a:t>
            </a:r>
          </a:p>
          <a:p>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8C779C3E-DAD4-471A-8735-7AC4EA50D427}" type="slidenum">
              <a:rPr lang="en-US"/>
              <a:t>13</a:t>
            </a:fld>
            <a:endParaRPr lang="en-US"/>
          </a:p>
        </p:txBody>
      </p:sp>
    </p:spTree>
    <p:extLst>
      <p:ext uri="{BB962C8B-B14F-4D97-AF65-F5344CB8AC3E}">
        <p14:creationId xmlns:p14="http://schemas.microsoft.com/office/powerpoint/2010/main" val="2472230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hlinkClick r:id="rId3"/>
              </a:rPr>
              <a:t>OCTLIGHT_application_note_for_OCT.pdf</a:t>
            </a:r>
            <a:endParaRPr lang="sr-Latn-RS" dirty="0">
              <a:cs typeface="Calibri"/>
            </a:endParaRPr>
          </a:p>
          <a:p>
            <a:r>
              <a:rPr lang="sr-Latn-RS" dirty="0">
                <a:hlinkClick r:id="rId4"/>
              </a:rPr>
              <a:t>Frontiers | Optical Coherence Tomography for Three-Dimensional Imaging in the Biomedical Field: A Review (frontiersin.org)</a:t>
            </a:r>
            <a:endParaRPr lang="sr-Latn-RS" dirty="0">
              <a:cs typeface="Calibri"/>
            </a:endParaRPr>
          </a:p>
          <a:p>
            <a:endParaRPr lang="sr-Latn-RS" dirty="0">
              <a:ea typeface="Calibri"/>
              <a:cs typeface="Calibri"/>
            </a:endParaRPr>
          </a:p>
          <a:p>
            <a:r>
              <a:rPr lang="sr-Latn-RS" b="1" dirty="0">
                <a:ea typeface="Calibri"/>
                <a:cs typeface="Calibri"/>
              </a:rPr>
              <a:t>Interferencija</a:t>
            </a:r>
            <a:r>
              <a:rPr lang="sr-Latn-RS" dirty="0">
                <a:ea typeface="Calibri"/>
                <a:cs typeface="Calibri"/>
              </a:rPr>
              <a:t> – kada se dva ili vise talasa sretnu na istom prostoru. Kao rezultat dolazi do formiranja talasa koji će biti pojačan (konstruktivna interferencija) ili oslabljen (destruktivna interferencija),  ovo zavisi od faza talasa.</a:t>
            </a:r>
            <a:endParaRPr lang="sr-Latn-RS" dirty="0">
              <a:cs typeface="Calibri"/>
            </a:endParaRPr>
          </a:p>
          <a:p>
            <a:endParaRPr lang="sr-Latn-RS" dirty="0">
              <a:ea typeface="Calibri"/>
              <a:cs typeface="Calibri"/>
            </a:endParaRPr>
          </a:p>
          <a:p>
            <a:r>
              <a:rPr lang="sr-Latn-RS" dirty="0">
                <a:ea typeface="Calibri"/>
                <a:cs typeface="Calibri"/>
              </a:rPr>
              <a:t>Do </a:t>
            </a:r>
            <a:r>
              <a:rPr lang="sr-Latn-RS" b="1" dirty="0">
                <a:ea typeface="Calibri"/>
                <a:cs typeface="Calibri"/>
              </a:rPr>
              <a:t>rasipanja</a:t>
            </a:r>
            <a:r>
              <a:rPr lang="sr-Latn-RS" dirty="0">
                <a:ea typeface="Calibri"/>
                <a:cs typeface="Calibri"/>
              </a:rPr>
              <a:t> reflektovanog talasa će doći ukoliko svetlost naiđe na neku prepreku u tkivu, oku kroz koje prolazi.</a:t>
            </a:r>
          </a:p>
          <a:p>
            <a:endParaRPr lang="sr-Latn-RS" dirty="0">
              <a:ea typeface="Calibri"/>
              <a:cs typeface="Calibri"/>
            </a:endParaRPr>
          </a:p>
          <a:p>
            <a:r>
              <a:rPr lang="sr-Latn-RS" dirty="0">
                <a:ea typeface="Calibri"/>
                <a:cs typeface="Calibri"/>
              </a:rPr>
              <a:t>Takođe, dolazi i do </a:t>
            </a:r>
            <a:r>
              <a:rPr lang="sr-Latn-RS" b="1" dirty="0">
                <a:ea typeface="Calibri"/>
                <a:cs typeface="Calibri"/>
              </a:rPr>
              <a:t>refrakcije</a:t>
            </a:r>
            <a:r>
              <a:rPr lang="sr-Latn-RS" dirty="0">
                <a:ea typeface="Calibri"/>
                <a:cs typeface="Calibri"/>
              </a:rPr>
              <a:t>, kada se svetlost nađe između dva tkiva, odnosno neke dve strukture oka koja imaju različite indekse prelamanja. U tom slučaju svetlost može da promeni smer.</a:t>
            </a:r>
          </a:p>
          <a:p>
            <a:endParaRPr lang="sr-Latn-RS" b="1" dirty="0">
              <a:ea typeface="Calibri"/>
              <a:cs typeface="Calibri"/>
            </a:endParaRPr>
          </a:p>
          <a:p>
            <a:r>
              <a:rPr lang="sr-Latn-RS" b="1" dirty="0">
                <a:ea typeface="Calibri"/>
                <a:cs typeface="Calibri"/>
              </a:rPr>
              <a:t>Na slici je prikazana blok šema principa rada OCT-a:</a:t>
            </a:r>
          </a:p>
          <a:p>
            <a:r>
              <a:rPr lang="sr-Latn-RS" dirty="0">
                <a:ea typeface="Calibri"/>
                <a:cs typeface="Calibri"/>
              </a:rPr>
              <a:t>-Lasersko svetlo dolazi do delioca snopa i deli se na dva zraka: reflektovani koji ide do referentnog ogledala i transmitovani koji ide do uzorka (oka).</a:t>
            </a:r>
          </a:p>
          <a:p>
            <a:r>
              <a:rPr lang="sr-Latn-RS" dirty="0">
                <a:ea typeface="Calibri"/>
                <a:cs typeface="Calibri"/>
              </a:rPr>
              <a:t>-Svetlo reflektovano od uzorak (oko) putem delioca snopa dolazi do fotodetektora.</a:t>
            </a:r>
          </a:p>
          <a:p>
            <a:r>
              <a:rPr lang="sr-Latn-RS" dirty="0">
                <a:ea typeface="Calibri"/>
                <a:cs typeface="Calibri"/>
              </a:rPr>
              <a:t>-Referentni snop od referentnog ogledala sa svojom fiksnom optičkom putanjom dolazi takođe do deteketora.</a:t>
            </a:r>
          </a:p>
          <a:p>
            <a:r>
              <a:rPr lang="sr-Latn-RS" dirty="0">
                <a:ea typeface="Calibri"/>
                <a:cs typeface="Calibri"/>
              </a:rPr>
              <a:t>-Referentni snop i reflektovani snop oka se mešaju, odnosno, dolazi do njihove interferencije na fotodetektoru.</a:t>
            </a:r>
          </a:p>
          <a:p>
            <a:r>
              <a:rPr lang="sr-Latn-RS" dirty="0">
                <a:ea typeface="Calibri"/>
                <a:cs typeface="Calibri"/>
              </a:rPr>
              <a:t>-Dobija se interferentni uzorak ova dva snopa.</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8C779C3E-DAD4-471A-8735-7AC4EA50D427}" type="slidenum">
              <a:rPr lang="en-US"/>
              <a:t>14</a:t>
            </a:fld>
            <a:endParaRPr lang="en-US"/>
          </a:p>
        </p:txBody>
      </p:sp>
    </p:spTree>
    <p:extLst>
      <p:ext uri="{BB962C8B-B14F-4D97-AF65-F5344CB8AC3E}">
        <p14:creationId xmlns:p14="http://schemas.microsoft.com/office/powerpoint/2010/main" val="346247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How to read OCTs: 8 fundamental diseases - EyeGuru</a:t>
            </a:r>
          </a:p>
          <a:p>
            <a:r>
              <a:rPr lang="en-US" dirty="0">
                <a:hlinkClick r:id="rId4"/>
              </a:rPr>
              <a:t>OCT Eye Exam | $39 Wellness Screening | 414 Eyes</a:t>
            </a:r>
            <a:endParaRPr lang="en-US" dirty="0"/>
          </a:p>
          <a:p>
            <a:endParaRPr lang="sr-Latn-RS" dirty="0">
              <a:ea typeface="Calibri"/>
              <a:cs typeface="Calibri"/>
            </a:endParaRPr>
          </a:p>
          <a:p>
            <a:r>
              <a:rPr lang="sr-Latn-RS" dirty="0">
                <a:ea typeface="Calibri"/>
                <a:cs typeface="Calibri"/>
              </a:rPr>
              <a:t>Na slajdu su prikazani tipični rezultati OCT skena.</a:t>
            </a:r>
          </a:p>
          <a:p>
            <a:endParaRPr lang="sr-Latn-RS" dirty="0">
              <a:ea typeface="Calibri"/>
              <a:cs typeface="Calibri"/>
            </a:endParaRPr>
          </a:p>
          <a:p>
            <a:r>
              <a:rPr lang="sr-Latn-RS" dirty="0">
                <a:ea typeface="Calibri"/>
                <a:cs typeface="Calibri"/>
              </a:rPr>
              <a:t>Makula = žuta mrlja </a:t>
            </a:r>
            <a:r>
              <a:rPr lang="sr-Latn-RS" dirty="0"/>
              <a:t>centralni deo mrežnjače odgovoran za oštar vid i prepoznavanje detalja. </a:t>
            </a:r>
            <a:endParaRPr lang="sr-Latn-RS" dirty="0">
              <a:ea typeface="Calibri"/>
              <a:cs typeface="Calibri"/>
            </a:endParaRPr>
          </a:p>
          <a:p>
            <a:r>
              <a:rPr lang="sr-Latn-RS" dirty="0"/>
              <a:t>Mrežnjača sadrži fotoreceptore, koji su specijalizovane ćelije odgovorne za detektovanje svetlosti, čepiće i štapiće.</a:t>
            </a:r>
            <a:endParaRPr lang="sr-Latn-RS" dirty="0">
              <a:cs typeface="Calibri"/>
            </a:endParaRPr>
          </a:p>
          <a:p>
            <a:endParaRPr lang="sr-Latn-RS" dirty="0">
              <a:ea typeface="Calibri"/>
              <a:cs typeface="Calibri"/>
            </a:endParaRPr>
          </a:p>
          <a:p>
            <a:r>
              <a:rPr lang="sr-Latn-RS" dirty="0">
                <a:ea typeface="Calibri"/>
                <a:cs typeface="Calibri"/>
              </a:rPr>
              <a:t>Na prvoj slici oboda mrežnjače prikazana je zdrava mrežnjača, dok se na slici ispod nalazi prikaz oboda sa patološkom promenom.</a:t>
            </a:r>
          </a:p>
          <a:p>
            <a:r>
              <a:rPr lang="sr-Latn-RS" dirty="0">
                <a:ea typeface="Calibri"/>
                <a:cs typeface="Calibri"/>
              </a:rPr>
              <a:t>Treća slika prikazuje potpun poprečni presek oka, odnosno mrežnjače, gde se lako može uočiti očni živac i žuta mrlja.</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8C779C3E-DAD4-471A-8735-7AC4EA50D427}" type="slidenum">
              <a:rPr lang="en-US"/>
              <a:t>15</a:t>
            </a:fld>
            <a:endParaRPr lang="en-US"/>
          </a:p>
        </p:txBody>
      </p:sp>
    </p:spTree>
    <p:extLst>
      <p:ext uri="{BB962C8B-B14F-4D97-AF65-F5344CB8AC3E}">
        <p14:creationId xmlns:p14="http://schemas.microsoft.com/office/powerpoint/2010/main" val="37166013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Optička koherentna tomografija (OCT) - Klinika Maja</a:t>
            </a:r>
            <a:endParaRPr lang="en-US" dirty="0"/>
          </a:p>
          <a:p>
            <a:endParaRPr lang="sr-Latn-RS" dirty="0">
              <a:cs typeface="Calibri"/>
            </a:endParaRPr>
          </a:p>
          <a:p>
            <a:r>
              <a:rPr lang="sr-Latn-RS" b="1" dirty="0">
                <a:cs typeface="Calibri"/>
              </a:rPr>
              <a:t>1.Glaukom</a:t>
            </a:r>
            <a:r>
              <a:rPr lang="sr-Latn-RS" dirty="0">
                <a:cs typeface="Calibri"/>
              </a:rPr>
              <a:t>-</a:t>
            </a:r>
            <a:r>
              <a:rPr lang="sr-Latn-RS" dirty="0"/>
              <a:t> zajednički naziv za veliku grupu bolesti oka koje imaju jednu zajedničku karakteristiku: povećanje očnog pritiska koje postepeno dovodi do oštećenja očnog živca. Kao posljedica toga javlja se oštećenje u vidnom polju koje može dovesti do potpunog gubitka vida i sljepila. </a:t>
            </a:r>
            <a:endParaRPr lang="sr-Latn-RS" dirty="0">
              <a:cs typeface="Calibri"/>
            </a:endParaRPr>
          </a:p>
          <a:p>
            <a:r>
              <a:rPr lang="sr-Latn-RS" b="1" dirty="0">
                <a:cs typeface="Calibri"/>
              </a:rPr>
              <a:t>2.Dijabetesna </a:t>
            </a:r>
            <a:r>
              <a:rPr lang="sr-Latn-RS" b="1" dirty="0" err="1">
                <a:cs typeface="Calibri"/>
              </a:rPr>
              <a:t>retinopatija</a:t>
            </a:r>
            <a:r>
              <a:rPr lang="sr-Latn-RS" b="1" dirty="0">
                <a:cs typeface="Calibri"/>
              </a:rPr>
              <a:t> </a:t>
            </a:r>
            <a:r>
              <a:rPr lang="sr-Latn-RS" dirty="0">
                <a:cs typeface="Calibri"/>
              </a:rPr>
              <a:t>- </a:t>
            </a:r>
            <a:r>
              <a:rPr lang="sr-Latn-RS" dirty="0"/>
              <a:t>Ako bolujete od </a:t>
            </a:r>
            <a:r>
              <a:rPr lang="sr-Latn-RS" dirty="0" err="1"/>
              <a:t>dijabetesaa</a:t>
            </a:r>
            <a:r>
              <a:rPr lang="sr-Latn-RS" dirty="0"/>
              <a:t> vaš organizam ne koristi i ne skladišti šećer pravilno. Visoke vrednosti šećera mogu da oštete krvne sudove u mrežnjači, sloj nervnog tkiva unutar oka koji je osetljiv na svetlo i koji šalje impulse ka mozgu koji stvaraju sliku. Oštećenje krvnih sudova u mrežnjači naziva se dijabetesna </a:t>
            </a:r>
            <a:r>
              <a:rPr lang="sr-Latn-RS" dirty="0" err="1"/>
              <a:t>retinopatija</a:t>
            </a:r>
            <a:r>
              <a:rPr lang="sr-Latn-RS" dirty="0"/>
              <a:t>.</a:t>
            </a:r>
            <a:endParaRPr lang="sr-Latn-RS" dirty="0">
              <a:cs typeface="Calibri"/>
            </a:endParaRPr>
          </a:p>
          <a:p>
            <a:r>
              <a:rPr lang="sr-Latn-RS" b="1" dirty="0">
                <a:cs typeface="Calibri"/>
              </a:rPr>
              <a:t>3.Ruptura </a:t>
            </a:r>
            <a:r>
              <a:rPr lang="sr-Latn-RS" b="1" dirty="0" err="1">
                <a:cs typeface="Calibri"/>
              </a:rPr>
              <a:t>Makule</a:t>
            </a:r>
            <a:r>
              <a:rPr lang="sr-Latn-RS" dirty="0">
                <a:cs typeface="Calibri"/>
              </a:rPr>
              <a:t> -</a:t>
            </a:r>
            <a:r>
              <a:rPr lang="sr-Latn-RS" dirty="0"/>
              <a:t> puknuće ili kidanje </a:t>
            </a:r>
            <a:r>
              <a:rPr lang="sr-Latn-RS" dirty="0" err="1"/>
              <a:t>makule</a:t>
            </a:r>
            <a:r>
              <a:rPr lang="sr-Latn-RS" dirty="0"/>
              <a:t>, koja je centralna oblast mrežnjače oka. </a:t>
            </a:r>
            <a:r>
              <a:rPr lang="sr-Latn-RS" dirty="0" err="1"/>
              <a:t>Makula</a:t>
            </a:r>
            <a:r>
              <a:rPr lang="sr-Latn-RS" dirty="0"/>
              <a:t> se nalazi u sredini mrežnjače i odgovorna je za centralni vid i oštar fokus. Može dovesti do značajnog gubitka vida, posebno u centralnom vidnom polju. Do </a:t>
            </a:r>
            <a:r>
              <a:rPr lang="sr-Latn-RS" dirty="0" err="1"/>
              <a:t>ruptura</a:t>
            </a:r>
            <a:r>
              <a:rPr lang="sr-Latn-RS" dirty="0"/>
              <a:t> </a:t>
            </a:r>
            <a:r>
              <a:rPr lang="sr-Latn-RS" dirty="0" err="1"/>
              <a:t>makule</a:t>
            </a:r>
            <a:r>
              <a:rPr lang="sr-Latn-RS" dirty="0"/>
              <a:t> može doći usled traume, povrede oka ili degenerativni procesi poput staračke degeneracije </a:t>
            </a:r>
            <a:r>
              <a:rPr lang="sr-Latn-RS" dirty="0" err="1"/>
              <a:t>makule</a:t>
            </a:r>
            <a:r>
              <a:rPr lang="sr-Latn-RS" dirty="0"/>
              <a:t> (AMD).</a:t>
            </a:r>
            <a:endParaRPr lang="sr-Latn-RS" dirty="0">
              <a:cs typeface="Calibri"/>
            </a:endParaRPr>
          </a:p>
          <a:p>
            <a:r>
              <a:rPr lang="sr-Latn-RS" b="1" dirty="0">
                <a:cs typeface="Calibri"/>
              </a:rPr>
              <a:t>4.Epiretinalna membrana </a:t>
            </a:r>
            <a:r>
              <a:rPr lang="sr-Latn-RS" dirty="0">
                <a:cs typeface="Calibri"/>
              </a:rPr>
              <a:t>- </a:t>
            </a:r>
            <a:r>
              <a:rPr lang="sr-Latn-RS" dirty="0"/>
              <a:t>oboljenje oka gde se tanka, providna, </a:t>
            </a:r>
            <a:r>
              <a:rPr lang="sr-Latn-RS" dirty="0" err="1"/>
              <a:t>avaskularna</a:t>
            </a:r>
            <a:r>
              <a:rPr lang="sr-Latn-RS" dirty="0"/>
              <a:t>, </a:t>
            </a:r>
            <a:r>
              <a:rPr lang="sr-Latn-RS" dirty="0" err="1"/>
              <a:t>fibrocelularna</a:t>
            </a:r>
            <a:r>
              <a:rPr lang="sr-Latn-RS" dirty="0"/>
              <a:t> membrana stvara na unutrašnjem delu retine, tačnije, žute mrlje. Kako napreduje oboljenje, membrana se zadebljava i kontrahuje se. To znači da će se tim procesom, u većini slučajeva, stvoriti </a:t>
            </a:r>
            <a:r>
              <a:rPr lang="sr-Latn-RS" i="1" dirty="0"/>
              <a:t>nabori u žutoj mrlji</a:t>
            </a:r>
            <a:r>
              <a:rPr lang="sr-Latn-RS" dirty="0"/>
              <a:t>, pa tada pacijenti počinju da primećuju prve simptome kao što </a:t>
            </a:r>
            <a:r>
              <a:rPr lang="sr-Latn-RS" dirty="0" err="1"/>
              <a:t>su:slabija</a:t>
            </a:r>
            <a:r>
              <a:rPr lang="sr-Latn-RS" dirty="0"/>
              <a:t> vidna </a:t>
            </a:r>
            <a:r>
              <a:rPr lang="sr-Latn-RS" dirty="0" err="1"/>
              <a:t>oštrina,duple</a:t>
            </a:r>
            <a:r>
              <a:rPr lang="sr-Latn-RS" dirty="0"/>
              <a:t> slike.</a:t>
            </a:r>
            <a:endParaRPr lang="sr-Latn-RS" dirty="0">
              <a:cs typeface="Calibri"/>
            </a:endParaRPr>
          </a:p>
          <a:p>
            <a:r>
              <a:rPr lang="sr-Latn-RS" b="1" dirty="0">
                <a:cs typeface="Calibri"/>
              </a:rPr>
              <a:t>5.</a:t>
            </a:r>
            <a:r>
              <a:rPr lang="sr-Latn-RS" b="1" dirty="0"/>
              <a:t>Staračka degeneracija </a:t>
            </a:r>
            <a:r>
              <a:rPr lang="sr-Latn-RS" b="1" dirty="0" err="1"/>
              <a:t>makule</a:t>
            </a:r>
            <a:r>
              <a:rPr lang="sr-Latn-RS" dirty="0"/>
              <a:t> - bolest </a:t>
            </a:r>
            <a:r>
              <a:rPr lang="sr-Latn-RS" dirty="0" err="1"/>
              <a:t>makule</a:t>
            </a:r>
            <a:r>
              <a:rPr lang="sr-Latn-RS" dirty="0"/>
              <a:t> – malog dela mrežnjače u pozadini oka. Uz pomoć </a:t>
            </a:r>
            <a:r>
              <a:rPr lang="sr-Latn-RS" dirty="0" err="1"/>
              <a:t>makule</a:t>
            </a:r>
            <a:r>
              <a:rPr lang="sr-Latn-RS" dirty="0"/>
              <a:t> možemo jasno da vidimo sitne detalje i da obavljamo aktivnosti poput čitanja i upravljanja vozilom. Kada </a:t>
            </a:r>
            <a:r>
              <a:rPr lang="sr-Latn-RS" dirty="0" err="1"/>
              <a:t>makula</a:t>
            </a:r>
            <a:r>
              <a:rPr lang="sr-Latn-RS" dirty="0"/>
              <a:t> ne funkcioniše pravilno, naš centralni vid može biti zamagljen, iskrivljen ili samo tamna mrlja. Degeneracija </a:t>
            </a:r>
            <a:r>
              <a:rPr lang="sr-Latn-RS" dirty="0" err="1"/>
              <a:t>makule</a:t>
            </a:r>
            <a:r>
              <a:rPr lang="sr-Latn-RS" dirty="0"/>
              <a:t> utiče na našu sposobnost da vidimo na blizinu i daljinu, a neke aktivnosti kao što je stavljanje konca u iglu može da učini teškim ili gotovo nemogućim. Senilna degeneracija </a:t>
            </a:r>
            <a:r>
              <a:rPr lang="sr-Latn-RS" dirty="0" err="1"/>
              <a:t>makule</a:t>
            </a:r>
            <a:r>
              <a:rPr lang="sr-Latn-RS" dirty="0"/>
              <a:t> je </a:t>
            </a:r>
            <a:r>
              <a:rPr lang="sr-Latn-RS" dirty="0" err="1"/>
              <a:t>najćešći</a:t>
            </a:r>
            <a:r>
              <a:rPr lang="sr-Latn-RS" dirty="0"/>
              <a:t> uzrok teškog gubitka vida kod ljudi starijih od 50 godina.</a:t>
            </a:r>
            <a:endParaRPr lang="sr-Latn-RS" dirty="0">
              <a:cs typeface="Calibri"/>
            </a:endParaRPr>
          </a:p>
        </p:txBody>
      </p:sp>
      <p:sp>
        <p:nvSpPr>
          <p:cNvPr id="4" name="Slide Number Placeholder 3"/>
          <p:cNvSpPr>
            <a:spLocks noGrp="1"/>
          </p:cNvSpPr>
          <p:nvPr>
            <p:ph type="sldNum" sz="quarter" idx="5"/>
          </p:nvPr>
        </p:nvSpPr>
        <p:spPr/>
        <p:txBody>
          <a:bodyPr/>
          <a:lstStyle/>
          <a:p>
            <a:fld id="{8C779C3E-DAD4-471A-8735-7AC4EA50D427}" type="slidenum">
              <a:rPr lang="en-US"/>
              <a:t>16</a:t>
            </a:fld>
            <a:endParaRPr lang="en-US"/>
          </a:p>
        </p:txBody>
      </p:sp>
    </p:spTree>
    <p:extLst>
      <p:ext uri="{BB962C8B-B14F-4D97-AF65-F5344CB8AC3E}">
        <p14:creationId xmlns:p14="http://schemas.microsoft.com/office/powerpoint/2010/main" val="3330700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a:hlinkClick r:id="rId3"/>
              </a:rPr>
              <a:t>https://atecentral.net/downloads/8614/Diagnostic_Applications_of_Lasers_2008_CORD.pdf</a:t>
            </a:r>
            <a:endParaRPr lang="en-US">
              <a:cs typeface="Calibri" panose="020F0502020204030204"/>
            </a:endParaRPr>
          </a:p>
          <a:p>
            <a:endParaRPr lang="sr-Latn-RS">
              <a:cs typeface="Calibri"/>
            </a:endParaRPr>
          </a:p>
          <a:p>
            <a:r>
              <a:rPr lang="sr-Latn-RS"/>
              <a:t>Spektroskopija </a:t>
            </a:r>
            <a:r>
              <a:rPr lang="sr-Latn-RS" err="1"/>
              <a:t>raspršenja</a:t>
            </a:r>
            <a:r>
              <a:rPr lang="sr-Latn-RS"/>
              <a:t> svetlosti (LSS) je optička tehnika za merenje spektralne gustine snage površinskih ćelijskih struktura i morfologije. </a:t>
            </a:r>
          </a:p>
          <a:p>
            <a:r>
              <a:rPr lang="sr-Latn-RS"/>
              <a:t>Ona omogućava in </a:t>
            </a:r>
            <a:r>
              <a:rPr lang="sr-Latn-RS" err="1"/>
              <a:t>vivo</a:t>
            </a:r>
            <a:r>
              <a:rPr lang="sr-Latn-RS"/>
              <a:t>, </a:t>
            </a:r>
            <a:r>
              <a:rPr lang="sr-Latn-RS" err="1"/>
              <a:t>neinvazivno</a:t>
            </a:r>
            <a:r>
              <a:rPr lang="sr-Latn-RS"/>
              <a:t> otkrivanje struktura u biološkim tkivima na nivou </a:t>
            </a:r>
            <a:r>
              <a:rPr lang="sr-Latn-RS" err="1"/>
              <a:t>međućelijskog</a:t>
            </a:r>
            <a:r>
              <a:rPr lang="sr-Latn-RS"/>
              <a:t> prostora. LSS može pružiti kvantitativna merenja parametara u realnom vremenu bez potrebe za uklanjanjem tkiva. Ova tehnika se široko koristi u ranoj detekciji raka debelog creva.</a:t>
            </a:r>
          </a:p>
          <a:p>
            <a:r>
              <a:rPr lang="en-US" err="1"/>
              <a:t>Izraz</a:t>
            </a:r>
            <a:r>
              <a:rPr lang="en-US"/>
              <a:t> "in vivo" se </a:t>
            </a:r>
            <a:r>
              <a:rPr lang="en-US" err="1"/>
              <a:t>koristi</a:t>
            </a:r>
            <a:r>
              <a:rPr lang="en-US"/>
              <a:t> da </a:t>
            </a:r>
            <a:r>
              <a:rPr lang="en-US" err="1"/>
              <a:t>označi</a:t>
            </a:r>
            <a:r>
              <a:rPr lang="en-US"/>
              <a:t> da se istraživanje, dijagnostika ili praćenje odvija direktno u organizmu.</a:t>
            </a:r>
            <a:endParaRPr lang="sr-Latn-RS"/>
          </a:p>
        </p:txBody>
      </p:sp>
      <p:sp>
        <p:nvSpPr>
          <p:cNvPr id="4" name="Slide Number Placeholder 3"/>
          <p:cNvSpPr>
            <a:spLocks noGrp="1"/>
          </p:cNvSpPr>
          <p:nvPr>
            <p:ph type="sldNum" sz="quarter" idx="5"/>
          </p:nvPr>
        </p:nvSpPr>
        <p:spPr/>
        <p:txBody>
          <a:bodyPr/>
          <a:lstStyle/>
          <a:p>
            <a:fld id="{8C779C3E-DAD4-471A-8735-7AC4EA50D427}" type="slidenum">
              <a:rPr lang="en-US"/>
              <a:t>4</a:t>
            </a:fld>
            <a:endParaRPr lang="en-US"/>
          </a:p>
        </p:txBody>
      </p:sp>
    </p:spTree>
    <p:extLst>
      <p:ext uri="{BB962C8B-B14F-4D97-AF65-F5344CB8AC3E}">
        <p14:creationId xmlns:p14="http://schemas.microsoft.com/office/powerpoint/2010/main" val="450726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Angularna</a:t>
            </a:r>
            <a:r>
              <a:rPr lang="en-US"/>
              <a:t> </a:t>
            </a:r>
            <a:r>
              <a:rPr lang="en-US" err="1"/>
              <a:t>i</a:t>
            </a:r>
            <a:r>
              <a:rPr lang="en-US"/>
              <a:t> </a:t>
            </a:r>
            <a:r>
              <a:rPr lang="en-US" err="1"/>
              <a:t>talasna</a:t>
            </a:r>
            <a:r>
              <a:rPr lang="en-US"/>
              <a:t> </a:t>
            </a:r>
            <a:r>
              <a:rPr lang="en-US" err="1"/>
              <a:t>raspodela</a:t>
            </a:r>
            <a:r>
              <a:rPr lang="en-US"/>
              <a:t> </a:t>
            </a:r>
            <a:r>
              <a:rPr lang="en-US" err="1"/>
              <a:t>svetlosti</a:t>
            </a:r>
            <a:r>
              <a:rPr lang="en-US"/>
              <a:t> </a:t>
            </a:r>
            <a:r>
              <a:rPr lang="en-US" err="1"/>
              <a:t>raspršene</a:t>
            </a:r>
            <a:r>
              <a:rPr lang="en-US"/>
              <a:t> </a:t>
            </a:r>
            <a:r>
              <a:rPr lang="en-US" err="1"/>
              <a:t>od</a:t>
            </a:r>
            <a:r>
              <a:rPr lang="en-US"/>
              <a:t> </a:t>
            </a:r>
            <a:r>
              <a:rPr lang="en-US" err="1"/>
              <a:t>strane</a:t>
            </a:r>
            <a:r>
              <a:rPr lang="en-US"/>
              <a:t> </a:t>
            </a:r>
            <a:r>
              <a:rPr lang="en-US" err="1"/>
              <a:t>jezgra</a:t>
            </a:r>
            <a:r>
              <a:rPr lang="en-US"/>
              <a:t> </a:t>
            </a:r>
            <a:r>
              <a:rPr lang="en-US" err="1"/>
              <a:t>ćelije</a:t>
            </a:r>
            <a:r>
              <a:rPr lang="en-US"/>
              <a:t> </a:t>
            </a:r>
            <a:r>
              <a:rPr lang="en-US" err="1"/>
              <a:t>zavise</a:t>
            </a:r>
            <a:r>
              <a:rPr lang="en-US"/>
              <a:t> od:</a:t>
            </a:r>
          </a:p>
          <a:p>
            <a:pPr marL="171450" indent="-171450">
              <a:buFont typeface="Arial"/>
              <a:buChar char="•"/>
            </a:pPr>
            <a:r>
              <a:rPr lang="en-US" err="1"/>
              <a:t>njegove</a:t>
            </a:r>
            <a:r>
              <a:rPr lang="en-US"/>
              <a:t> </a:t>
            </a:r>
            <a:r>
              <a:rPr lang="en-US" err="1"/>
              <a:t>veličine</a:t>
            </a:r>
            <a:r>
              <a:rPr lang="en-US"/>
              <a:t> </a:t>
            </a:r>
            <a:r>
              <a:rPr lang="en-US" err="1"/>
              <a:t>i</a:t>
            </a:r>
            <a:r>
              <a:rPr lang="en-US"/>
              <a:t> </a:t>
            </a:r>
            <a:endParaRPr lang="en-US">
              <a:cs typeface="Calibri" panose="020F0502020204030204"/>
            </a:endParaRPr>
          </a:p>
          <a:p>
            <a:pPr marL="171450" indent="-171450">
              <a:buFont typeface="Arial"/>
              <a:buChar char="•"/>
            </a:pPr>
            <a:r>
              <a:rPr lang="en-US" err="1"/>
              <a:t>indeksa</a:t>
            </a:r>
            <a:r>
              <a:rPr lang="en-US"/>
              <a:t> </a:t>
            </a:r>
            <a:r>
              <a:rPr lang="en-US" err="1"/>
              <a:t>prelamanja</a:t>
            </a:r>
            <a:r>
              <a:rPr lang="en-US"/>
              <a:t>.</a:t>
            </a:r>
          </a:p>
          <a:p>
            <a:r>
              <a:rPr lang="en-US" err="1"/>
              <a:t>Dakle</a:t>
            </a:r>
            <a:r>
              <a:rPr lang="en-US"/>
              <a:t>, </a:t>
            </a:r>
            <a:r>
              <a:rPr lang="en-US" err="1"/>
              <a:t>ako</a:t>
            </a:r>
            <a:r>
              <a:rPr lang="en-US"/>
              <a:t> se </a:t>
            </a:r>
            <a:r>
              <a:rPr lang="en-US" err="1"/>
              <a:t>posmatra</a:t>
            </a:r>
            <a:r>
              <a:rPr lang="en-US"/>
              <a:t> </a:t>
            </a:r>
            <a:r>
              <a:rPr lang="en-US" err="1"/>
              <a:t>svetlost</a:t>
            </a:r>
            <a:r>
              <a:rPr lang="en-US"/>
              <a:t> </a:t>
            </a:r>
            <a:r>
              <a:rPr lang="en-US" err="1"/>
              <a:t>direktno</a:t>
            </a:r>
            <a:r>
              <a:rPr lang="en-US"/>
              <a:t> </a:t>
            </a:r>
            <a:r>
              <a:rPr lang="en-US" err="1"/>
              <a:t>raspršena</a:t>
            </a:r>
            <a:r>
              <a:rPr lang="en-US"/>
              <a:t> </a:t>
            </a:r>
            <a:r>
              <a:rPr lang="en-US" err="1"/>
              <a:t>natrag</a:t>
            </a:r>
            <a:r>
              <a:rPr lang="en-US"/>
              <a:t> </a:t>
            </a:r>
            <a:r>
              <a:rPr lang="en-US" err="1"/>
              <a:t>od</a:t>
            </a:r>
            <a:r>
              <a:rPr lang="en-US"/>
              <a:t> </a:t>
            </a:r>
            <a:r>
              <a:rPr lang="en-US" err="1"/>
              <a:t>jezgara</a:t>
            </a:r>
            <a:r>
              <a:rPr lang="en-US"/>
              <a:t>, </a:t>
            </a:r>
            <a:r>
              <a:rPr lang="en-US" err="1"/>
              <a:t>veličina</a:t>
            </a:r>
            <a:r>
              <a:rPr lang="en-US"/>
              <a:t> </a:t>
            </a:r>
            <a:r>
              <a:rPr lang="en-US" err="1"/>
              <a:t>i</a:t>
            </a:r>
            <a:r>
              <a:rPr lang="en-US"/>
              <a:t> </a:t>
            </a:r>
            <a:r>
              <a:rPr lang="en-US" err="1"/>
              <a:t>indeks</a:t>
            </a:r>
            <a:r>
              <a:rPr lang="en-US"/>
              <a:t> </a:t>
            </a:r>
            <a:r>
              <a:rPr lang="en-US" err="1"/>
              <a:t>prelamanja</a:t>
            </a:r>
            <a:r>
              <a:rPr lang="en-US"/>
              <a:t> </a:t>
            </a:r>
            <a:r>
              <a:rPr lang="en-US" err="1"/>
              <a:t>ovih</a:t>
            </a:r>
            <a:r>
              <a:rPr lang="en-US"/>
              <a:t> </a:t>
            </a:r>
            <a:r>
              <a:rPr lang="en-US" err="1"/>
              <a:t>jezgara</a:t>
            </a:r>
            <a:r>
              <a:rPr lang="en-US"/>
              <a:t> </a:t>
            </a:r>
            <a:r>
              <a:rPr lang="en-US" err="1"/>
              <a:t>mogu</a:t>
            </a:r>
            <a:r>
              <a:rPr lang="en-US"/>
              <a:t> se </a:t>
            </a:r>
            <a:r>
              <a:rPr lang="en-US" err="1"/>
              <a:t>dobiti</a:t>
            </a:r>
            <a:r>
              <a:rPr lang="en-US"/>
              <a:t> </a:t>
            </a:r>
            <a:r>
              <a:rPr lang="en-US" err="1"/>
              <a:t>iz</a:t>
            </a:r>
            <a:r>
              <a:rPr lang="en-US"/>
              <a:t> </a:t>
            </a:r>
            <a:r>
              <a:rPr lang="en-US" err="1"/>
              <a:t>spektralnih</a:t>
            </a:r>
            <a:r>
              <a:rPr lang="en-US"/>
              <a:t> </a:t>
            </a:r>
            <a:r>
              <a:rPr lang="en-US" err="1"/>
              <a:t>varijacija</a:t>
            </a:r>
            <a:r>
              <a:rPr lang="en-US"/>
              <a:t>. </a:t>
            </a:r>
            <a:r>
              <a:rPr lang="en-US" err="1"/>
              <a:t>Međutim</a:t>
            </a:r>
            <a:r>
              <a:rPr lang="en-US"/>
              <a:t>, </a:t>
            </a:r>
            <a:r>
              <a:rPr lang="en-US" err="1"/>
              <a:t>kod</a:t>
            </a:r>
            <a:r>
              <a:rPr lang="en-US"/>
              <a:t> </a:t>
            </a:r>
            <a:r>
              <a:rPr lang="en-US" err="1"/>
              <a:t>bioloških</a:t>
            </a:r>
            <a:r>
              <a:rPr lang="en-US"/>
              <a:t> </a:t>
            </a:r>
            <a:r>
              <a:rPr lang="en-US" err="1"/>
              <a:t>uzoraka</a:t>
            </a:r>
            <a:r>
              <a:rPr lang="en-US"/>
              <a:t>, </a:t>
            </a:r>
            <a:r>
              <a:rPr lang="en-US" err="1"/>
              <a:t>pojedinačni</a:t>
            </a:r>
            <a:r>
              <a:rPr lang="en-US"/>
              <a:t> </a:t>
            </a:r>
            <a:r>
              <a:rPr lang="en-US" err="1"/>
              <a:t>događaji</a:t>
            </a:r>
            <a:r>
              <a:rPr lang="en-US"/>
              <a:t> </a:t>
            </a:r>
            <a:r>
              <a:rPr lang="en-US" err="1"/>
              <a:t>raspršivanja</a:t>
            </a:r>
            <a:r>
              <a:rPr lang="en-US"/>
              <a:t> </a:t>
            </a:r>
            <a:r>
              <a:rPr lang="en-US" err="1"/>
              <a:t>mogu</a:t>
            </a:r>
            <a:r>
              <a:rPr lang="en-US"/>
              <a:t> </a:t>
            </a:r>
            <a:r>
              <a:rPr lang="en-US" err="1"/>
              <a:t>biti</a:t>
            </a:r>
            <a:r>
              <a:rPr lang="en-US"/>
              <a:t> </a:t>
            </a:r>
            <a:r>
              <a:rPr lang="en-US" err="1"/>
              <a:t>prikriveni</a:t>
            </a:r>
            <a:r>
              <a:rPr lang="en-US"/>
              <a:t>.</a:t>
            </a:r>
          </a:p>
          <a:p>
            <a:r>
              <a:rPr lang="en-US" err="1"/>
              <a:t>Svetlost</a:t>
            </a:r>
            <a:r>
              <a:rPr lang="en-US"/>
              <a:t> </a:t>
            </a:r>
            <a:r>
              <a:rPr lang="en-US" err="1"/>
              <a:t>koja</a:t>
            </a:r>
            <a:r>
              <a:rPr lang="en-US"/>
              <a:t> se </a:t>
            </a:r>
            <a:r>
              <a:rPr lang="en-US" err="1"/>
              <a:t>raspršuje</a:t>
            </a:r>
            <a:r>
              <a:rPr lang="en-US"/>
              <a:t> </a:t>
            </a:r>
            <a:r>
              <a:rPr lang="en-US" err="1"/>
              <a:t>natrag</a:t>
            </a:r>
            <a:r>
              <a:rPr lang="en-US"/>
              <a:t> </a:t>
            </a:r>
            <a:r>
              <a:rPr lang="en-US" err="1"/>
              <a:t>od</a:t>
            </a:r>
            <a:r>
              <a:rPr lang="en-US"/>
              <a:t> </a:t>
            </a:r>
            <a:r>
              <a:rPr lang="en-US" err="1"/>
              <a:t>tkiva</a:t>
            </a:r>
            <a:r>
              <a:rPr lang="en-US"/>
              <a:t> </a:t>
            </a:r>
            <a:r>
              <a:rPr lang="en-US" err="1"/>
              <a:t>sastoji</a:t>
            </a:r>
            <a:r>
              <a:rPr lang="en-US"/>
              <a:t> se od </a:t>
            </a:r>
            <a:r>
              <a:rPr lang="en-US" err="1"/>
              <a:t>dve</a:t>
            </a:r>
            <a:r>
              <a:rPr lang="en-US"/>
              <a:t> </a:t>
            </a:r>
            <a:r>
              <a:rPr lang="en-US" err="1"/>
              <a:t>komponente</a:t>
            </a:r>
            <a:r>
              <a:rPr lang="en-US"/>
              <a:t> -</a:t>
            </a:r>
            <a:endParaRPr lang="en-US">
              <a:cs typeface="Calibri"/>
            </a:endParaRPr>
          </a:p>
          <a:p>
            <a:r>
              <a:rPr lang="en-US" err="1"/>
              <a:t>jedna</a:t>
            </a:r>
            <a:r>
              <a:rPr lang="en-US"/>
              <a:t> je </a:t>
            </a:r>
            <a:r>
              <a:rPr lang="en-US" err="1"/>
              <a:t>rezultat</a:t>
            </a:r>
            <a:r>
              <a:rPr lang="en-US"/>
              <a:t> </a:t>
            </a:r>
            <a:r>
              <a:rPr lang="en-US" err="1"/>
              <a:t>pojedinačnog</a:t>
            </a:r>
            <a:r>
              <a:rPr lang="en-US"/>
              <a:t> </a:t>
            </a:r>
            <a:r>
              <a:rPr lang="en-US" err="1"/>
              <a:t>događaja</a:t>
            </a:r>
            <a:r>
              <a:rPr lang="en-US"/>
              <a:t> </a:t>
            </a:r>
            <a:r>
              <a:rPr lang="en-US" err="1"/>
              <a:t>raspršivanja</a:t>
            </a:r>
            <a:r>
              <a:rPr lang="en-US"/>
              <a:t>, </a:t>
            </a:r>
          </a:p>
          <a:p>
            <a:r>
              <a:rPr lang="en-US"/>
              <a:t>a </a:t>
            </a:r>
            <a:r>
              <a:rPr lang="en-US" err="1"/>
              <a:t>druga</a:t>
            </a:r>
            <a:r>
              <a:rPr lang="en-US"/>
              <a:t> je </a:t>
            </a:r>
            <a:r>
              <a:rPr lang="en-US" err="1"/>
              <a:t>rezultat</a:t>
            </a:r>
            <a:r>
              <a:rPr lang="en-US"/>
              <a:t> </a:t>
            </a:r>
            <a:r>
              <a:rPr lang="en-US" err="1"/>
              <a:t>difuznog</a:t>
            </a:r>
            <a:r>
              <a:rPr lang="en-US"/>
              <a:t> </a:t>
            </a:r>
            <a:r>
              <a:rPr lang="en-US" err="1"/>
              <a:t>pozadinskog</a:t>
            </a:r>
            <a:r>
              <a:rPr lang="en-US"/>
              <a:t> </a:t>
            </a:r>
            <a:r>
              <a:rPr lang="en-US" err="1"/>
              <a:t>svetla</a:t>
            </a:r>
            <a:r>
              <a:rPr lang="en-US"/>
              <a:t>. </a:t>
            </a:r>
          </a:p>
          <a:p>
            <a:r>
              <a:rPr lang="en-US"/>
              <a:t>Da bi se </a:t>
            </a:r>
            <a:r>
              <a:rPr lang="en-US" err="1"/>
              <a:t>proučio</a:t>
            </a:r>
            <a:r>
              <a:rPr lang="en-US"/>
              <a:t> </a:t>
            </a:r>
            <a:r>
              <a:rPr lang="en-US" err="1"/>
              <a:t>pojedinačni</a:t>
            </a:r>
            <a:r>
              <a:rPr lang="en-US"/>
              <a:t> </a:t>
            </a:r>
            <a:r>
              <a:rPr lang="en-US" err="1"/>
              <a:t>događaj</a:t>
            </a:r>
            <a:r>
              <a:rPr lang="en-US"/>
              <a:t> </a:t>
            </a:r>
            <a:r>
              <a:rPr lang="en-US" err="1"/>
              <a:t>raspršivanja</a:t>
            </a:r>
            <a:r>
              <a:rPr lang="en-US"/>
              <a:t>, </a:t>
            </a:r>
            <a:r>
              <a:rPr lang="en-US" err="1"/>
              <a:t>raspršena</a:t>
            </a:r>
            <a:r>
              <a:rPr lang="en-US"/>
              <a:t> </a:t>
            </a:r>
            <a:r>
              <a:rPr lang="en-US" err="1"/>
              <a:t>svetlost</a:t>
            </a:r>
            <a:r>
              <a:rPr lang="en-US"/>
              <a:t> mora </a:t>
            </a:r>
            <a:r>
              <a:rPr lang="en-US" err="1"/>
              <a:t>biti</a:t>
            </a:r>
            <a:r>
              <a:rPr lang="en-US"/>
              <a:t> </a:t>
            </a:r>
            <a:r>
              <a:rPr lang="en-US" err="1"/>
              <a:t>razdvojena</a:t>
            </a:r>
            <a:r>
              <a:rPr lang="en-US"/>
              <a:t> </a:t>
            </a:r>
            <a:r>
              <a:rPr lang="en-US" err="1"/>
              <a:t>od</a:t>
            </a:r>
            <a:r>
              <a:rPr lang="en-US"/>
              <a:t> </a:t>
            </a:r>
            <a:r>
              <a:rPr lang="en-US" err="1"/>
              <a:t>difuznog</a:t>
            </a:r>
            <a:r>
              <a:rPr lang="en-US"/>
              <a:t> </a:t>
            </a:r>
            <a:r>
              <a:rPr lang="en-US" err="1"/>
              <a:t>pozadinskog</a:t>
            </a:r>
            <a:r>
              <a:rPr lang="en-US"/>
              <a:t> </a:t>
            </a:r>
            <a:r>
              <a:rPr lang="en-US" err="1"/>
              <a:t>svetla</a:t>
            </a:r>
            <a:r>
              <a:rPr lang="en-US"/>
              <a:t>.</a:t>
            </a:r>
            <a:endParaRPr lang="en-US">
              <a:cs typeface="Calibri"/>
            </a:endParaRPr>
          </a:p>
          <a:p>
            <a:r>
              <a:rPr lang="sr-Latn-RS"/>
              <a:t>Polarizovana svetlost omogućava razlikovanje raspršene svetlosti od pozadinskog svetla. Ovo se zasniva na činjenici da linearno polarizovana svetlost koja pada na mutnu sredinu kao što je biološko tkivo gubi svoju polarizaciju dok prolazi kroz sredinu i doživljava višestruke događaje raspršivanja. Međutim, svetlost koja doživljava samo jedan događaj raspršivanja zadržaće svoju polarizaciju. Kada polarizovana svetlost (jednostruko raspršena) i </a:t>
            </a:r>
            <a:r>
              <a:rPr lang="sr-Latn-RS" err="1"/>
              <a:t>nepolarizovana</a:t>
            </a:r>
            <a:r>
              <a:rPr lang="sr-Latn-RS"/>
              <a:t> svetlost (višestruko raspršena) stignu do optičkog detektora LSS, njihove razlike u polarizaciji omogućiće njihovo razdvajanje. Dakle, spektar svetlosti koja je jednostruko raspršena, a koji sadrži potrebne informacije, može se analizirati bez korumpiranog uticaja </a:t>
            </a:r>
            <a:r>
              <a:rPr lang="sr-Latn-RS" err="1"/>
              <a:t>nepolarizovane</a:t>
            </a:r>
            <a:r>
              <a:rPr lang="sr-Latn-RS"/>
              <a:t> svetlosti. Ova analiza može pružiti distribuciju veličina jezgara, njihovu gustinu populacije i njihov indeks prelamanja.</a:t>
            </a:r>
          </a:p>
          <a:p>
            <a:r>
              <a:rPr lang="sr-Latn-RS"/>
              <a:t>U LSS, izvor svetlosti je </a:t>
            </a:r>
            <a:r>
              <a:rPr lang="sr-Latn-RS" err="1"/>
              <a:t>lukasta</a:t>
            </a:r>
            <a:r>
              <a:rPr lang="sr-Latn-RS"/>
              <a:t> lampa. Svetlost se usmerava pomoću </a:t>
            </a:r>
            <a:r>
              <a:rPr lang="sr-Latn-RS" err="1"/>
              <a:t>ahromatskog</a:t>
            </a:r>
            <a:r>
              <a:rPr lang="sr-Latn-RS"/>
              <a:t> sočiva. Koristi se širokopojasni </a:t>
            </a:r>
            <a:r>
              <a:rPr lang="sr-Latn-RS" err="1"/>
              <a:t>polarizator</a:t>
            </a:r>
            <a:r>
              <a:rPr lang="sr-Latn-RS"/>
              <a:t>, uski filter za </a:t>
            </a:r>
            <a:r>
              <a:rPr lang="sr-Latn-RS" err="1"/>
              <a:t>selektovanje</a:t>
            </a:r>
            <a:r>
              <a:rPr lang="sr-Latn-RS"/>
              <a:t> talasnih dužina, kombinacija </a:t>
            </a:r>
            <a:r>
              <a:rPr lang="sr-Latn-RS" err="1"/>
              <a:t>razdvajača</a:t>
            </a:r>
            <a:r>
              <a:rPr lang="sr-Latn-RS"/>
              <a:t> snopa i ogledala. Prostorna raspodela svetlosti koja izlazi sa površine tkiva se snima na optički detektor nazvan nabijeni parni uređaj (CCD) </a:t>
            </a:r>
          </a:p>
        </p:txBody>
      </p:sp>
      <p:sp>
        <p:nvSpPr>
          <p:cNvPr id="4" name="Slide Number Placeholder 3"/>
          <p:cNvSpPr>
            <a:spLocks noGrp="1"/>
          </p:cNvSpPr>
          <p:nvPr>
            <p:ph type="sldNum" sz="quarter" idx="5"/>
          </p:nvPr>
        </p:nvSpPr>
        <p:spPr/>
        <p:txBody>
          <a:bodyPr/>
          <a:lstStyle/>
          <a:p>
            <a:fld id="{8C779C3E-DAD4-471A-8735-7AC4EA50D427}" type="slidenum">
              <a:rPr lang="en-US"/>
              <a:t>5</a:t>
            </a:fld>
            <a:endParaRPr lang="en-US"/>
          </a:p>
        </p:txBody>
      </p:sp>
    </p:spTree>
    <p:extLst>
      <p:ext uri="{BB962C8B-B14F-4D97-AF65-F5344CB8AC3E}">
        <p14:creationId xmlns:p14="http://schemas.microsoft.com/office/powerpoint/2010/main" val="14650529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a:cs typeface="+mn-lt"/>
              </a:rPr>
            </a:br>
            <a:r>
              <a:rPr lang="en-US" err="1"/>
              <a:t>Izraz</a:t>
            </a:r>
            <a:r>
              <a:rPr lang="en-US"/>
              <a:t> "</a:t>
            </a:r>
            <a:r>
              <a:rPr lang="en-US" err="1"/>
              <a:t>kvantitativne</a:t>
            </a:r>
            <a:r>
              <a:rPr lang="en-US"/>
              <a:t> </a:t>
            </a:r>
            <a:r>
              <a:rPr lang="en-US" err="1"/>
              <a:t>slike</a:t>
            </a:r>
            <a:r>
              <a:rPr lang="en-US"/>
              <a:t> </a:t>
            </a:r>
            <a:r>
              <a:rPr lang="en-US" err="1"/>
              <a:t>povećanog</a:t>
            </a:r>
            <a:r>
              <a:rPr lang="en-US"/>
              <a:t> </a:t>
            </a:r>
            <a:r>
              <a:rPr lang="en-US" err="1"/>
              <a:t>hromatskog</a:t>
            </a:r>
            <a:r>
              <a:rPr lang="en-US"/>
              <a:t> </a:t>
            </a:r>
            <a:r>
              <a:rPr lang="en-US" err="1"/>
              <a:t>sadržaja</a:t>
            </a:r>
            <a:r>
              <a:rPr lang="en-US"/>
              <a:t> </a:t>
            </a:r>
            <a:r>
              <a:rPr lang="en-US" err="1"/>
              <a:t>ćelija</a:t>
            </a:r>
            <a:r>
              <a:rPr lang="en-US"/>
              <a:t> </a:t>
            </a:r>
            <a:r>
              <a:rPr lang="en-US" err="1"/>
              <a:t>ili</a:t>
            </a:r>
            <a:r>
              <a:rPr lang="en-US"/>
              <a:t> </a:t>
            </a:r>
            <a:r>
              <a:rPr lang="en-US" err="1"/>
              <a:t>tkiva</a:t>
            </a:r>
            <a:r>
              <a:rPr lang="en-US"/>
              <a:t>" </a:t>
            </a:r>
            <a:r>
              <a:rPr lang="en-US" err="1"/>
              <a:t>odnosi</a:t>
            </a:r>
            <a:r>
              <a:rPr lang="en-US"/>
              <a:t> se </a:t>
            </a:r>
            <a:r>
              <a:rPr lang="en-US" err="1"/>
              <a:t>na</a:t>
            </a:r>
            <a:r>
              <a:rPr lang="en-US"/>
              <a:t> </a:t>
            </a:r>
            <a:r>
              <a:rPr lang="en-US" err="1"/>
              <a:t>slike</a:t>
            </a:r>
            <a:r>
              <a:rPr lang="en-US"/>
              <a:t> </a:t>
            </a:r>
            <a:r>
              <a:rPr lang="en-US" err="1"/>
              <a:t>koje</a:t>
            </a:r>
            <a:r>
              <a:rPr lang="en-US"/>
              <a:t> </a:t>
            </a:r>
            <a:r>
              <a:rPr lang="en-US" err="1"/>
              <a:t>pružaju</a:t>
            </a:r>
            <a:r>
              <a:rPr lang="en-US"/>
              <a:t> </a:t>
            </a:r>
            <a:r>
              <a:rPr lang="en-US" err="1"/>
              <a:t>numeričke</a:t>
            </a:r>
            <a:r>
              <a:rPr lang="en-US"/>
              <a:t> </a:t>
            </a:r>
            <a:r>
              <a:rPr lang="en-US" err="1"/>
              <a:t>podatke</a:t>
            </a:r>
            <a:r>
              <a:rPr lang="en-US"/>
              <a:t> o </a:t>
            </a:r>
            <a:r>
              <a:rPr lang="en-US" err="1"/>
              <a:t>promenama</a:t>
            </a:r>
            <a:r>
              <a:rPr lang="en-US"/>
              <a:t> u </a:t>
            </a:r>
            <a:r>
              <a:rPr lang="en-US" err="1"/>
              <a:t>boji</a:t>
            </a:r>
            <a:r>
              <a:rPr lang="en-US"/>
              <a:t> </a:t>
            </a:r>
            <a:r>
              <a:rPr lang="en-US" err="1"/>
              <a:t>ćelija</a:t>
            </a:r>
            <a:r>
              <a:rPr lang="en-US"/>
              <a:t> </a:t>
            </a:r>
            <a:r>
              <a:rPr lang="en-US" err="1"/>
              <a:t>ili</a:t>
            </a:r>
            <a:r>
              <a:rPr lang="en-US"/>
              <a:t> </a:t>
            </a:r>
            <a:r>
              <a:rPr lang="en-US" err="1"/>
              <a:t>tkiva</a:t>
            </a:r>
            <a:r>
              <a:rPr lang="en-US"/>
              <a:t>.</a:t>
            </a:r>
          </a:p>
          <a:p>
            <a:r>
              <a:rPr lang="en-US"/>
              <a:t>"</a:t>
            </a:r>
            <a:r>
              <a:rPr lang="en-US" err="1"/>
              <a:t>Cervikalne</a:t>
            </a:r>
            <a:r>
              <a:rPr lang="en-US"/>
              <a:t> </a:t>
            </a:r>
            <a:r>
              <a:rPr lang="en-US" err="1"/>
              <a:t>neoplazije</a:t>
            </a:r>
            <a:r>
              <a:rPr lang="en-US"/>
              <a:t> in vivo" se </a:t>
            </a:r>
            <a:r>
              <a:rPr lang="en-US" err="1"/>
              <a:t>odnosi</a:t>
            </a:r>
            <a:r>
              <a:rPr lang="en-US"/>
              <a:t> </a:t>
            </a:r>
            <a:r>
              <a:rPr lang="en-US" err="1"/>
              <a:t>na</a:t>
            </a:r>
            <a:r>
              <a:rPr lang="en-US"/>
              <a:t> </a:t>
            </a:r>
            <a:r>
              <a:rPr lang="en-US" err="1"/>
              <a:t>patološke</a:t>
            </a:r>
            <a:r>
              <a:rPr lang="en-US"/>
              <a:t> </a:t>
            </a:r>
            <a:r>
              <a:rPr lang="en-US" err="1"/>
              <a:t>promene</a:t>
            </a:r>
            <a:r>
              <a:rPr lang="en-US"/>
              <a:t> u </a:t>
            </a:r>
            <a:r>
              <a:rPr lang="en-US" err="1"/>
              <a:t>ćelijama</a:t>
            </a:r>
            <a:r>
              <a:rPr lang="en-US"/>
              <a:t> </a:t>
            </a:r>
            <a:r>
              <a:rPr lang="en-US" err="1"/>
              <a:t>cerviksa</a:t>
            </a:r>
            <a:r>
              <a:rPr lang="en-US"/>
              <a:t> </a:t>
            </a:r>
            <a:r>
              <a:rPr lang="en-US" err="1"/>
              <a:t>koje</a:t>
            </a:r>
            <a:r>
              <a:rPr lang="en-US"/>
              <a:t> se </a:t>
            </a:r>
            <a:r>
              <a:rPr lang="en-US" err="1"/>
              <a:t>dešavaju</a:t>
            </a:r>
            <a:r>
              <a:rPr lang="en-US"/>
              <a:t> u </a:t>
            </a:r>
            <a:r>
              <a:rPr lang="en-US" err="1"/>
              <a:t>živom</a:t>
            </a:r>
            <a:r>
              <a:rPr lang="en-US"/>
              <a:t> </a:t>
            </a:r>
            <a:r>
              <a:rPr lang="en-US" err="1"/>
              <a:t>organizmu</a:t>
            </a:r>
            <a:r>
              <a:rPr lang="en-US"/>
              <a:t>, </a:t>
            </a:r>
            <a:r>
              <a:rPr lang="en-US" err="1"/>
              <a:t>tj</a:t>
            </a:r>
            <a:r>
              <a:rPr lang="en-US"/>
              <a:t>. </a:t>
            </a:r>
            <a:r>
              <a:rPr lang="en-US" err="1"/>
              <a:t>unutar</a:t>
            </a:r>
            <a:r>
              <a:rPr lang="en-US"/>
              <a:t> </a:t>
            </a:r>
            <a:r>
              <a:rPr lang="en-US" err="1"/>
              <a:t>tela</a:t>
            </a:r>
            <a:r>
              <a:rPr lang="en-US"/>
              <a:t>. </a:t>
            </a:r>
          </a:p>
          <a:p>
            <a:r>
              <a:rPr lang="en-US"/>
              <a:t>"</a:t>
            </a:r>
            <a:r>
              <a:rPr lang="en-US" err="1"/>
              <a:t>Cervikalne</a:t>
            </a:r>
            <a:r>
              <a:rPr lang="en-US"/>
              <a:t> </a:t>
            </a:r>
            <a:r>
              <a:rPr lang="en-US" err="1"/>
              <a:t>neoplazije</a:t>
            </a:r>
            <a:r>
              <a:rPr lang="en-US"/>
              <a:t>" </a:t>
            </a:r>
            <a:r>
              <a:rPr lang="en-US" err="1"/>
              <a:t>obuhvataju</a:t>
            </a:r>
            <a:r>
              <a:rPr lang="en-US"/>
              <a:t> </a:t>
            </a:r>
            <a:r>
              <a:rPr lang="en-US" err="1"/>
              <a:t>abnormalan</a:t>
            </a:r>
            <a:r>
              <a:rPr lang="en-US"/>
              <a:t> </a:t>
            </a:r>
            <a:r>
              <a:rPr lang="en-US" err="1"/>
              <a:t>rast</a:t>
            </a:r>
            <a:r>
              <a:rPr lang="en-US"/>
              <a:t> </a:t>
            </a:r>
            <a:r>
              <a:rPr lang="en-US" err="1"/>
              <a:t>ćelija</a:t>
            </a:r>
            <a:r>
              <a:rPr lang="en-US"/>
              <a:t> u </a:t>
            </a:r>
            <a:r>
              <a:rPr lang="en-US" err="1"/>
              <a:t>vratu</a:t>
            </a:r>
            <a:r>
              <a:rPr lang="en-US"/>
              <a:t> </a:t>
            </a:r>
            <a:r>
              <a:rPr lang="en-US" err="1"/>
              <a:t>materice</a:t>
            </a:r>
            <a:r>
              <a:rPr lang="en-US"/>
              <a:t> (</a:t>
            </a:r>
            <a:r>
              <a:rPr lang="en-US" err="1"/>
              <a:t>cerviksu</a:t>
            </a:r>
            <a:r>
              <a:rPr lang="en-US"/>
              <a:t>) </a:t>
            </a:r>
            <a:r>
              <a:rPr lang="en-US" err="1"/>
              <a:t>i</a:t>
            </a:r>
            <a:r>
              <a:rPr lang="en-US"/>
              <a:t> </a:t>
            </a:r>
            <a:r>
              <a:rPr lang="en-US" err="1"/>
              <a:t>mogu</a:t>
            </a:r>
            <a:r>
              <a:rPr lang="en-US"/>
              <a:t> </a:t>
            </a:r>
            <a:r>
              <a:rPr lang="en-US" err="1"/>
              <a:t>predstavljati</a:t>
            </a:r>
            <a:r>
              <a:rPr lang="en-US"/>
              <a:t> </a:t>
            </a:r>
            <a:r>
              <a:rPr lang="en-US" err="1"/>
              <a:t>prekancerozne</a:t>
            </a:r>
            <a:r>
              <a:rPr lang="en-US"/>
              <a:t> </a:t>
            </a:r>
            <a:r>
              <a:rPr lang="en-US" err="1"/>
              <a:t>ili</a:t>
            </a:r>
            <a:r>
              <a:rPr lang="en-US"/>
              <a:t> </a:t>
            </a:r>
            <a:r>
              <a:rPr lang="en-US" err="1"/>
              <a:t>kancerozne</a:t>
            </a:r>
            <a:r>
              <a:rPr lang="en-US"/>
              <a:t> </a:t>
            </a:r>
            <a:r>
              <a:rPr lang="en-US" err="1"/>
              <a:t>promene</a:t>
            </a:r>
            <a:r>
              <a:rPr lang="en-US"/>
              <a:t>. </a:t>
            </a:r>
          </a:p>
          <a:p>
            <a:r>
              <a:rPr lang="en-US" err="1"/>
              <a:t>Izraz</a:t>
            </a:r>
            <a:r>
              <a:rPr lang="en-US"/>
              <a:t> "in vivo" se </a:t>
            </a:r>
            <a:r>
              <a:rPr lang="en-US" err="1"/>
              <a:t>koristi</a:t>
            </a:r>
            <a:r>
              <a:rPr lang="en-US"/>
              <a:t> da </a:t>
            </a:r>
            <a:r>
              <a:rPr lang="en-US" err="1"/>
              <a:t>označi</a:t>
            </a:r>
            <a:r>
              <a:rPr lang="en-US"/>
              <a:t> da se </a:t>
            </a:r>
            <a:r>
              <a:rPr lang="en-US" err="1"/>
              <a:t>istraživanje</a:t>
            </a:r>
            <a:r>
              <a:rPr lang="en-US"/>
              <a:t>, </a:t>
            </a:r>
            <a:r>
              <a:rPr lang="en-US" err="1"/>
              <a:t>dijagnostika</a:t>
            </a:r>
            <a:r>
              <a:rPr lang="en-US"/>
              <a:t> </a:t>
            </a:r>
            <a:r>
              <a:rPr lang="en-US" err="1"/>
              <a:t>ili</a:t>
            </a:r>
            <a:r>
              <a:rPr lang="en-US"/>
              <a:t> </a:t>
            </a:r>
            <a:r>
              <a:rPr lang="en-US" err="1"/>
              <a:t>praćenje</a:t>
            </a:r>
            <a:r>
              <a:rPr lang="en-US"/>
              <a:t> </a:t>
            </a:r>
            <a:r>
              <a:rPr lang="en-US" err="1"/>
              <a:t>odvija</a:t>
            </a:r>
            <a:r>
              <a:rPr lang="en-US"/>
              <a:t> </a:t>
            </a:r>
            <a:r>
              <a:rPr lang="en-US" err="1"/>
              <a:t>direktno</a:t>
            </a:r>
            <a:r>
              <a:rPr lang="en-US"/>
              <a:t> u </a:t>
            </a:r>
            <a:r>
              <a:rPr lang="en-US" err="1"/>
              <a:t>organizmu</a:t>
            </a:r>
            <a:r>
              <a:rPr lang="en-US"/>
              <a:t>.</a:t>
            </a:r>
            <a:endParaRPr lang="en-US">
              <a:ea typeface="Calibri"/>
              <a:cs typeface="Calibri"/>
            </a:endParaRPr>
          </a:p>
          <a:p>
            <a:r>
              <a:rPr lang="en-US"/>
              <a:t>"</a:t>
            </a:r>
            <a:r>
              <a:rPr lang="en-US" err="1"/>
              <a:t>cervikalne</a:t>
            </a:r>
            <a:r>
              <a:rPr lang="en-US"/>
              <a:t> </a:t>
            </a:r>
            <a:r>
              <a:rPr lang="en-US" err="1"/>
              <a:t>neoplazije</a:t>
            </a:r>
            <a:r>
              <a:rPr lang="en-US"/>
              <a:t> in vivo" se </a:t>
            </a:r>
            <a:r>
              <a:rPr lang="en-US" err="1"/>
              <a:t>odnose</a:t>
            </a:r>
            <a:r>
              <a:rPr lang="en-US"/>
              <a:t> </a:t>
            </a:r>
            <a:r>
              <a:rPr lang="en-US" err="1"/>
              <a:t>na</a:t>
            </a:r>
            <a:r>
              <a:rPr lang="en-US"/>
              <a:t> </a:t>
            </a:r>
            <a:r>
              <a:rPr lang="en-US" err="1"/>
              <a:t>praćenje</a:t>
            </a:r>
            <a:r>
              <a:rPr lang="en-US"/>
              <a:t> </a:t>
            </a:r>
            <a:r>
              <a:rPr lang="en-US" err="1"/>
              <a:t>i</a:t>
            </a:r>
            <a:r>
              <a:rPr lang="en-US"/>
              <a:t> </a:t>
            </a:r>
            <a:r>
              <a:rPr lang="en-US" err="1"/>
              <a:t>dijagnostiku</a:t>
            </a:r>
            <a:r>
              <a:rPr lang="en-US"/>
              <a:t> </a:t>
            </a:r>
            <a:r>
              <a:rPr lang="en-US" err="1"/>
              <a:t>patoloških</a:t>
            </a:r>
            <a:r>
              <a:rPr lang="en-US"/>
              <a:t> </a:t>
            </a:r>
            <a:r>
              <a:rPr lang="en-US" err="1"/>
              <a:t>promena</a:t>
            </a:r>
            <a:r>
              <a:rPr lang="en-US"/>
              <a:t> u </a:t>
            </a:r>
            <a:r>
              <a:rPr lang="en-US" err="1"/>
              <a:t>ćelijama</a:t>
            </a:r>
            <a:r>
              <a:rPr lang="en-US"/>
              <a:t> </a:t>
            </a:r>
            <a:r>
              <a:rPr lang="en-US" err="1"/>
              <a:t>vrata</a:t>
            </a:r>
            <a:r>
              <a:rPr lang="en-US"/>
              <a:t> </a:t>
            </a:r>
            <a:r>
              <a:rPr lang="en-US" err="1"/>
              <a:t>materice</a:t>
            </a:r>
            <a:r>
              <a:rPr lang="en-US"/>
              <a:t> </a:t>
            </a:r>
            <a:r>
              <a:rPr lang="en-US" err="1"/>
              <a:t>dok</a:t>
            </a:r>
            <a:r>
              <a:rPr lang="en-US"/>
              <a:t> se one </a:t>
            </a:r>
            <a:r>
              <a:rPr lang="en-US" err="1"/>
              <a:t>dešavaju</a:t>
            </a:r>
            <a:r>
              <a:rPr lang="en-US"/>
              <a:t> u </a:t>
            </a:r>
            <a:r>
              <a:rPr lang="en-US" err="1"/>
              <a:t>stvarnom</a:t>
            </a:r>
            <a:r>
              <a:rPr lang="en-US"/>
              <a:t>, </a:t>
            </a:r>
            <a:r>
              <a:rPr lang="en-US" err="1"/>
              <a:t>živom</a:t>
            </a:r>
            <a:r>
              <a:rPr lang="en-US"/>
              <a:t> </a:t>
            </a:r>
            <a:r>
              <a:rPr lang="en-US" err="1"/>
              <a:t>organizmu</a:t>
            </a:r>
            <a:r>
              <a:rPr lang="en-US"/>
              <a:t>. </a:t>
            </a:r>
          </a:p>
          <a:p>
            <a:r>
              <a:rPr lang="en-US"/>
              <a:t>Rana </a:t>
            </a:r>
            <a:r>
              <a:rPr lang="en-US" err="1"/>
              <a:t>detekcija</a:t>
            </a:r>
            <a:r>
              <a:rPr lang="en-US"/>
              <a:t> </a:t>
            </a:r>
            <a:r>
              <a:rPr lang="en-US" err="1"/>
              <a:t>ovakvih</a:t>
            </a:r>
            <a:r>
              <a:rPr lang="en-US"/>
              <a:t> </a:t>
            </a:r>
            <a:r>
              <a:rPr lang="en-US" err="1"/>
              <a:t>promena</a:t>
            </a:r>
            <a:r>
              <a:rPr lang="en-US"/>
              <a:t> </a:t>
            </a:r>
            <a:r>
              <a:rPr lang="en-US" err="1"/>
              <a:t>može</a:t>
            </a:r>
            <a:r>
              <a:rPr lang="en-US"/>
              <a:t> </a:t>
            </a:r>
            <a:r>
              <a:rPr lang="en-US" err="1"/>
              <a:t>biti</a:t>
            </a:r>
            <a:r>
              <a:rPr lang="en-US"/>
              <a:t> </a:t>
            </a:r>
            <a:r>
              <a:rPr lang="en-US" err="1"/>
              <a:t>ključna</a:t>
            </a:r>
            <a:r>
              <a:rPr lang="en-US"/>
              <a:t> za </a:t>
            </a:r>
            <a:r>
              <a:rPr lang="en-US" err="1"/>
              <a:t>prevenciju</a:t>
            </a:r>
            <a:r>
              <a:rPr lang="en-US"/>
              <a:t> </a:t>
            </a:r>
            <a:r>
              <a:rPr lang="en-US" err="1"/>
              <a:t>razvoja</a:t>
            </a:r>
            <a:r>
              <a:rPr lang="en-US"/>
              <a:t> </a:t>
            </a:r>
            <a:r>
              <a:rPr lang="en-US" err="1"/>
              <a:t>kancera</a:t>
            </a:r>
            <a:r>
              <a:rPr lang="en-US"/>
              <a:t> </a:t>
            </a:r>
            <a:r>
              <a:rPr lang="en-US" err="1"/>
              <a:t>vrata</a:t>
            </a:r>
            <a:r>
              <a:rPr lang="en-US"/>
              <a:t> </a:t>
            </a:r>
            <a:r>
              <a:rPr lang="en-US" err="1"/>
              <a:t>materice</a:t>
            </a:r>
            <a:r>
              <a:rPr lang="en-US"/>
              <a:t>.</a:t>
            </a:r>
          </a:p>
          <a:p>
            <a:r>
              <a:rPr lang="en-US" err="1"/>
              <a:t>Ateroskleroza</a:t>
            </a:r>
            <a:r>
              <a:rPr lang="en-US"/>
              <a:t> je </a:t>
            </a:r>
            <a:r>
              <a:rPr lang="en-US" err="1"/>
              <a:t>bolest</a:t>
            </a:r>
            <a:r>
              <a:rPr lang="en-US"/>
              <a:t> </a:t>
            </a:r>
            <a:r>
              <a:rPr lang="en-US" err="1"/>
              <a:t>krvnih</a:t>
            </a:r>
            <a:r>
              <a:rPr lang="en-US"/>
              <a:t> </a:t>
            </a:r>
            <a:r>
              <a:rPr lang="en-US" err="1"/>
              <a:t>sudova</a:t>
            </a:r>
            <a:r>
              <a:rPr lang="en-US"/>
              <a:t> </a:t>
            </a:r>
            <a:r>
              <a:rPr lang="en-US" err="1"/>
              <a:t>koja</a:t>
            </a:r>
            <a:r>
              <a:rPr lang="en-US"/>
              <a:t> se </a:t>
            </a:r>
            <a:r>
              <a:rPr lang="en-US" err="1"/>
              <a:t>karakteriše</a:t>
            </a:r>
            <a:r>
              <a:rPr lang="en-US"/>
              <a:t> </a:t>
            </a:r>
            <a:r>
              <a:rPr lang="en-US" err="1"/>
              <a:t>nakupljanjem</a:t>
            </a:r>
            <a:r>
              <a:rPr lang="en-US"/>
              <a:t> </a:t>
            </a:r>
            <a:r>
              <a:rPr lang="en-US" err="1"/>
              <a:t>masnih</a:t>
            </a:r>
            <a:r>
              <a:rPr lang="en-US"/>
              <a:t> </a:t>
            </a:r>
            <a:r>
              <a:rPr lang="en-US" err="1"/>
              <a:t>naslaga</a:t>
            </a:r>
            <a:r>
              <a:rPr lang="en-US"/>
              <a:t>, </a:t>
            </a:r>
            <a:r>
              <a:rPr lang="en-US" err="1"/>
              <a:t>ćelija</a:t>
            </a:r>
            <a:r>
              <a:rPr lang="en-US"/>
              <a:t> </a:t>
            </a:r>
            <a:r>
              <a:rPr lang="en-US" err="1"/>
              <a:t>i</a:t>
            </a:r>
            <a:r>
              <a:rPr lang="en-US"/>
              <a:t> </a:t>
            </a:r>
            <a:r>
              <a:rPr lang="en-US" err="1"/>
              <a:t>drugih</a:t>
            </a:r>
            <a:r>
              <a:rPr lang="en-US"/>
              <a:t> </a:t>
            </a:r>
            <a:r>
              <a:rPr lang="en-US" err="1"/>
              <a:t>supstanci</a:t>
            </a:r>
            <a:r>
              <a:rPr lang="en-US"/>
              <a:t> </a:t>
            </a:r>
            <a:r>
              <a:rPr lang="en-US" err="1"/>
              <a:t>na</a:t>
            </a:r>
            <a:r>
              <a:rPr lang="en-US"/>
              <a:t> </a:t>
            </a:r>
            <a:r>
              <a:rPr lang="en-US" err="1"/>
              <a:t>zidovima</a:t>
            </a:r>
            <a:r>
              <a:rPr lang="en-US"/>
              <a:t> </a:t>
            </a:r>
            <a:r>
              <a:rPr lang="en-US" err="1"/>
              <a:t>arterija</a:t>
            </a:r>
            <a:r>
              <a:rPr lang="en-US"/>
              <a:t>. </a:t>
            </a:r>
            <a:r>
              <a:rPr lang="en-US" err="1"/>
              <a:t>Ovaj</a:t>
            </a:r>
            <a:r>
              <a:rPr lang="en-US"/>
              <a:t> </a:t>
            </a:r>
            <a:r>
              <a:rPr lang="en-US" err="1"/>
              <a:t>nakupljeni</a:t>
            </a:r>
            <a:r>
              <a:rPr lang="en-US"/>
              <a:t> </a:t>
            </a:r>
            <a:r>
              <a:rPr lang="en-US" err="1"/>
              <a:t>materijal</a:t>
            </a:r>
            <a:r>
              <a:rPr lang="en-US"/>
              <a:t> </a:t>
            </a:r>
            <a:r>
              <a:rPr lang="en-US" err="1"/>
              <a:t>formira</a:t>
            </a:r>
            <a:r>
              <a:rPr lang="en-US"/>
              <a:t> </a:t>
            </a:r>
            <a:r>
              <a:rPr lang="en-US" err="1"/>
              <a:t>aterosklerotske</a:t>
            </a:r>
            <a:r>
              <a:rPr lang="en-US"/>
              <a:t> </a:t>
            </a:r>
            <a:r>
              <a:rPr lang="en-US" err="1"/>
              <a:t>plakove</a:t>
            </a:r>
            <a:r>
              <a:rPr lang="en-US"/>
              <a:t> koji </a:t>
            </a:r>
            <a:r>
              <a:rPr lang="en-US" err="1"/>
              <a:t>mogu</a:t>
            </a:r>
            <a:r>
              <a:rPr lang="en-US"/>
              <a:t> </a:t>
            </a:r>
            <a:r>
              <a:rPr lang="en-US" err="1"/>
              <a:t>suziti</a:t>
            </a:r>
            <a:r>
              <a:rPr lang="en-US"/>
              <a:t> </a:t>
            </a:r>
            <a:r>
              <a:rPr lang="en-US" err="1"/>
              <a:t>ili</a:t>
            </a:r>
            <a:r>
              <a:rPr lang="en-US"/>
              <a:t> </a:t>
            </a:r>
            <a:r>
              <a:rPr lang="en-US" err="1"/>
              <a:t>blokirati</a:t>
            </a:r>
            <a:r>
              <a:rPr lang="en-US"/>
              <a:t> </a:t>
            </a:r>
            <a:r>
              <a:rPr lang="en-US" err="1"/>
              <a:t>protok</a:t>
            </a:r>
            <a:r>
              <a:rPr lang="en-US"/>
              <a:t> </a:t>
            </a:r>
            <a:r>
              <a:rPr lang="en-US" err="1"/>
              <a:t>krvi</a:t>
            </a:r>
            <a:r>
              <a:rPr lang="en-US"/>
              <a:t> </a:t>
            </a:r>
            <a:r>
              <a:rPr lang="en-US" err="1"/>
              <a:t>kroz</a:t>
            </a:r>
            <a:r>
              <a:rPr lang="en-US"/>
              <a:t> </a:t>
            </a:r>
            <a:r>
              <a:rPr lang="en-US" err="1"/>
              <a:t>arterije</a:t>
            </a:r>
            <a:r>
              <a:rPr lang="en-US"/>
              <a:t>.</a:t>
            </a:r>
          </a:p>
        </p:txBody>
      </p:sp>
      <p:sp>
        <p:nvSpPr>
          <p:cNvPr id="4" name="Slide Number Placeholder 3"/>
          <p:cNvSpPr>
            <a:spLocks noGrp="1"/>
          </p:cNvSpPr>
          <p:nvPr>
            <p:ph type="sldNum" sz="quarter" idx="5"/>
          </p:nvPr>
        </p:nvSpPr>
        <p:spPr/>
        <p:txBody>
          <a:bodyPr/>
          <a:lstStyle/>
          <a:p>
            <a:fld id="{8C779C3E-DAD4-471A-8735-7AC4EA50D427}" type="slidenum">
              <a:rPr lang="en-US"/>
              <a:t>6</a:t>
            </a:fld>
            <a:endParaRPr lang="en-US"/>
          </a:p>
        </p:txBody>
      </p:sp>
    </p:spTree>
    <p:extLst>
      <p:ext uri="{BB962C8B-B14F-4D97-AF65-F5344CB8AC3E}">
        <p14:creationId xmlns:p14="http://schemas.microsoft.com/office/powerpoint/2010/main" val="3080852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https://www.gophotonics.com/community/what-is-laser-induced-fluorescence-or-lif</a:t>
            </a:r>
            <a:endParaRPr lang="en-US"/>
          </a:p>
          <a:p>
            <a:r>
              <a:rPr lang="en-US">
                <a:cs typeface="Calibri" panose="020F0502020204030204"/>
              </a:rPr>
              <a:t>YouTube video </a:t>
            </a:r>
            <a:r>
              <a:rPr lang="en-US" err="1">
                <a:cs typeface="Calibri"/>
              </a:rPr>
              <a:t>snimak</a:t>
            </a:r>
            <a:r>
              <a:rPr lang="en-US">
                <a:cs typeface="Calibri"/>
              </a:rPr>
              <a:t>:</a:t>
            </a:r>
          </a:p>
          <a:p>
            <a:r>
              <a:rPr lang="en-US">
                <a:hlinkClick r:id="rId4"/>
              </a:rPr>
              <a:t>https://www.youtube.com/watch?v=b-ow-IQ8L9Q</a:t>
            </a:r>
            <a:endParaRPr lang="en-US">
              <a:cs typeface="Calibri"/>
            </a:endParaRPr>
          </a:p>
          <a:p>
            <a:pPr marL="171450" indent="-171450">
              <a:buFont typeface="Arial"/>
              <a:buChar char="•"/>
            </a:pPr>
            <a:r>
              <a:rPr lang="en-US">
                <a:cs typeface="Calibri"/>
              </a:rPr>
              <a:t>Pod </a:t>
            </a:r>
            <a:r>
              <a:rPr lang="en-US" err="1">
                <a:cs typeface="Calibri"/>
              </a:rPr>
              <a:t>spektroskopskom</a:t>
            </a:r>
            <a:r>
              <a:rPr lang="en-US">
                <a:cs typeface="Calibri"/>
              </a:rPr>
              <a:t> </a:t>
            </a:r>
            <a:r>
              <a:rPr lang="en-US" err="1">
                <a:cs typeface="Calibri"/>
              </a:rPr>
              <a:t>metodom</a:t>
            </a:r>
            <a:r>
              <a:rPr lang="en-US">
                <a:cs typeface="Calibri"/>
              </a:rPr>
              <a:t> </a:t>
            </a:r>
            <a:r>
              <a:rPr lang="en-US" err="1">
                <a:cs typeface="Calibri"/>
              </a:rPr>
              <a:t>podrazumevamo</a:t>
            </a:r>
            <a:r>
              <a:rPr lang="en-US">
                <a:cs typeface="Calibri"/>
              </a:rPr>
              <a:t> </a:t>
            </a:r>
            <a:r>
              <a:rPr lang="en-US" err="1">
                <a:cs typeface="Calibri"/>
              </a:rPr>
              <a:t>analizu</a:t>
            </a:r>
            <a:r>
              <a:rPr lang="en-US">
                <a:cs typeface="Calibri"/>
              </a:rPr>
              <a:t> </a:t>
            </a:r>
            <a:r>
              <a:rPr lang="en-US" err="1">
                <a:cs typeface="Calibri"/>
              </a:rPr>
              <a:t>raspodele</a:t>
            </a:r>
            <a:r>
              <a:rPr lang="en-US">
                <a:cs typeface="Calibri"/>
              </a:rPr>
              <a:t> </a:t>
            </a:r>
            <a:r>
              <a:rPr lang="en-US" err="1">
                <a:cs typeface="Calibri"/>
              </a:rPr>
              <a:t>svetlosti</a:t>
            </a:r>
            <a:r>
              <a:rPr lang="en-US">
                <a:cs typeface="Calibri"/>
              </a:rPr>
              <a:t> u </a:t>
            </a:r>
            <a:r>
              <a:rPr lang="en-US" err="1">
                <a:cs typeface="Calibri"/>
              </a:rPr>
              <a:t>zavisnosti</a:t>
            </a:r>
            <a:r>
              <a:rPr lang="en-US">
                <a:cs typeface="Calibri"/>
              </a:rPr>
              <a:t> </a:t>
            </a:r>
            <a:r>
              <a:rPr lang="en-US" err="1">
                <a:cs typeface="Calibri"/>
              </a:rPr>
              <a:t>od</a:t>
            </a:r>
            <a:r>
              <a:rPr lang="en-US">
                <a:cs typeface="Calibri"/>
              </a:rPr>
              <a:t> </a:t>
            </a:r>
            <a:r>
              <a:rPr lang="en-US" err="1">
                <a:cs typeface="Calibri"/>
              </a:rPr>
              <a:t>talasne</a:t>
            </a:r>
            <a:r>
              <a:rPr lang="en-US">
                <a:cs typeface="Calibri"/>
              </a:rPr>
              <a:t> </a:t>
            </a:r>
            <a:r>
              <a:rPr lang="en-US" err="1">
                <a:cs typeface="Calibri"/>
              </a:rPr>
              <a:t>duzine</a:t>
            </a:r>
            <a:r>
              <a:rPr lang="en-US">
                <a:cs typeface="Calibri"/>
              </a:rPr>
              <a:t>.</a:t>
            </a:r>
          </a:p>
          <a:p>
            <a:pPr marL="171450" indent="-171450">
              <a:buFont typeface="Arial"/>
              <a:buChar char="•"/>
            </a:pPr>
            <a:endParaRPr lang="en-US">
              <a:cs typeface="Calibri"/>
            </a:endParaRPr>
          </a:p>
          <a:p>
            <a:pPr marL="171450" indent="-171450">
              <a:buFont typeface="Arial"/>
              <a:buChar char="•"/>
            </a:pPr>
            <a:endParaRPr lang="en-US">
              <a:cs typeface="Calibri"/>
            </a:endParaRPr>
          </a:p>
          <a:p>
            <a:pPr marL="171450" indent="-171450">
              <a:buFont typeface="Arial"/>
              <a:buChar char="•"/>
            </a:pPr>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C779C3E-DAD4-471A-8735-7AC4EA50D427}" type="slidenum">
              <a:rPr lang="en-US"/>
              <a:t>7</a:t>
            </a:fld>
            <a:endParaRPr lang="en-US"/>
          </a:p>
        </p:txBody>
      </p:sp>
    </p:spTree>
    <p:extLst>
      <p:ext uri="{BB962C8B-B14F-4D97-AF65-F5344CB8AC3E}">
        <p14:creationId xmlns:p14="http://schemas.microsoft.com/office/powerpoint/2010/main" val="721185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https://www.gophotonics.com/community/what-is-laser-induced-fluorescence-or-lif</a:t>
            </a:r>
            <a:endParaRPr lang="en-US"/>
          </a:p>
          <a:p>
            <a:r>
              <a:rPr lang="en-US" err="1"/>
              <a:t>Fluorescencija</a:t>
            </a:r>
            <a:r>
              <a:rPr lang="en-US"/>
              <a:t> je </a:t>
            </a:r>
            <a:r>
              <a:rPr lang="en-US" err="1"/>
              <a:t>proces</a:t>
            </a:r>
            <a:r>
              <a:rPr lang="en-US"/>
              <a:t> u </a:t>
            </a:r>
            <a:r>
              <a:rPr lang="en-US" err="1"/>
              <a:t>kojem</a:t>
            </a:r>
            <a:r>
              <a:rPr lang="en-US"/>
              <a:t> </a:t>
            </a:r>
            <a:r>
              <a:rPr lang="en-US" err="1"/>
              <a:t>atomi</a:t>
            </a:r>
            <a:r>
              <a:rPr lang="en-US"/>
              <a:t>, </a:t>
            </a:r>
            <a:r>
              <a:rPr lang="en-US" err="1"/>
              <a:t>molekuli</a:t>
            </a:r>
            <a:r>
              <a:rPr lang="en-US"/>
              <a:t> </a:t>
            </a:r>
            <a:r>
              <a:rPr lang="en-US" err="1"/>
              <a:t>ili</a:t>
            </a:r>
            <a:r>
              <a:rPr lang="en-US"/>
              <a:t> </a:t>
            </a:r>
            <a:r>
              <a:rPr lang="en-US" err="1"/>
              <a:t>kristali</a:t>
            </a:r>
            <a:r>
              <a:rPr lang="en-US"/>
              <a:t> </a:t>
            </a:r>
            <a:r>
              <a:rPr lang="en-US" err="1"/>
              <a:t>apsorbuju</a:t>
            </a:r>
            <a:r>
              <a:rPr lang="en-US"/>
              <a:t> </a:t>
            </a:r>
            <a:r>
              <a:rPr lang="en-US" err="1"/>
              <a:t>energiju</a:t>
            </a:r>
            <a:r>
              <a:rPr lang="en-US"/>
              <a:t> u </a:t>
            </a:r>
            <a:r>
              <a:rPr lang="en-US" err="1"/>
              <a:t>obliku</a:t>
            </a:r>
            <a:r>
              <a:rPr lang="en-US"/>
              <a:t> </a:t>
            </a:r>
            <a:r>
              <a:rPr lang="en-US" err="1"/>
              <a:t>svetlosti</a:t>
            </a:r>
            <a:r>
              <a:rPr lang="en-US"/>
              <a:t> </a:t>
            </a:r>
            <a:r>
              <a:rPr lang="en-US" err="1"/>
              <a:t>pri</a:t>
            </a:r>
            <a:r>
              <a:rPr lang="en-US"/>
              <a:t> </a:t>
            </a:r>
            <a:r>
              <a:rPr lang="en-US" err="1"/>
              <a:t>jednoj</a:t>
            </a:r>
            <a:r>
              <a:rPr lang="en-US"/>
              <a:t> </a:t>
            </a:r>
            <a:r>
              <a:rPr lang="en-US" err="1"/>
              <a:t>talasnoj</a:t>
            </a:r>
            <a:r>
              <a:rPr lang="en-US"/>
              <a:t> </a:t>
            </a:r>
            <a:r>
              <a:rPr lang="en-US" err="1"/>
              <a:t>dužini</a:t>
            </a:r>
            <a:r>
              <a:rPr lang="en-US"/>
              <a:t> (</a:t>
            </a:r>
            <a:r>
              <a:rPr lang="en-US" err="1"/>
              <a:t>obično</a:t>
            </a:r>
            <a:r>
              <a:rPr lang="en-US"/>
              <a:t> </a:t>
            </a:r>
            <a:r>
              <a:rPr lang="en-US" err="1"/>
              <a:t>ultravioletne</a:t>
            </a:r>
            <a:r>
              <a:rPr lang="en-US"/>
              <a:t> </a:t>
            </a:r>
            <a:r>
              <a:rPr lang="en-US" err="1"/>
              <a:t>svetlosti</a:t>
            </a:r>
            <a:r>
              <a:rPr lang="en-US"/>
              <a:t>) </a:t>
            </a:r>
            <a:r>
              <a:rPr lang="en-US" err="1"/>
              <a:t>i</a:t>
            </a:r>
            <a:r>
              <a:rPr lang="en-US"/>
              <a:t> </a:t>
            </a:r>
            <a:r>
              <a:rPr lang="en-US" err="1"/>
              <a:t>zatim</a:t>
            </a:r>
            <a:r>
              <a:rPr lang="en-US"/>
              <a:t> </a:t>
            </a:r>
            <a:r>
              <a:rPr lang="en-US" err="1"/>
              <a:t>emituju</a:t>
            </a:r>
            <a:r>
              <a:rPr lang="en-US"/>
              <a:t> </a:t>
            </a:r>
            <a:r>
              <a:rPr lang="en-US" err="1"/>
              <a:t>svetlost</a:t>
            </a:r>
            <a:r>
              <a:rPr lang="en-US"/>
              <a:t> </a:t>
            </a:r>
            <a:r>
              <a:rPr lang="en-US" err="1"/>
              <a:t>pri</a:t>
            </a:r>
            <a:r>
              <a:rPr lang="en-US"/>
              <a:t> </a:t>
            </a:r>
            <a:r>
              <a:rPr lang="en-US" err="1"/>
              <a:t>dužoj</a:t>
            </a:r>
            <a:r>
              <a:rPr lang="en-US"/>
              <a:t> </a:t>
            </a:r>
            <a:r>
              <a:rPr lang="en-US" err="1"/>
              <a:t>talasnoj</a:t>
            </a:r>
            <a:r>
              <a:rPr lang="en-US"/>
              <a:t> </a:t>
            </a:r>
            <a:r>
              <a:rPr lang="en-US" err="1"/>
              <a:t>dužini</a:t>
            </a:r>
            <a:r>
              <a:rPr lang="en-US"/>
              <a:t>, </a:t>
            </a:r>
            <a:r>
              <a:rPr lang="en-US" err="1"/>
              <a:t>često</a:t>
            </a:r>
            <a:r>
              <a:rPr lang="en-US"/>
              <a:t> u </a:t>
            </a:r>
            <a:r>
              <a:rPr lang="en-US" err="1"/>
              <a:t>vidljivom</a:t>
            </a:r>
            <a:r>
              <a:rPr lang="en-US"/>
              <a:t> </a:t>
            </a:r>
            <a:r>
              <a:rPr lang="en-US" err="1"/>
              <a:t>delu</a:t>
            </a:r>
            <a:r>
              <a:rPr lang="en-US"/>
              <a:t> </a:t>
            </a:r>
            <a:r>
              <a:rPr lang="en-US" err="1"/>
              <a:t>spektra</a:t>
            </a:r>
            <a:r>
              <a:rPr lang="en-US"/>
              <a:t>.</a:t>
            </a:r>
          </a:p>
          <a:p>
            <a:endParaRPr lang="en-US">
              <a:cs typeface="Calibri"/>
            </a:endParaRPr>
          </a:p>
          <a:p>
            <a:r>
              <a:rPr lang="en-US" err="1"/>
              <a:t>Spektri</a:t>
            </a:r>
            <a:r>
              <a:rPr lang="en-US"/>
              <a:t> </a:t>
            </a:r>
            <a:r>
              <a:rPr lang="en-US" err="1"/>
              <a:t>fluorescencije</a:t>
            </a:r>
            <a:r>
              <a:rPr lang="en-US"/>
              <a:t> </a:t>
            </a:r>
            <a:r>
              <a:rPr lang="en-US" err="1"/>
              <a:t>često</a:t>
            </a:r>
            <a:r>
              <a:rPr lang="en-US"/>
              <a:t> </a:t>
            </a:r>
            <a:r>
              <a:rPr lang="en-US" err="1"/>
              <a:t>pokazuju</a:t>
            </a:r>
            <a:r>
              <a:rPr lang="en-US"/>
              <a:t> </a:t>
            </a:r>
            <a:r>
              <a:rPr lang="en-US" err="1"/>
              <a:t>karakteristične</a:t>
            </a:r>
            <a:r>
              <a:rPr lang="en-US"/>
              <a:t> </a:t>
            </a:r>
            <a:r>
              <a:rPr lang="en-US" err="1"/>
              <a:t>linije</a:t>
            </a:r>
            <a:r>
              <a:rPr lang="en-US"/>
              <a:t> </a:t>
            </a:r>
            <a:r>
              <a:rPr lang="en-US" err="1"/>
              <a:t>ili</a:t>
            </a:r>
            <a:r>
              <a:rPr lang="en-US"/>
              <a:t> </a:t>
            </a:r>
            <a:r>
              <a:rPr lang="en-US" err="1"/>
              <a:t>pikove</a:t>
            </a:r>
            <a:r>
              <a:rPr lang="en-US"/>
              <a:t> koji </a:t>
            </a:r>
            <a:r>
              <a:rPr lang="en-US" err="1"/>
              <a:t>su</a:t>
            </a:r>
            <a:r>
              <a:rPr lang="en-US"/>
              <a:t> </a:t>
            </a:r>
            <a:r>
              <a:rPr lang="en-US" err="1"/>
              <a:t>specifični</a:t>
            </a:r>
            <a:r>
              <a:rPr lang="en-US"/>
              <a:t> za </a:t>
            </a:r>
            <a:r>
              <a:rPr lang="en-US" err="1"/>
              <a:t>određene</a:t>
            </a:r>
            <a:r>
              <a:rPr lang="en-US"/>
              <a:t> </a:t>
            </a:r>
            <a:r>
              <a:rPr lang="en-US" err="1"/>
              <a:t>supstance</a:t>
            </a:r>
            <a:r>
              <a:rPr lang="en-US"/>
              <a:t>. </a:t>
            </a:r>
            <a:r>
              <a:rPr lang="en-US" err="1"/>
              <a:t>Analizom</a:t>
            </a:r>
            <a:r>
              <a:rPr lang="en-US"/>
              <a:t> </a:t>
            </a:r>
            <a:r>
              <a:rPr lang="en-US" err="1"/>
              <a:t>tih</a:t>
            </a:r>
            <a:r>
              <a:rPr lang="en-US"/>
              <a:t> </a:t>
            </a:r>
            <a:r>
              <a:rPr lang="en-US" err="1"/>
              <a:t>linija</a:t>
            </a:r>
            <a:r>
              <a:rPr lang="en-US"/>
              <a:t> </a:t>
            </a:r>
            <a:r>
              <a:rPr lang="en-US" err="1"/>
              <a:t>može</a:t>
            </a:r>
            <a:r>
              <a:rPr lang="en-US"/>
              <a:t> se </a:t>
            </a:r>
            <a:r>
              <a:rPr lang="en-US" err="1"/>
              <a:t>identifikovati</a:t>
            </a:r>
            <a:r>
              <a:rPr lang="en-US"/>
              <a:t> </a:t>
            </a:r>
            <a:r>
              <a:rPr lang="en-US" err="1"/>
              <a:t>prisutnost</a:t>
            </a:r>
            <a:r>
              <a:rPr lang="en-US"/>
              <a:t> </a:t>
            </a:r>
            <a:r>
              <a:rPr lang="en-US" err="1"/>
              <a:t>određenih</a:t>
            </a:r>
            <a:r>
              <a:rPr lang="en-US"/>
              <a:t> </a:t>
            </a:r>
            <a:r>
              <a:rPr lang="en-US" err="1"/>
              <a:t>atoma</a:t>
            </a:r>
            <a:r>
              <a:rPr lang="en-US"/>
              <a:t>, </a:t>
            </a:r>
            <a:r>
              <a:rPr lang="en-US" err="1"/>
              <a:t>molekula</a:t>
            </a:r>
            <a:r>
              <a:rPr lang="en-US"/>
              <a:t> </a:t>
            </a:r>
            <a:r>
              <a:rPr lang="en-US" err="1"/>
              <a:t>ili</a:t>
            </a:r>
            <a:r>
              <a:rPr lang="en-US"/>
              <a:t> </a:t>
            </a:r>
            <a:r>
              <a:rPr lang="en-US" err="1"/>
              <a:t>jedinjenja</a:t>
            </a:r>
            <a:r>
              <a:rPr lang="en-US"/>
              <a:t> u </a:t>
            </a:r>
            <a:r>
              <a:rPr lang="en-US" err="1"/>
              <a:t>uzorku</a:t>
            </a:r>
            <a:r>
              <a:rPr lang="en-US"/>
              <a:t>.</a:t>
            </a:r>
            <a:endParaRPr lang="en-US">
              <a:cs typeface="Calibri"/>
            </a:endParaRPr>
          </a:p>
          <a:p>
            <a:endParaRPr lang="en-US">
              <a:cs typeface="Calibri"/>
            </a:endParaRP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C779C3E-DAD4-471A-8735-7AC4EA50D427}" type="slidenum">
              <a:rPr lang="en-US"/>
              <a:t>8</a:t>
            </a:fld>
            <a:endParaRPr lang="en-US"/>
          </a:p>
        </p:txBody>
      </p:sp>
    </p:spTree>
    <p:extLst>
      <p:ext uri="{BB962C8B-B14F-4D97-AF65-F5344CB8AC3E}">
        <p14:creationId xmlns:p14="http://schemas.microsoft.com/office/powerpoint/2010/main" val="159633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https://www.ncbi.nlm.nih.gov/pmc/articles/PMC9025499/</a:t>
            </a:r>
            <a:endParaRPr lang="en-US"/>
          </a:p>
          <a:p>
            <a:endParaRPr lang="en-US">
              <a:cs typeface="Calibri"/>
            </a:endParaRPr>
          </a:p>
          <a:p>
            <a:r>
              <a:rPr lang="en-US">
                <a:cs typeface="Calibri"/>
              </a:rPr>
              <a:t>Na </a:t>
            </a:r>
            <a:r>
              <a:rPr lang="en-US" err="1">
                <a:cs typeface="Calibri"/>
              </a:rPr>
              <a:t>prvoj</a:t>
            </a:r>
            <a:r>
              <a:rPr lang="en-US">
                <a:cs typeface="Calibri"/>
              </a:rPr>
              <a:t> </a:t>
            </a:r>
            <a:r>
              <a:rPr lang="en-US" err="1">
                <a:cs typeface="Calibri"/>
              </a:rPr>
              <a:t>slici</a:t>
            </a:r>
            <a:r>
              <a:rPr lang="en-US">
                <a:cs typeface="Calibri"/>
              </a:rPr>
              <a:t>, </a:t>
            </a:r>
            <a:r>
              <a:rPr lang="en-US" err="1">
                <a:cs typeface="Calibri"/>
              </a:rPr>
              <a:t>nalazi</a:t>
            </a:r>
            <a:r>
              <a:rPr lang="en-US">
                <a:cs typeface="Calibri"/>
              </a:rPr>
              <a:t> se primer </a:t>
            </a:r>
            <a:r>
              <a:rPr lang="en-US" err="1">
                <a:cs typeface="Calibri"/>
              </a:rPr>
              <a:t>snimljenog</a:t>
            </a:r>
            <a:r>
              <a:rPr lang="en-US">
                <a:cs typeface="Calibri"/>
              </a:rPr>
              <a:t> </a:t>
            </a:r>
            <a:r>
              <a:rPr lang="en-US" err="1">
                <a:cs typeface="Calibri"/>
              </a:rPr>
              <a:t>spektra</a:t>
            </a:r>
            <a:r>
              <a:rPr lang="en-US">
                <a:cs typeface="Calibri"/>
              </a:rPr>
              <a:t> </a:t>
            </a:r>
            <a:r>
              <a:rPr lang="en-US" err="1">
                <a:cs typeface="Calibri"/>
              </a:rPr>
              <a:t>fluorescencije</a:t>
            </a:r>
            <a:r>
              <a:rPr lang="en-US">
                <a:cs typeface="Calibri"/>
              </a:rPr>
              <a:t> u </a:t>
            </a:r>
            <a:r>
              <a:rPr lang="en-US" err="1">
                <a:cs typeface="Calibri"/>
              </a:rPr>
              <a:t>slučaju</a:t>
            </a:r>
            <a:r>
              <a:rPr lang="en-US">
                <a:cs typeface="Calibri"/>
              </a:rPr>
              <a:t> </a:t>
            </a:r>
            <a:r>
              <a:rPr lang="en-US" err="1">
                <a:cs typeface="Calibri"/>
              </a:rPr>
              <a:t>ispitivanja</a:t>
            </a:r>
            <a:r>
              <a:rPr lang="en-US">
                <a:cs typeface="Calibri"/>
              </a:rPr>
              <a:t> </a:t>
            </a:r>
            <a:r>
              <a:rPr lang="en-US" err="1">
                <a:cs typeface="Calibri"/>
              </a:rPr>
              <a:t>Merkelovog</a:t>
            </a:r>
            <a:r>
              <a:rPr lang="en-US">
                <a:cs typeface="Calibri"/>
              </a:rPr>
              <a:t> </a:t>
            </a:r>
            <a:r>
              <a:rPr lang="en-US" err="1">
                <a:cs typeface="Calibri"/>
              </a:rPr>
              <a:t>tumora</a:t>
            </a:r>
            <a:r>
              <a:rPr lang="en-US">
                <a:cs typeface="Calibri"/>
              </a:rPr>
              <a:t> (tumor </a:t>
            </a:r>
            <a:r>
              <a:rPr lang="en-US" err="1">
                <a:cs typeface="Calibri"/>
              </a:rPr>
              <a:t>kože</a:t>
            </a:r>
            <a:r>
              <a:rPr lang="en-US">
                <a:cs typeface="Calibri"/>
              </a:rPr>
              <a:t>). Zeleni </a:t>
            </a:r>
            <a:r>
              <a:rPr lang="en-US" err="1">
                <a:cs typeface="Calibri"/>
              </a:rPr>
              <a:t>spektar</a:t>
            </a:r>
            <a:r>
              <a:rPr lang="en-US">
                <a:cs typeface="Calibri"/>
              </a:rPr>
              <a:t>, </a:t>
            </a:r>
            <a:r>
              <a:rPr lang="en-US" err="1">
                <a:cs typeface="Calibri"/>
              </a:rPr>
              <a:t>označen</a:t>
            </a:r>
            <a:r>
              <a:rPr lang="en-US">
                <a:cs typeface="Calibri"/>
              </a:rPr>
              <a:t> </a:t>
            </a:r>
            <a:r>
              <a:rPr lang="en-US" err="1">
                <a:cs typeface="Calibri"/>
              </a:rPr>
              <a:t>brojem</a:t>
            </a:r>
            <a:r>
              <a:rPr lang="en-US">
                <a:cs typeface="Calibri"/>
              </a:rPr>
              <a:t> 1 </a:t>
            </a:r>
            <a:r>
              <a:rPr lang="en-US" err="1">
                <a:cs typeface="Calibri"/>
              </a:rPr>
              <a:t>predstavlja</a:t>
            </a:r>
            <a:r>
              <a:rPr lang="en-US">
                <a:cs typeface="Calibri"/>
              </a:rPr>
              <a:t> </a:t>
            </a:r>
            <a:r>
              <a:rPr lang="en-US" err="1">
                <a:cs typeface="Calibri"/>
              </a:rPr>
              <a:t>zdravo</a:t>
            </a:r>
            <a:r>
              <a:rPr lang="en-US">
                <a:cs typeface="Calibri"/>
              </a:rPr>
              <a:t> </a:t>
            </a:r>
            <a:r>
              <a:rPr lang="en-US" err="1">
                <a:cs typeface="Calibri"/>
              </a:rPr>
              <a:t>tkivo</a:t>
            </a:r>
            <a:r>
              <a:rPr lang="en-US">
                <a:cs typeface="Calibri"/>
              </a:rPr>
              <a:t>. </a:t>
            </a:r>
            <a:r>
              <a:rPr lang="en-US" err="1">
                <a:cs typeface="Calibri"/>
              </a:rPr>
              <a:t>Broj</a:t>
            </a:r>
            <a:r>
              <a:rPr lang="en-US">
                <a:cs typeface="Calibri"/>
              </a:rPr>
              <a:t> 2, </a:t>
            </a:r>
            <a:r>
              <a:rPr lang="en-US" err="1">
                <a:cs typeface="Calibri"/>
              </a:rPr>
              <a:t>spektar</a:t>
            </a:r>
            <a:r>
              <a:rPr lang="en-US">
                <a:cs typeface="Calibri"/>
              </a:rPr>
              <a:t> </a:t>
            </a:r>
            <a:r>
              <a:rPr lang="en-US" err="1">
                <a:cs typeface="Calibri"/>
              </a:rPr>
              <a:t>snimljen</a:t>
            </a:r>
            <a:r>
              <a:rPr lang="en-US">
                <a:cs typeface="Calibri"/>
              </a:rPr>
              <a:t> </a:t>
            </a:r>
            <a:r>
              <a:rPr lang="en-US" err="1">
                <a:cs typeface="Calibri"/>
              </a:rPr>
              <a:t>na</a:t>
            </a:r>
            <a:r>
              <a:rPr lang="en-US">
                <a:cs typeface="Calibri"/>
              </a:rPr>
              <a:t> </a:t>
            </a:r>
            <a:r>
              <a:rPr lang="en-US" err="1">
                <a:cs typeface="Calibri"/>
              </a:rPr>
              <a:t>periferiji</a:t>
            </a:r>
            <a:r>
              <a:rPr lang="en-US">
                <a:cs typeface="Calibri"/>
              </a:rPr>
              <a:t> </a:t>
            </a:r>
            <a:r>
              <a:rPr lang="en-US" err="1">
                <a:cs typeface="Calibri"/>
              </a:rPr>
              <a:t>tumora</a:t>
            </a:r>
            <a:r>
              <a:rPr lang="en-US">
                <a:cs typeface="Calibri"/>
              </a:rPr>
              <a:t> </a:t>
            </a:r>
            <a:r>
              <a:rPr lang="en-US" err="1">
                <a:cs typeface="Calibri"/>
              </a:rPr>
              <a:t>i</a:t>
            </a:r>
            <a:r>
              <a:rPr lang="en-US">
                <a:cs typeface="Calibri"/>
              </a:rPr>
              <a:t> </a:t>
            </a:r>
            <a:r>
              <a:rPr lang="en-US" err="1">
                <a:cs typeface="Calibri"/>
              </a:rPr>
              <a:t>broj</a:t>
            </a:r>
            <a:r>
              <a:rPr lang="en-US">
                <a:cs typeface="Calibri"/>
              </a:rPr>
              <a:t> 3 </a:t>
            </a:r>
            <a:r>
              <a:rPr lang="en-US" err="1">
                <a:cs typeface="Calibri"/>
              </a:rPr>
              <a:t>spektar</a:t>
            </a:r>
            <a:r>
              <a:rPr lang="en-US">
                <a:cs typeface="Calibri"/>
              </a:rPr>
              <a:t> </a:t>
            </a:r>
            <a:r>
              <a:rPr lang="en-US" err="1">
                <a:cs typeface="Calibri"/>
              </a:rPr>
              <a:t>samog</a:t>
            </a:r>
            <a:r>
              <a:rPr lang="en-US">
                <a:cs typeface="Calibri"/>
              </a:rPr>
              <a:t> </a:t>
            </a:r>
            <a:r>
              <a:rPr lang="en-US" err="1">
                <a:cs typeface="Calibri"/>
              </a:rPr>
              <a:t>tumora</a:t>
            </a:r>
            <a:r>
              <a:rPr lang="en-US">
                <a:cs typeface="Calibri"/>
              </a:rPr>
              <a:t>.</a:t>
            </a:r>
            <a:endParaRPr lang="en-US"/>
          </a:p>
          <a:p>
            <a:endParaRPr lang="en-US">
              <a:cs typeface="Calibri"/>
            </a:endParaRPr>
          </a:p>
          <a:p>
            <a:r>
              <a:rPr lang="en-US">
                <a:cs typeface="Calibri"/>
              </a:rPr>
              <a:t>Na </a:t>
            </a:r>
            <a:r>
              <a:rPr lang="en-US" err="1">
                <a:cs typeface="Calibri"/>
              </a:rPr>
              <a:t>drugoj</a:t>
            </a:r>
            <a:r>
              <a:rPr lang="en-US">
                <a:cs typeface="Calibri"/>
              </a:rPr>
              <a:t> </a:t>
            </a:r>
            <a:r>
              <a:rPr lang="en-US" err="1">
                <a:cs typeface="Calibri"/>
              </a:rPr>
              <a:t>slici</a:t>
            </a:r>
            <a:r>
              <a:rPr lang="en-US">
                <a:cs typeface="Calibri"/>
              </a:rPr>
              <a:t>, </a:t>
            </a:r>
            <a:r>
              <a:rPr lang="en-US" err="1">
                <a:cs typeface="Calibri"/>
              </a:rPr>
              <a:t>nalazi</a:t>
            </a:r>
            <a:r>
              <a:rPr lang="en-US">
                <a:cs typeface="Calibri"/>
              </a:rPr>
              <a:t> se primer </a:t>
            </a:r>
            <a:r>
              <a:rPr lang="en-US" err="1">
                <a:cs typeface="Calibri"/>
              </a:rPr>
              <a:t>snimljenog</a:t>
            </a:r>
            <a:r>
              <a:rPr lang="en-US">
                <a:cs typeface="Calibri"/>
              </a:rPr>
              <a:t> </a:t>
            </a:r>
            <a:r>
              <a:rPr lang="en-US" err="1">
                <a:cs typeface="Calibri"/>
              </a:rPr>
              <a:t>spektra</a:t>
            </a:r>
            <a:r>
              <a:rPr lang="en-US">
                <a:cs typeface="Calibri"/>
              </a:rPr>
              <a:t> </a:t>
            </a:r>
            <a:r>
              <a:rPr lang="en-US" err="1">
                <a:cs typeface="Calibri"/>
              </a:rPr>
              <a:t>fluorescencije</a:t>
            </a:r>
            <a:r>
              <a:rPr lang="en-US">
                <a:cs typeface="Calibri"/>
              </a:rPr>
              <a:t> u </a:t>
            </a:r>
            <a:r>
              <a:rPr lang="en-US" err="1">
                <a:cs typeface="Calibri"/>
              </a:rPr>
              <a:t>slučaju</a:t>
            </a:r>
            <a:r>
              <a:rPr lang="en-US">
                <a:cs typeface="Calibri"/>
              </a:rPr>
              <a:t> </a:t>
            </a:r>
            <a:r>
              <a:rPr lang="en-US" err="1">
                <a:cs typeface="Calibri"/>
              </a:rPr>
              <a:t>detekcije</a:t>
            </a:r>
            <a:r>
              <a:rPr lang="en-US">
                <a:cs typeface="Calibri"/>
              </a:rPr>
              <a:t> </a:t>
            </a:r>
            <a:r>
              <a:rPr lang="en-US" err="1">
                <a:cs typeface="Calibri"/>
              </a:rPr>
              <a:t>karijesa</a:t>
            </a:r>
            <a:r>
              <a:rPr lang="en-US">
                <a:cs typeface="Calibri"/>
              </a:rPr>
              <a:t> </a:t>
            </a:r>
            <a:r>
              <a:rPr lang="en-US" err="1">
                <a:cs typeface="Calibri"/>
              </a:rPr>
              <a:t>na</a:t>
            </a:r>
            <a:r>
              <a:rPr lang="en-US">
                <a:cs typeface="Calibri"/>
              </a:rPr>
              <a:t> </a:t>
            </a:r>
            <a:r>
              <a:rPr lang="en-US" err="1">
                <a:cs typeface="Calibri"/>
              </a:rPr>
              <a:t>zubu</a:t>
            </a:r>
            <a:r>
              <a:rPr lang="en-US">
                <a:cs typeface="Calibri"/>
              </a:rPr>
              <a:t>. </a:t>
            </a:r>
            <a:r>
              <a:rPr lang="en-US" err="1">
                <a:cs typeface="Calibri"/>
              </a:rPr>
              <a:t>Crveni</a:t>
            </a:r>
            <a:r>
              <a:rPr lang="en-US">
                <a:cs typeface="Calibri"/>
              </a:rPr>
              <a:t> </a:t>
            </a:r>
            <a:r>
              <a:rPr lang="en-US" err="1">
                <a:cs typeface="Calibri"/>
              </a:rPr>
              <a:t>spektar</a:t>
            </a:r>
            <a:r>
              <a:rPr lang="en-US">
                <a:cs typeface="Calibri"/>
              </a:rPr>
              <a:t>, </a:t>
            </a:r>
            <a:r>
              <a:rPr lang="en-US" err="1">
                <a:cs typeface="Calibri"/>
              </a:rPr>
              <a:t>broj</a:t>
            </a:r>
            <a:r>
              <a:rPr lang="en-US">
                <a:cs typeface="Calibri"/>
              </a:rPr>
              <a:t> 2 </a:t>
            </a:r>
            <a:r>
              <a:rPr lang="en-US" err="1">
                <a:cs typeface="Calibri"/>
              </a:rPr>
              <a:t>predstavlja</a:t>
            </a:r>
            <a:r>
              <a:rPr lang="en-US">
                <a:cs typeface="Calibri"/>
              </a:rPr>
              <a:t> </a:t>
            </a:r>
            <a:r>
              <a:rPr lang="en-US" err="1">
                <a:cs typeface="Calibri"/>
              </a:rPr>
              <a:t>slučaj</a:t>
            </a:r>
            <a:r>
              <a:rPr lang="en-US">
                <a:cs typeface="Calibri"/>
              </a:rPr>
              <a:t> </a:t>
            </a:r>
            <a:r>
              <a:rPr lang="en-US" err="1">
                <a:cs typeface="Calibri"/>
              </a:rPr>
              <a:t>prisutnog</a:t>
            </a:r>
            <a:r>
              <a:rPr lang="en-US">
                <a:cs typeface="Calibri"/>
              </a:rPr>
              <a:t> </a:t>
            </a:r>
            <a:r>
              <a:rPr lang="en-US" err="1">
                <a:cs typeface="Calibri"/>
              </a:rPr>
              <a:t>karijesa</a:t>
            </a:r>
            <a:r>
              <a:rPr lang="en-US">
                <a:cs typeface="Calibri"/>
              </a:rPr>
              <a:t>, </a:t>
            </a:r>
            <a:r>
              <a:rPr lang="en-US" err="1">
                <a:cs typeface="Calibri"/>
              </a:rPr>
              <a:t>dok</a:t>
            </a:r>
            <a:r>
              <a:rPr lang="en-US">
                <a:cs typeface="Calibri"/>
              </a:rPr>
              <a:t> </a:t>
            </a:r>
            <a:r>
              <a:rPr lang="en-US" err="1">
                <a:cs typeface="Calibri"/>
              </a:rPr>
              <a:t>zeleni</a:t>
            </a:r>
            <a:r>
              <a:rPr lang="en-US">
                <a:cs typeface="Calibri"/>
              </a:rPr>
              <a:t> </a:t>
            </a:r>
            <a:r>
              <a:rPr lang="en-US" err="1">
                <a:cs typeface="Calibri"/>
              </a:rPr>
              <a:t>spektar</a:t>
            </a:r>
            <a:r>
              <a:rPr lang="en-US">
                <a:cs typeface="Calibri"/>
              </a:rPr>
              <a:t> </a:t>
            </a:r>
            <a:r>
              <a:rPr lang="en-US" err="1">
                <a:cs typeface="Calibri"/>
              </a:rPr>
              <a:t>predstavlja</a:t>
            </a:r>
            <a:r>
              <a:rPr lang="en-US">
                <a:cs typeface="Calibri"/>
              </a:rPr>
              <a:t> </a:t>
            </a:r>
            <a:r>
              <a:rPr lang="en-US" err="1">
                <a:cs typeface="Calibri"/>
              </a:rPr>
              <a:t>normalno-zdravo</a:t>
            </a:r>
            <a:r>
              <a:rPr lang="en-US">
                <a:cs typeface="Calibri"/>
              </a:rPr>
              <a:t> </a:t>
            </a:r>
            <a:r>
              <a:rPr lang="en-US" err="1">
                <a:cs typeface="Calibri"/>
              </a:rPr>
              <a:t>stanje</a:t>
            </a:r>
            <a:r>
              <a:rPr lang="en-US">
                <a:cs typeface="Calibri"/>
              </a:rPr>
              <a:t> </a:t>
            </a:r>
            <a:r>
              <a:rPr lang="en-US" err="1">
                <a:cs typeface="Calibri"/>
              </a:rPr>
              <a:t>zuba</a:t>
            </a:r>
            <a:r>
              <a:rPr lang="en-US">
                <a:cs typeface="Calibri"/>
              </a:rPr>
              <a:t>.</a:t>
            </a:r>
          </a:p>
        </p:txBody>
      </p:sp>
      <p:sp>
        <p:nvSpPr>
          <p:cNvPr id="4" name="Slide Number Placeholder 3"/>
          <p:cNvSpPr>
            <a:spLocks noGrp="1"/>
          </p:cNvSpPr>
          <p:nvPr>
            <p:ph type="sldNum" sz="quarter" idx="5"/>
          </p:nvPr>
        </p:nvSpPr>
        <p:spPr/>
        <p:txBody>
          <a:bodyPr/>
          <a:lstStyle/>
          <a:p>
            <a:fld id="{8C779C3E-DAD4-471A-8735-7AC4EA50D427}" type="slidenum">
              <a:rPr lang="en-US"/>
              <a:t>9</a:t>
            </a:fld>
            <a:endParaRPr lang="en-US"/>
          </a:p>
        </p:txBody>
      </p:sp>
    </p:spTree>
    <p:extLst>
      <p:ext uri="{BB962C8B-B14F-4D97-AF65-F5344CB8AC3E}">
        <p14:creationId xmlns:p14="http://schemas.microsoft.com/office/powerpoint/2010/main" val="2761023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u="sng">
                <a:hlinkClick r:id="rId3"/>
              </a:rPr>
              <a:t>https://www.ncbi.nlm.nih.gov/pmc/articles/PMC3636664/-</a:t>
            </a:r>
            <a:r>
              <a:rPr lang="sr-Latn-RS" u="sng"/>
              <a:t> tekst</a:t>
            </a:r>
            <a:endParaRPr lang="en-US">
              <a:ea typeface="Calibri" panose="020F0502020204030204"/>
              <a:cs typeface="Calibri" panose="020F0502020204030204"/>
            </a:endParaRPr>
          </a:p>
          <a:p>
            <a:r>
              <a:rPr lang="sr-Latn-RS">
                <a:hlinkClick r:id="rId4"/>
              </a:rPr>
              <a:t>https://www.semanticscholar.org/paper/Optimization-of-Laser-Doppler-Image-(-LDI-)-for/787bd8fe9bba30ab1e1936ff0766976886ec5a4e/figure/2-</a:t>
            </a:r>
            <a:r>
              <a:rPr lang="sr-Latn-RS"/>
              <a:t> slika</a:t>
            </a:r>
          </a:p>
          <a:p>
            <a:endParaRPr lang="sr-Latn-RS" u="sng"/>
          </a:p>
          <a:p>
            <a:r>
              <a:rPr lang="sr-Latn-RS"/>
              <a:t>Izraz "</a:t>
            </a:r>
            <a:r>
              <a:rPr lang="sr-Latn-RS" err="1"/>
              <a:t>klinometrijski</a:t>
            </a:r>
            <a:r>
              <a:rPr lang="sr-Latn-RS"/>
              <a:t> alat" obično se odnosi na instrument ili uređaj koji se koristi za merenje kliničkih parametara ili karakteristika, posebno u medicinskom kontekstu. </a:t>
            </a:r>
            <a:endParaRPr lang="sr-Latn-RS">
              <a:ea typeface="Calibri"/>
              <a:cs typeface="Calibri"/>
            </a:endParaRPr>
          </a:p>
          <a:p>
            <a:r>
              <a:rPr lang="sr-Latn-RS"/>
              <a:t>Precizno merenje dubine opekotina izaziva izazove za kliničare, budući da značaj tačne dijagnoze dovodi do brze intervencije radi optimizacije ožiljaka i funkcionalnih rezultata.</a:t>
            </a:r>
            <a:endParaRPr lang="sr-Latn-RS">
              <a:ea typeface="Calibri"/>
              <a:cs typeface="Calibri"/>
            </a:endParaRPr>
          </a:p>
          <a:p>
            <a:r>
              <a:rPr lang="sr-Latn-RS" err="1"/>
              <a:t>Jacksonov</a:t>
            </a:r>
            <a:r>
              <a:rPr lang="sr-Latn-RS"/>
              <a:t> model </a:t>
            </a:r>
            <a:r>
              <a:rPr lang="sr-Latn-RS" err="1"/>
              <a:t>opekotinskog</a:t>
            </a:r>
            <a:r>
              <a:rPr lang="sr-Latn-RS"/>
              <a:t> tkiva </a:t>
            </a:r>
            <a:r>
              <a:rPr lang="sr-Latn-RS" err="1"/>
              <a:t>inicialno</a:t>
            </a:r>
            <a:r>
              <a:rPr lang="sr-Latn-RS"/>
              <a:t> opisuje tri zone opekotine </a:t>
            </a:r>
          </a:p>
          <a:p>
            <a:r>
              <a:rPr lang="sr-Latn-RS"/>
              <a:t>[1] - zonu koagulacije (trajna </a:t>
            </a:r>
            <a:r>
              <a:rPr lang="sr-Latn-RS" err="1"/>
              <a:t>nekroza</a:t>
            </a:r>
            <a:r>
              <a:rPr lang="sr-Latn-RS"/>
              <a:t> ćelija)-</a:t>
            </a:r>
            <a:br>
              <a:rPr lang="en-US">
                <a:cs typeface="+mn-lt"/>
              </a:rPr>
            </a:br>
            <a:r>
              <a:rPr lang="sr-Latn-RS"/>
              <a:t>Izraz "trajna </a:t>
            </a:r>
            <a:r>
              <a:rPr lang="sr-Latn-RS" err="1"/>
              <a:t>nekroza</a:t>
            </a:r>
            <a:r>
              <a:rPr lang="sr-Latn-RS"/>
              <a:t> ćelija" odnosi se na stanje u kojem su ćelije umrle i ne mogu se regenerisati niti obnoviti, </a:t>
            </a:r>
          </a:p>
          <a:p>
            <a:r>
              <a:rPr lang="sr-Latn-RS"/>
              <a:t>stazu (potencijalno </a:t>
            </a:r>
            <a:r>
              <a:rPr lang="sr-Latn-RS" err="1"/>
              <a:t>reverzibilna</a:t>
            </a:r>
            <a:r>
              <a:rPr lang="sr-Latn-RS"/>
              <a:t> šteta) i </a:t>
            </a:r>
          </a:p>
          <a:p>
            <a:r>
              <a:rPr lang="sr-Latn-RS" err="1"/>
              <a:t>hiperemiju</a:t>
            </a:r>
            <a:r>
              <a:rPr lang="sr-Latn-RS"/>
              <a:t> (</a:t>
            </a:r>
            <a:r>
              <a:rPr lang="sr-Latn-RS" err="1"/>
              <a:t>reverzibilna</a:t>
            </a:r>
            <a:r>
              <a:rPr lang="sr-Latn-RS"/>
              <a:t> šteta). </a:t>
            </a:r>
          </a:p>
          <a:p>
            <a:r>
              <a:rPr lang="sr-Latn-RS"/>
              <a:t>Ove zone mogu napredovati u oba smera u zavisnosti od brzine intervencije.</a:t>
            </a:r>
            <a:endParaRPr lang="sr-Latn-RS">
              <a:ea typeface="Calibri"/>
              <a:cs typeface="Calibri"/>
            </a:endParaRPr>
          </a:p>
          <a:p>
            <a:endParaRPr lang="sr-Latn-RS">
              <a:ea typeface="Calibri"/>
              <a:cs typeface="Calibri"/>
            </a:endParaRPr>
          </a:p>
          <a:p>
            <a:r>
              <a:rPr lang="sr-Latn-RS"/>
              <a:t>Tradicionalno, kliničari su koristili klinički sud na osnovu potpunog istorijata, gledajući način povrede, dužinu kontakta toplote sa kožom, uzrast pacijenta i prvu pomoć koja je pružena. </a:t>
            </a:r>
          </a:p>
          <a:p>
            <a:r>
              <a:rPr lang="sr-Latn-RS"/>
              <a:t>Ispitivanje uključuje izračunavanje ukupne površine tela zahvaćene opekotinom i pregled opekotine uz posmatranje boje, osećaja bola i punjenja kapilara. </a:t>
            </a:r>
          </a:p>
          <a:p>
            <a:r>
              <a:rPr lang="sr-Latn-RS"/>
              <a:t>Histološka dijagnoza biopsijom je zlatni standard koji se koristi za određivanje dubine opekotine, ali ne procenjuje celu opekotinu, </a:t>
            </a:r>
            <a:r>
              <a:rPr lang="sr-Latn-RS" err="1"/>
              <a:t>invazivan</a:t>
            </a:r>
            <a:r>
              <a:rPr lang="sr-Latn-RS"/>
              <a:t> je, uzrokuje bol i ožiljke, i pogođen je varijacijama </a:t>
            </a:r>
            <a:r>
              <a:rPr lang="sr-Latn-RS" err="1"/>
              <a:t>uzorkovanja</a:t>
            </a:r>
            <a:r>
              <a:rPr lang="sr-Latn-RS"/>
              <a:t> jer biopsija može propustiti najdublji deo opekotine.</a:t>
            </a:r>
            <a:endParaRPr lang="sr-Latn-RS">
              <a:ea typeface="Calibri"/>
              <a:cs typeface="Calibri"/>
            </a:endParaRPr>
          </a:p>
          <a:p>
            <a:endParaRPr lang="sr-Latn-RS" u="sng">
              <a:ea typeface="Calibri"/>
              <a:cs typeface="Calibri"/>
            </a:endParaRPr>
          </a:p>
          <a:p>
            <a:endParaRPr lang="sr-Latn-RS" u="sng">
              <a:ea typeface="Calibri"/>
              <a:cs typeface="Calibri"/>
            </a:endParaRPr>
          </a:p>
          <a:p>
            <a:endParaRPr lang="sr-Latn-RS" u="sng">
              <a:ea typeface="Calibri"/>
              <a:cs typeface="Calibri"/>
            </a:endParaRPr>
          </a:p>
        </p:txBody>
      </p:sp>
      <p:sp>
        <p:nvSpPr>
          <p:cNvPr id="4" name="Slide Number Placeholder 3"/>
          <p:cNvSpPr>
            <a:spLocks noGrp="1"/>
          </p:cNvSpPr>
          <p:nvPr>
            <p:ph type="sldNum" sz="quarter" idx="5"/>
          </p:nvPr>
        </p:nvSpPr>
        <p:spPr/>
        <p:txBody>
          <a:bodyPr/>
          <a:lstStyle/>
          <a:p>
            <a:fld id="{8C779C3E-DAD4-471A-8735-7AC4EA50D427}" type="slidenum">
              <a:rPr lang="en-US"/>
              <a:t>10</a:t>
            </a:fld>
            <a:endParaRPr lang="en-US"/>
          </a:p>
        </p:txBody>
      </p:sp>
    </p:spTree>
    <p:extLst>
      <p:ext uri="{BB962C8B-B14F-4D97-AF65-F5344CB8AC3E}">
        <p14:creationId xmlns:p14="http://schemas.microsoft.com/office/powerpoint/2010/main" val="4294930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Poremećaj</a:t>
            </a:r>
            <a:r>
              <a:rPr lang="en-US"/>
              <a:t> </a:t>
            </a:r>
            <a:r>
              <a:rPr lang="en-US" err="1"/>
              <a:t>ove</a:t>
            </a:r>
            <a:r>
              <a:rPr lang="en-US"/>
              <a:t> </a:t>
            </a:r>
            <a:r>
              <a:rPr lang="en-US" err="1"/>
              <a:t>cirkulacije</a:t>
            </a:r>
            <a:r>
              <a:rPr lang="en-US"/>
              <a:t> </a:t>
            </a:r>
            <a:r>
              <a:rPr lang="en-US" err="1"/>
              <a:t>može</a:t>
            </a:r>
            <a:r>
              <a:rPr lang="en-US"/>
              <a:t> se </a:t>
            </a:r>
            <a:r>
              <a:rPr lang="en-US" err="1"/>
              <a:t>korelisati</a:t>
            </a:r>
            <a:r>
              <a:rPr lang="en-US"/>
              <a:t> </a:t>
            </a:r>
            <a:r>
              <a:rPr lang="en-US" err="1"/>
              <a:t>sa</a:t>
            </a:r>
            <a:r>
              <a:rPr lang="en-US"/>
              <a:t> </a:t>
            </a:r>
            <a:r>
              <a:rPr lang="en-US" err="1"/>
              <a:t>stepenom</a:t>
            </a:r>
            <a:r>
              <a:rPr lang="en-US"/>
              <a:t> </a:t>
            </a:r>
            <a:r>
              <a:rPr lang="en-US" err="1"/>
              <a:t>povrede</a:t>
            </a:r>
            <a:r>
              <a:rPr lang="en-US"/>
              <a:t>, </a:t>
            </a:r>
            <a:r>
              <a:rPr lang="en-US" err="1"/>
              <a:t>pri</a:t>
            </a:r>
            <a:r>
              <a:rPr lang="en-US"/>
              <a:t> </a:t>
            </a:r>
            <a:r>
              <a:rPr lang="en-US" err="1"/>
              <a:t>čemu</a:t>
            </a:r>
            <a:r>
              <a:rPr lang="en-US"/>
              <a:t> </a:t>
            </a:r>
            <a:r>
              <a:rPr lang="en-US" err="1"/>
              <a:t>duboke</a:t>
            </a:r>
            <a:r>
              <a:rPr lang="en-US"/>
              <a:t> </a:t>
            </a:r>
            <a:r>
              <a:rPr lang="en-US" err="1"/>
              <a:t>dermalne</a:t>
            </a:r>
            <a:r>
              <a:rPr lang="en-US"/>
              <a:t>/</a:t>
            </a:r>
            <a:r>
              <a:rPr lang="en-US" err="1"/>
              <a:t>potpune</a:t>
            </a:r>
            <a:r>
              <a:rPr lang="en-US"/>
              <a:t> </a:t>
            </a:r>
            <a:r>
              <a:rPr lang="en-US" err="1"/>
              <a:t>debljine</a:t>
            </a:r>
            <a:r>
              <a:rPr lang="en-US"/>
              <a:t> </a:t>
            </a:r>
            <a:r>
              <a:rPr lang="en-US" err="1"/>
              <a:t>opekotine</a:t>
            </a:r>
            <a:r>
              <a:rPr lang="en-US"/>
              <a:t> </a:t>
            </a:r>
            <a:r>
              <a:rPr lang="en-US" err="1"/>
              <a:t>pokazuju</a:t>
            </a:r>
            <a:r>
              <a:rPr lang="en-US"/>
              <a:t> </a:t>
            </a:r>
            <a:r>
              <a:rPr lang="en-US" err="1"/>
              <a:t>značajno</a:t>
            </a:r>
            <a:r>
              <a:rPr lang="en-US"/>
              <a:t> </a:t>
            </a:r>
            <a:r>
              <a:rPr lang="en-US" err="1"/>
              <a:t>smanjenje</a:t>
            </a:r>
            <a:r>
              <a:rPr lang="en-US"/>
              <a:t> </a:t>
            </a:r>
            <a:r>
              <a:rPr lang="en-US" err="1"/>
              <a:t>dermalne</a:t>
            </a:r>
            <a:r>
              <a:rPr lang="en-US"/>
              <a:t> </a:t>
            </a:r>
            <a:r>
              <a:rPr lang="en-US" err="1"/>
              <a:t>cirkulacije</a:t>
            </a:r>
            <a:r>
              <a:rPr lang="en-US"/>
              <a:t> </a:t>
            </a:r>
            <a:r>
              <a:rPr lang="en-US" err="1"/>
              <a:t>krvi</a:t>
            </a:r>
            <a:r>
              <a:rPr lang="en-US"/>
              <a:t>, </a:t>
            </a:r>
            <a:r>
              <a:rPr lang="en-US" err="1"/>
              <a:t>stoga</a:t>
            </a:r>
            <a:r>
              <a:rPr lang="en-US"/>
              <a:t> </a:t>
            </a:r>
            <a:r>
              <a:rPr lang="en-US" err="1"/>
              <a:t>može</a:t>
            </a:r>
            <a:r>
              <a:rPr lang="en-US"/>
              <a:t> </a:t>
            </a:r>
            <a:r>
              <a:rPr lang="en-US" err="1"/>
              <a:t>ocenjivati</a:t>
            </a:r>
            <a:r>
              <a:rPr lang="en-US"/>
              <a:t> </a:t>
            </a:r>
            <a:r>
              <a:rPr lang="en-US" err="1"/>
              <a:t>dubinu</a:t>
            </a:r>
            <a:r>
              <a:rPr lang="en-US"/>
              <a:t> </a:t>
            </a:r>
            <a:r>
              <a:rPr lang="en-US" err="1"/>
              <a:t>opekotine</a:t>
            </a:r>
            <a:r>
              <a:rPr lang="en-US"/>
              <a:t> </a:t>
            </a:r>
            <a:r>
              <a:rPr lang="en-US" err="1"/>
              <a:t>kod</a:t>
            </a:r>
            <a:r>
              <a:rPr lang="en-US"/>
              <a:t> </a:t>
            </a:r>
            <a:r>
              <a:rPr lang="en-US" err="1"/>
              <a:t>pacijenata</a:t>
            </a:r>
            <a:r>
              <a:rPr lang="en-US"/>
              <a:t>.</a:t>
            </a:r>
          </a:p>
          <a:p>
            <a:r>
              <a:rPr lang="en-US" err="1"/>
              <a:t>Značaj</a:t>
            </a:r>
            <a:r>
              <a:rPr lang="en-US"/>
              <a:t> </a:t>
            </a:r>
            <a:r>
              <a:rPr lang="en-US" err="1"/>
              <a:t>tačne</a:t>
            </a:r>
            <a:r>
              <a:rPr lang="en-US"/>
              <a:t> </a:t>
            </a:r>
            <a:r>
              <a:rPr lang="en-US" err="1"/>
              <a:t>procene</a:t>
            </a:r>
            <a:r>
              <a:rPr lang="en-US"/>
              <a:t> je od </a:t>
            </a:r>
            <a:r>
              <a:rPr lang="en-US" err="1"/>
              <a:t>suštinskog</a:t>
            </a:r>
            <a:r>
              <a:rPr lang="en-US"/>
              <a:t> </a:t>
            </a:r>
            <a:r>
              <a:rPr lang="en-US" err="1"/>
              <a:t>značaja</a:t>
            </a:r>
            <a:r>
              <a:rPr lang="en-US"/>
              <a:t>, </a:t>
            </a:r>
            <a:r>
              <a:rPr lang="en-US" err="1"/>
              <a:t>jer</a:t>
            </a:r>
            <a:r>
              <a:rPr lang="en-US"/>
              <a:t> se </a:t>
            </a:r>
            <a:r>
              <a:rPr lang="en-US" err="1"/>
              <a:t>površinske</a:t>
            </a:r>
            <a:r>
              <a:rPr lang="en-US"/>
              <a:t> </a:t>
            </a:r>
            <a:r>
              <a:rPr lang="en-US" err="1"/>
              <a:t>epidermalne</a:t>
            </a:r>
            <a:r>
              <a:rPr lang="en-US"/>
              <a:t> </a:t>
            </a:r>
            <a:r>
              <a:rPr lang="en-US" err="1"/>
              <a:t>i</a:t>
            </a:r>
            <a:r>
              <a:rPr lang="en-US"/>
              <a:t> </a:t>
            </a:r>
            <a:r>
              <a:rPr lang="en-US" err="1"/>
              <a:t>dermalne</a:t>
            </a:r>
            <a:r>
              <a:rPr lang="en-US"/>
              <a:t> </a:t>
            </a:r>
            <a:r>
              <a:rPr lang="en-US" err="1"/>
              <a:t>opekotine</a:t>
            </a:r>
            <a:r>
              <a:rPr lang="en-US"/>
              <a:t> </a:t>
            </a:r>
            <a:r>
              <a:rPr lang="en-US" err="1"/>
              <a:t>mogu</a:t>
            </a:r>
            <a:r>
              <a:rPr lang="en-US"/>
              <a:t> </a:t>
            </a:r>
            <a:r>
              <a:rPr lang="en-US" err="1"/>
              <a:t>konzervativno</a:t>
            </a:r>
            <a:r>
              <a:rPr lang="en-US"/>
              <a:t> </a:t>
            </a:r>
            <a:r>
              <a:rPr lang="en-US" err="1"/>
              <a:t>lečiti</a:t>
            </a:r>
            <a:r>
              <a:rPr lang="en-US"/>
              <a:t> </a:t>
            </a:r>
            <a:r>
              <a:rPr lang="en-US" err="1"/>
              <a:t>oblozima</a:t>
            </a:r>
            <a:r>
              <a:rPr lang="en-US"/>
              <a:t>, </a:t>
            </a:r>
            <a:r>
              <a:rPr lang="en-US" err="1"/>
              <a:t>dok</a:t>
            </a:r>
            <a:r>
              <a:rPr lang="en-US"/>
              <a:t> </a:t>
            </a:r>
            <a:r>
              <a:rPr lang="en-US" err="1"/>
              <a:t>duboke</a:t>
            </a:r>
            <a:r>
              <a:rPr lang="en-US"/>
              <a:t> </a:t>
            </a:r>
            <a:r>
              <a:rPr lang="en-US" err="1"/>
              <a:t>dermalne</a:t>
            </a:r>
            <a:r>
              <a:rPr lang="en-US"/>
              <a:t> </a:t>
            </a:r>
            <a:r>
              <a:rPr lang="en-US" err="1"/>
              <a:t>i</a:t>
            </a:r>
            <a:r>
              <a:rPr lang="en-US"/>
              <a:t> </a:t>
            </a:r>
            <a:r>
              <a:rPr lang="en-US" err="1"/>
              <a:t>opekotine</a:t>
            </a:r>
            <a:r>
              <a:rPr lang="en-US"/>
              <a:t> </a:t>
            </a:r>
            <a:r>
              <a:rPr lang="en-US" err="1"/>
              <a:t>potpune</a:t>
            </a:r>
            <a:r>
              <a:rPr lang="en-US"/>
              <a:t> </a:t>
            </a:r>
            <a:r>
              <a:rPr lang="en-US" err="1"/>
              <a:t>debljine</a:t>
            </a:r>
            <a:r>
              <a:rPr lang="en-US"/>
              <a:t> </a:t>
            </a:r>
            <a:r>
              <a:rPr lang="en-US" err="1"/>
              <a:t>zahtevaju</a:t>
            </a:r>
            <a:r>
              <a:rPr lang="en-US"/>
              <a:t> </a:t>
            </a:r>
            <a:r>
              <a:rPr lang="en-US" err="1"/>
              <a:t>hiruršku</a:t>
            </a:r>
            <a:r>
              <a:rPr lang="en-US"/>
              <a:t> </a:t>
            </a:r>
            <a:r>
              <a:rPr lang="en-US" err="1"/>
              <a:t>intervenciju</a:t>
            </a:r>
            <a:r>
              <a:rPr lang="en-US"/>
              <a:t> </a:t>
            </a:r>
            <a:r>
              <a:rPr lang="en-US" err="1"/>
              <a:t>kako</a:t>
            </a:r>
            <a:r>
              <a:rPr lang="en-US"/>
              <a:t> bi </a:t>
            </a:r>
            <a:r>
              <a:rPr lang="en-US" err="1"/>
              <a:t>brže</a:t>
            </a:r>
            <a:r>
              <a:rPr lang="en-US"/>
              <a:t> </a:t>
            </a:r>
            <a:r>
              <a:rPr lang="en-US" err="1"/>
              <a:t>zarasle</a:t>
            </a:r>
            <a:r>
              <a:rPr lang="en-US"/>
              <a:t> </a:t>
            </a:r>
            <a:r>
              <a:rPr lang="en-US" err="1"/>
              <a:t>i</a:t>
            </a:r>
            <a:r>
              <a:rPr lang="en-US"/>
              <a:t> </a:t>
            </a:r>
            <a:r>
              <a:rPr lang="en-US" err="1"/>
              <a:t>sa</a:t>
            </a:r>
            <a:r>
              <a:rPr lang="en-US"/>
              <a:t> </a:t>
            </a:r>
            <a:r>
              <a:rPr lang="en-US" err="1"/>
              <a:t>manje</a:t>
            </a:r>
            <a:r>
              <a:rPr lang="en-US"/>
              <a:t> </a:t>
            </a:r>
            <a:r>
              <a:rPr lang="en-US" err="1"/>
              <a:t>komplikacija</a:t>
            </a:r>
            <a:endParaRPr lang="en-US">
              <a:cs typeface="Calibri"/>
            </a:endParaRPr>
          </a:p>
          <a:p>
            <a:r>
              <a:rPr lang="en-US" b="1"/>
              <a:t>Laser:</a:t>
            </a:r>
            <a:r>
              <a:rPr lang="en-US"/>
              <a:t> LDI </a:t>
            </a:r>
            <a:r>
              <a:rPr lang="en-US" err="1"/>
              <a:t>koristi</a:t>
            </a:r>
            <a:r>
              <a:rPr lang="en-US"/>
              <a:t> </a:t>
            </a:r>
            <a:r>
              <a:rPr lang="en-US" err="1"/>
              <a:t>crveni</a:t>
            </a:r>
            <a:r>
              <a:rPr lang="en-US"/>
              <a:t> </a:t>
            </a:r>
            <a:r>
              <a:rPr lang="en-US" err="1"/>
              <a:t>diodni</a:t>
            </a:r>
            <a:r>
              <a:rPr lang="en-US"/>
              <a:t> laser koji </a:t>
            </a:r>
            <a:r>
              <a:rPr lang="en-US" err="1"/>
              <a:t>emituje</a:t>
            </a:r>
            <a:r>
              <a:rPr lang="en-US"/>
              <a:t> </a:t>
            </a:r>
            <a:r>
              <a:rPr lang="en-US" err="1"/>
              <a:t>svetlost</a:t>
            </a:r>
            <a:r>
              <a:rPr lang="en-US"/>
              <a:t>.</a:t>
            </a:r>
            <a:endParaRPr lang="en-US">
              <a:cs typeface="Calibri"/>
            </a:endParaRPr>
          </a:p>
          <a:p>
            <a:r>
              <a:rPr lang="en-US" b="1" err="1"/>
              <a:t>Svetlost</a:t>
            </a:r>
            <a:r>
              <a:rPr lang="en-US" b="1"/>
              <a:t> </a:t>
            </a:r>
            <a:r>
              <a:rPr lang="en-US" b="1" err="1"/>
              <a:t>koja</a:t>
            </a:r>
            <a:r>
              <a:rPr lang="en-US" b="1"/>
              <a:t> se </a:t>
            </a:r>
            <a:r>
              <a:rPr lang="en-US" b="1" err="1"/>
              <a:t>reflektuje</a:t>
            </a:r>
            <a:r>
              <a:rPr lang="en-US" b="1"/>
              <a:t>:</a:t>
            </a:r>
            <a:r>
              <a:rPr lang="en-US"/>
              <a:t> Laser </a:t>
            </a:r>
            <a:r>
              <a:rPr lang="en-US" err="1"/>
              <a:t>emituje</a:t>
            </a:r>
            <a:r>
              <a:rPr lang="en-US"/>
              <a:t> </a:t>
            </a:r>
            <a:r>
              <a:rPr lang="en-US" err="1"/>
              <a:t>svetlost</a:t>
            </a:r>
            <a:r>
              <a:rPr lang="en-US"/>
              <a:t> </a:t>
            </a:r>
            <a:r>
              <a:rPr lang="en-US" err="1"/>
              <a:t>koja</a:t>
            </a:r>
            <a:r>
              <a:rPr lang="en-US"/>
              <a:t> se </a:t>
            </a:r>
            <a:r>
              <a:rPr lang="en-US" err="1"/>
              <a:t>zatim</a:t>
            </a:r>
            <a:r>
              <a:rPr lang="en-US"/>
              <a:t> </a:t>
            </a:r>
            <a:r>
              <a:rPr lang="en-US" err="1"/>
              <a:t>usmerava</a:t>
            </a:r>
            <a:r>
              <a:rPr lang="en-US"/>
              <a:t> </a:t>
            </a:r>
            <a:r>
              <a:rPr lang="en-US" err="1"/>
              <a:t>na</a:t>
            </a:r>
            <a:r>
              <a:rPr lang="en-US"/>
              <a:t> </a:t>
            </a:r>
            <a:r>
              <a:rPr lang="en-US" err="1"/>
              <a:t>tkivo</a:t>
            </a:r>
            <a:r>
              <a:rPr lang="en-US"/>
              <a:t> </a:t>
            </a:r>
            <a:r>
              <a:rPr lang="en-US" err="1"/>
              <a:t>pacijenta</a:t>
            </a:r>
            <a:r>
              <a:rPr lang="en-US"/>
              <a:t>. </a:t>
            </a:r>
            <a:r>
              <a:rPr lang="en-US" err="1"/>
              <a:t>Svetlost</a:t>
            </a:r>
            <a:r>
              <a:rPr lang="en-US"/>
              <a:t> se </a:t>
            </a:r>
            <a:r>
              <a:rPr lang="en-US" err="1"/>
              <a:t>delimično</a:t>
            </a:r>
            <a:r>
              <a:rPr lang="en-US"/>
              <a:t> </a:t>
            </a:r>
            <a:r>
              <a:rPr lang="en-US" err="1"/>
              <a:t>reflektuje</a:t>
            </a:r>
            <a:r>
              <a:rPr lang="en-US"/>
              <a:t> </a:t>
            </a:r>
            <a:r>
              <a:rPr lang="en-US" err="1"/>
              <a:t>od</a:t>
            </a:r>
            <a:r>
              <a:rPr lang="en-US"/>
              <a:t> </a:t>
            </a:r>
            <a:r>
              <a:rPr lang="en-US" err="1"/>
              <a:t>pokretnih</a:t>
            </a:r>
            <a:r>
              <a:rPr lang="en-US"/>
              <a:t> </a:t>
            </a:r>
            <a:r>
              <a:rPr lang="en-US" err="1"/>
              <a:t>krvnih</a:t>
            </a:r>
            <a:r>
              <a:rPr lang="en-US"/>
              <a:t> </a:t>
            </a:r>
            <a:r>
              <a:rPr lang="en-US" err="1"/>
              <a:t>zrnaca</a:t>
            </a:r>
            <a:r>
              <a:rPr lang="en-US"/>
              <a:t> (</a:t>
            </a:r>
            <a:r>
              <a:rPr lang="en-US" err="1"/>
              <a:t>eritrocita</a:t>
            </a:r>
            <a:r>
              <a:rPr lang="en-US"/>
              <a:t>) </a:t>
            </a:r>
            <a:r>
              <a:rPr lang="en-US" err="1"/>
              <a:t>i</a:t>
            </a:r>
            <a:r>
              <a:rPr lang="en-US"/>
              <a:t> </a:t>
            </a:r>
            <a:r>
              <a:rPr lang="en-US" err="1"/>
              <a:t>nepokretnih</a:t>
            </a:r>
            <a:r>
              <a:rPr lang="en-US"/>
              <a:t> </a:t>
            </a:r>
            <a:r>
              <a:rPr lang="en-US" err="1"/>
              <a:t>tkiva</a:t>
            </a:r>
            <a:r>
              <a:rPr lang="en-US"/>
              <a:t> u </a:t>
            </a:r>
            <a:r>
              <a:rPr lang="en-US" err="1"/>
              <a:t>telu</a:t>
            </a:r>
            <a:r>
              <a:rPr lang="en-US"/>
              <a:t>.</a:t>
            </a:r>
            <a:endParaRPr lang="en-US">
              <a:cs typeface="Calibri"/>
            </a:endParaRPr>
          </a:p>
          <a:p>
            <a:r>
              <a:rPr lang="en-US" b="1" err="1"/>
              <a:t>Doplerov</a:t>
            </a:r>
            <a:r>
              <a:rPr lang="en-US" b="1"/>
              <a:t> </a:t>
            </a:r>
            <a:r>
              <a:rPr lang="en-US" b="1" err="1"/>
              <a:t>efekat</a:t>
            </a:r>
            <a:r>
              <a:rPr lang="en-US" b="1"/>
              <a:t>:</a:t>
            </a:r>
            <a:r>
              <a:rPr lang="en-US"/>
              <a:t> Kada se </a:t>
            </a:r>
            <a:r>
              <a:rPr lang="en-US" err="1"/>
              <a:t>svetlost</a:t>
            </a:r>
            <a:r>
              <a:rPr lang="en-US"/>
              <a:t> </a:t>
            </a:r>
            <a:r>
              <a:rPr lang="en-US" err="1"/>
              <a:t>reflektuje</a:t>
            </a:r>
            <a:r>
              <a:rPr lang="en-US"/>
              <a:t> </a:t>
            </a:r>
            <a:r>
              <a:rPr lang="en-US" err="1"/>
              <a:t>od</a:t>
            </a:r>
            <a:r>
              <a:rPr lang="en-US"/>
              <a:t> </a:t>
            </a:r>
            <a:r>
              <a:rPr lang="en-US" err="1"/>
              <a:t>krvnih</a:t>
            </a:r>
            <a:r>
              <a:rPr lang="en-US"/>
              <a:t> </a:t>
            </a:r>
            <a:r>
              <a:rPr lang="en-US" err="1"/>
              <a:t>zrnaca</a:t>
            </a:r>
            <a:r>
              <a:rPr lang="en-US"/>
              <a:t> </a:t>
            </a:r>
            <a:r>
              <a:rPr lang="en-US" err="1"/>
              <a:t>koja</a:t>
            </a:r>
            <a:r>
              <a:rPr lang="en-US"/>
              <a:t> se </a:t>
            </a:r>
            <a:r>
              <a:rPr lang="en-US" err="1"/>
              <a:t>kreću</a:t>
            </a:r>
            <a:r>
              <a:rPr lang="en-US"/>
              <a:t>, </a:t>
            </a:r>
            <a:r>
              <a:rPr lang="en-US" err="1"/>
              <a:t>dolazi</a:t>
            </a:r>
            <a:r>
              <a:rPr lang="en-US"/>
              <a:t> do </a:t>
            </a:r>
            <a:r>
              <a:rPr lang="en-US" err="1"/>
              <a:t>promene</a:t>
            </a:r>
            <a:r>
              <a:rPr lang="en-US"/>
              <a:t> u </a:t>
            </a:r>
            <a:r>
              <a:rPr lang="en-US" err="1"/>
              <a:t>frekvenciji</a:t>
            </a:r>
            <a:r>
              <a:rPr lang="en-US"/>
              <a:t> </a:t>
            </a:r>
            <a:r>
              <a:rPr lang="en-US" err="1"/>
              <a:t>svetlosti</a:t>
            </a:r>
            <a:r>
              <a:rPr lang="en-US"/>
              <a:t>, </a:t>
            </a:r>
            <a:r>
              <a:rPr lang="en-US" err="1"/>
              <a:t>poznate</a:t>
            </a:r>
            <a:r>
              <a:rPr lang="en-US"/>
              <a:t> </a:t>
            </a:r>
            <a:r>
              <a:rPr lang="en-US" err="1"/>
              <a:t>kao</a:t>
            </a:r>
            <a:r>
              <a:rPr lang="en-US"/>
              <a:t> </a:t>
            </a:r>
            <a:r>
              <a:rPr lang="en-US" err="1"/>
              <a:t>Doplerov</a:t>
            </a:r>
            <a:r>
              <a:rPr lang="en-US"/>
              <a:t> </a:t>
            </a:r>
            <a:r>
              <a:rPr lang="en-US" err="1"/>
              <a:t>efekat</a:t>
            </a:r>
            <a:r>
              <a:rPr lang="en-US"/>
              <a:t>. </a:t>
            </a:r>
            <a:r>
              <a:rPr lang="en-US" err="1"/>
              <a:t>Ovaj</a:t>
            </a:r>
            <a:r>
              <a:rPr lang="en-US"/>
              <a:t> </a:t>
            </a:r>
            <a:r>
              <a:rPr lang="en-US" err="1"/>
              <a:t>efekat</a:t>
            </a:r>
            <a:r>
              <a:rPr lang="en-US"/>
              <a:t> se </a:t>
            </a:r>
            <a:r>
              <a:rPr lang="en-US" err="1"/>
              <a:t>koristi</a:t>
            </a:r>
            <a:r>
              <a:rPr lang="en-US"/>
              <a:t> za </a:t>
            </a:r>
            <a:r>
              <a:rPr lang="en-US" err="1"/>
              <a:t>merenje</a:t>
            </a:r>
            <a:r>
              <a:rPr lang="en-US"/>
              <a:t> </a:t>
            </a:r>
            <a:r>
              <a:rPr lang="en-US" err="1"/>
              <a:t>brzine</a:t>
            </a:r>
            <a:r>
              <a:rPr lang="en-US"/>
              <a:t> </a:t>
            </a:r>
            <a:r>
              <a:rPr lang="en-US" err="1"/>
              <a:t>krvotoka</a:t>
            </a:r>
            <a:r>
              <a:rPr lang="en-US"/>
              <a:t> u </a:t>
            </a:r>
            <a:r>
              <a:rPr lang="en-US" err="1"/>
              <a:t>tkivu</a:t>
            </a:r>
            <a:r>
              <a:rPr lang="en-US"/>
              <a:t>.</a:t>
            </a:r>
            <a:endParaRPr lang="en-US">
              <a:cs typeface="Calibri"/>
            </a:endParaRPr>
          </a:p>
          <a:p>
            <a:r>
              <a:rPr lang="en-US" b="1" err="1"/>
              <a:t>Detekcija</a:t>
            </a:r>
            <a:r>
              <a:rPr lang="en-US" b="1"/>
              <a:t> </a:t>
            </a:r>
            <a:r>
              <a:rPr lang="en-US" b="1" err="1"/>
              <a:t>promene</a:t>
            </a:r>
            <a:r>
              <a:rPr lang="en-US" b="1"/>
              <a:t> </a:t>
            </a:r>
            <a:r>
              <a:rPr lang="en-US" b="1" err="1"/>
              <a:t>frekvencije</a:t>
            </a:r>
            <a:r>
              <a:rPr lang="en-US" b="1"/>
              <a:t>:</a:t>
            </a:r>
            <a:r>
              <a:rPr lang="en-US"/>
              <a:t> </a:t>
            </a:r>
            <a:r>
              <a:rPr lang="en-US" err="1"/>
              <a:t>Detektor</a:t>
            </a:r>
            <a:r>
              <a:rPr lang="en-US"/>
              <a:t> </a:t>
            </a:r>
            <a:r>
              <a:rPr lang="en-US" err="1"/>
              <a:t>beleži</a:t>
            </a:r>
            <a:r>
              <a:rPr lang="en-US"/>
              <a:t> </a:t>
            </a:r>
            <a:r>
              <a:rPr lang="en-US" err="1"/>
              <a:t>promene</a:t>
            </a:r>
            <a:r>
              <a:rPr lang="en-US"/>
              <a:t> u </a:t>
            </a:r>
            <a:r>
              <a:rPr lang="en-US" err="1"/>
              <a:t>frekvenciji</a:t>
            </a:r>
            <a:r>
              <a:rPr lang="en-US"/>
              <a:t> </a:t>
            </a:r>
            <a:r>
              <a:rPr lang="en-US" err="1"/>
              <a:t>reflektovane</a:t>
            </a:r>
            <a:r>
              <a:rPr lang="en-US"/>
              <a:t> </a:t>
            </a:r>
            <a:r>
              <a:rPr lang="en-US" err="1"/>
              <a:t>svetlosti</a:t>
            </a:r>
            <a:r>
              <a:rPr lang="en-US"/>
              <a:t>.</a:t>
            </a:r>
            <a:endParaRPr lang="en-US">
              <a:cs typeface="Calibri"/>
            </a:endParaRPr>
          </a:p>
          <a:p>
            <a:r>
              <a:rPr lang="en-US" b="1" err="1"/>
              <a:t>Vizualizacija</a:t>
            </a:r>
            <a:r>
              <a:rPr lang="en-US" b="1"/>
              <a:t> </a:t>
            </a:r>
            <a:r>
              <a:rPr lang="en-US" b="1" err="1"/>
              <a:t>protoka</a:t>
            </a:r>
            <a:r>
              <a:rPr lang="en-US" b="1"/>
              <a:t> </a:t>
            </a:r>
            <a:r>
              <a:rPr lang="en-US" b="1" err="1"/>
              <a:t>krvi</a:t>
            </a:r>
            <a:r>
              <a:rPr lang="en-US" b="1"/>
              <a:t>:</a:t>
            </a:r>
            <a:r>
              <a:rPr lang="en-US"/>
              <a:t> Na </a:t>
            </a:r>
            <a:r>
              <a:rPr lang="en-US" err="1"/>
              <a:t>osnovu</a:t>
            </a:r>
            <a:r>
              <a:rPr lang="en-US"/>
              <a:t> </a:t>
            </a:r>
            <a:r>
              <a:rPr lang="en-US" err="1"/>
              <a:t>promena</a:t>
            </a:r>
            <a:r>
              <a:rPr lang="en-US"/>
              <a:t> u </a:t>
            </a:r>
            <a:r>
              <a:rPr lang="en-US" err="1"/>
              <a:t>frekvenciji</a:t>
            </a:r>
            <a:r>
              <a:rPr lang="en-US"/>
              <a:t>, LDI </a:t>
            </a:r>
            <a:r>
              <a:rPr lang="en-US" err="1"/>
              <a:t>generiše</a:t>
            </a:r>
            <a:r>
              <a:rPr lang="en-US"/>
              <a:t> </a:t>
            </a:r>
            <a:r>
              <a:rPr lang="en-US" err="1"/>
              <a:t>slike</a:t>
            </a:r>
            <a:r>
              <a:rPr lang="en-US"/>
              <a:t> </a:t>
            </a:r>
            <a:r>
              <a:rPr lang="en-US" err="1"/>
              <a:t>koje</a:t>
            </a:r>
            <a:r>
              <a:rPr lang="en-US"/>
              <a:t> </a:t>
            </a:r>
            <a:r>
              <a:rPr lang="en-US" err="1"/>
              <a:t>prikazuju</a:t>
            </a:r>
            <a:r>
              <a:rPr lang="en-US"/>
              <a:t> </a:t>
            </a:r>
            <a:r>
              <a:rPr lang="en-US" err="1"/>
              <a:t>protok</a:t>
            </a:r>
            <a:r>
              <a:rPr lang="en-US"/>
              <a:t> </a:t>
            </a:r>
            <a:r>
              <a:rPr lang="en-US" err="1"/>
              <a:t>krvi</a:t>
            </a:r>
            <a:r>
              <a:rPr lang="en-US"/>
              <a:t> u </a:t>
            </a:r>
            <a:r>
              <a:rPr lang="en-US" err="1"/>
              <a:t>tkivu</a:t>
            </a:r>
            <a:r>
              <a:rPr lang="en-US"/>
              <a:t>. Boje </a:t>
            </a:r>
            <a:r>
              <a:rPr lang="en-US" err="1"/>
              <a:t>na</a:t>
            </a:r>
            <a:r>
              <a:rPr lang="en-US"/>
              <a:t> </a:t>
            </a:r>
            <a:r>
              <a:rPr lang="en-US" err="1"/>
              <a:t>slikama</a:t>
            </a:r>
            <a:r>
              <a:rPr lang="en-US"/>
              <a:t> </a:t>
            </a:r>
            <a:r>
              <a:rPr lang="en-US" err="1"/>
              <a:t>obično</a:t>
            </a:r>
            <a:r>
              <a:rPr lang="en-US"/>
              <a:t> </a:t>
            </a:r>
            <a:r>
              <a:rPr lang="en-US" err="1"/>
              <a:t>označavaju</a:t>
            </a:r>
            <a:r>
              <a:rPr lang="en-US"/>
              <a:t> </a:t>
            </a:r>
            <a:r>
              <a:rPr lang="en-US" err="1"/>
              <a:t>brzinu</a:t>
            </a:r>
            <a:r>
              <a:rPr lang="en-US"/>
              <a:t> </a:t>
            </a:r>
            <a:r>
              <a:rPr lang="en-US" err="1"/>
              <a:t>protoka</a:t>
            </a:r>
            <a:r>
              <a:rPr lang="en-US"/>
              <a:t> </a:t>
            </a:r>
            <a:r>
              <a:rPr lang="en-US" err="1"/>
              <a:t>krvi</a:t>
            </a:r>
            <a:r>
              <a:rPr lang="en-US"/>
              <a:t>, </a:t>
            </a:r>
            <a:r>
              <a:rPr lang="en-US" err="1"/>
              <a:t>omogućavajući</a:t>
            </a:r>
            <a:r>
              <a:rPr lang="en-US"/>
              <a:t> </a:t>
            </a:r>
            <a:r>
              <a:rPr lang="en-US" err="1"/>
              <a:t>stvaranje</a:t>
            </a:r>
            <a:r>
              <a:rPr lang="en-US"/>
              <a:t> </a:t>
            </a:r>
            <a:r>
              <a:rPr lang="en-US" err="1"/>
              <a:t>mapa</a:t>
            </a:r>
            <a:r>
              <a:rPr lang="en-US"/>
              <a:t> </a:t>
            </a:r>
            <a:r>
              <a:rPr lang="en-US" err="1"/>
              <a:t>perfuzije</a:t>
            </a:r>
            <a:r>
              <a:rPr lang="en-US"/>
              <a:t>.</a:t>
            </a:r>
            <a:endParaRPr lang="en-US">
              <a:cs typeface="Calibri"/>
            </a:endParaRPr>
          </a:p>
          <a:p>
            <a:r>
              <a:rPr lang="en-US" b="1"/>
              <a:t>Analiza </a:t>
            </a:r>
            <a:r>
              <a:rPr lang="en-US" b="1" err="1"/>
              <a:t>boje</a:t>
            </a:r>
            <a:r>
              <a:rPr lang="en-US" b="1"/>
              <a:t> </a:t>
            </a:r>
            <a:r>
              <a:rPr lang="en-US" b="1" err="1"/>
              <a:t>mapa</a:t>
            </a:r>
            <a:r>
              <a:rPr lang="en-US" b="1"/>
              <a:t>:</a:t>
            </a:r>
            <a:r>
              <a:rPr lang="en-US"/>
              <a:t> </a:t>
            </a:r>
            <a:r>
              <a:rPr lang="en-US" err="1"/>
              <a:t>Lekari</a:t>
            </a:r>
            <a:r>
              <a:rPr lang="en-US"/>
              <a:t> </a:t>
            </a:r>
            <a:r>
              <a:rPr lang="en-US" err="1"/>
              <a:t>analiziraju</a:t>
            </a:r>
            <a:r>
              <a:rPr lang="en-US"/>
              <a:t> </a:t>
            </a:r>
            <a:r>
              <a:rPr lang="en-US" err="1"/>
              <a:t>boje</a:t>
            </a:r>
            <a:r>
              <a:rPr lang="en-US"/>
              <a:t> </a:t>
            </a:r>
            <a:r>
              <a:rPr lang="en-US" err="1"/>
              <a:t>na</a:t>
            </a:r>
            <a:r>
              <a:rPr lang="en-US"/>
              <a:t> </a:t>
            </a:r>
            <a:r>
              <a:rPr lang="en-US" err="1"/>
              <a:t>mapama</a:t>
            </a:r>
            <a:r>
              <a:rPr lang="en-US"/>
              <a:t> </a:t>
            </a:r>
            <a:r>
              <a:rPr lang="en-US" err="1"/>
              <a:t>kako</a:t>
            </a:r>
            <a:r>
              <a:rPr lang="en-US"/>
              <a:t> bi </a:t>
            </a:r>
            <a:r>
              <a:rPr lang="en-US" err="1"/>
              <a:t>procenili</a:t>
            </a:r>
            <a:r>
              <a:rPr lang="en-US"/>
              <a:t> </a:t>
            </a:r>
            <a:r>
              <a:rPr lang="en-US" err="1"/>
              <a:t>protok</a:t>
            </a:r>
            <a:r>
              <a:rPr lang="en-US"/>
              <a:t> </a:t>
            </a:r>
            <a:r>
              <a:rPr lang="en-US" err="1"/>
              <a:t>krvi</a:t>
            </a:r>
            <a:r>
              <a:rPr lang="en-US"/>
              <a:t> u </a:t>
            </a:r>
            <a:r>
              <a:rPr lang="en-US" err="1"/>
              <a:t>različitim</a:t>
            </a:r>
            <a:r>
              <a:rPr lang="en-US"/>
              <a:t> </a:t>
            </a:r>
            <a:r>
              <a:rPr lang="en-US" err="1"/>
              <a:t>delovima</a:t>
            </a:r>
            <a:r>
              <a:rPr lang="en-US"/>
              <a:t> </a:t>
            </a:r>
            <a:r>
              <a:rPr lang="en-US" err="1"/>
              <a:t>tkiva</a:t>
            </a:r>
            <a:r>
              <a:rPr lang="en-US"/>
              <a:t>. Na primer, </a:t>
            </a:r>
            <a:r>
              <a:rPr lang="en-US" err="1"/>
              <a:t>područja</a:t>
            </a:r>
            <a:r>
              <a:rPr lang="en-US"/>
              <a:t> </a:t>
            </a:r>
            <a:r>
              <a:rPr lang="en-US" err="1"/>
              <a:t>sa</a:t>
            </a:r>
            <a:r>
              <a:rPr lang="en-US"/>
              <a:t> </a:t>
            </a:r>
            <a:r>
              <a:rPr lang="en-US" err="1"/>
              <a:t>visokom</a:t>
            </a:r>
            <a:r>
              <a:rPr lang="en-US"/>
              <a:t> </a:t>
            </a:r>
            <a:r>
              <a:rPr lang="en-US" err="1"/>
              <a:t>perfuzijom</a:t>
            </a:r>
            <a:r>
              <a:rPr lang="en-US"/>
              <a:t> </a:t>
            </a:r>
            <a:r>
              <a:rPr lang="en-US" err="1"/>
              <a:t>mogu</a:t>
            </a:r>
            <a:r>
              <a:rPr lang="en-US"/>
              <a:t> </a:t>
            </a:r>
            <a:r>
              <a:rPr lang="en-US" err="1"/>
              <a:t>biti</a:t>
            </a:r>
            <a:r>
              <a:rPr lang="en-US"/>
              <a:t> </a:t>
            </a:r>
            <a:r>
              <a:rPr lang="en-US" err="1"/>
              <a:t>označena</a:t>
            </a:r>
            <a:r>
              <a:rPr lang="en-US"/>
              <a:t> </a:t>
            </a:r>
            <a:r>
              <a:rPr lang="en-US" err="1"/>
              <a:t>toplim</a:t>
            </a:r>
            <a:r>
              <a:rPr lang="en-US"/>
              <a:t> </a:t>
            </a:r>
            <a:r>
              <a:rPr lang="en-US" err="1"/>
              <a:t>bojama</a:t>
            </a:r>
            <a:r>
              <a:rPr lang="en-US"/>
              <a:t> (</a:t>
            </a:r>
            <a:r>
              <a:rPr lang="en-US" err="1"/>
              <a:t>crvena</a:t>
            </a:r>
            <a:r>
              <a:rPr lang="en-US"/>
              <a:t>), </a:t>
            </a:r>
            <a:r>
              <a:rPr lang="en-US" err="1"/>
              <a:t>dok</a:t>
            </a:r>
            <a:r>
              <a:rPr lang="en-US"/>
              <a:t> </a:t>
            </a:r>
            <a:r>
              <a:rPr lang="en-US" err="1"/>
              <a:t>područja</a:t>
            </a:r>
            <a:r>
              <a:rPr lang="en-US"/>
              <a:t> </a:t>
            </a:r>
            <a:r>
              <a:rPr lang="en-US" err="1"/>
              <a:t>sa</a:t>
            </a:r>
            <a:r>
              <a:rPr lang="en-US"/>
              <a:t> </a:t>
            </a:r>
            <a:r>
              <a:rPr lang="en-US" err="1"/>
              <a:t>nižom</a:t>
            </a:r>
            <a:r>
              <a:rPr lang="en-US"/>
              <a:t> </a:t>
            </a:r>
            <a:r>
              <a:rPr lang="en-US" err="1"/>
              <a:t>perfuzijom</a:t>
            </a:r>
            <a:r>
              <a:rPr lang="en-US"/>
              <a:t> </a:t>
            </a:r>
            <a:r>
              <a:rPr lang="en-US" err="1"/>
              <a:t>mogu</a:t>
            </a:r>
            <a:r>
              <a:rPr lang="en-US"/>
              <a:t> </a:t>
            </a:r>
            <a:r>
              <a:rPr lang="en-US" err="1"/>
              <a:t>biti</a:t>
            </a:r>
            <a:r>
              <a:rPr lang="en-US"/>
              <a:t> </a:t>
            </a:r>
            <a:r>
              <a:rPr lang="en-US" err="1"/>
              <a:t>označena</a:t>
            </a:r>
            <a:r>
              <a:rPr lang="en-US"/>
              <a:t> </a:t>
            </a:r>
            <a:r>
              <a:rPr lang="en-US" err="1"/>
              <a:t>hladnijim</a:t>
            </a:r>
            <a:r>
              <a:rPr lang="en-US"/>
              <a:t> </a:t>
            </a:r>
            <a:r>
              <a:rPr lang="en-US" err="1"/>
              <a:t>bojama</a:t>
            </a:r>
            <a:r>
              <a:rPr lang="en-US"/>
              <a:t> (</a:t>
            </a:r>
            <a:r>
              <a:rPr lang="en-US" err="1"/>
              <a:t>plava</a:t>
            </a:r>
            <a:r>
              <a:rPr lang="en-US"/>
              <a:t>).</a:t>
            </a:r>
            <a:endParaRPr lang="en-US">
              <a:cs typeface="Calibri"/>
            </a:endParaRPr>
          </a:p>
          <a:p>
            <a:endParaRPr lang="en-US">
              <a:cs typeface="Calibri"/>
            </a:endParaRPr>
          </a:p>
          <a:p>
            <a:r>
              <a:rPr lang="en-US" err="1"/>
              <a:t>Ovaj</a:t>
            </a:r>
            <a:r>
              <a:rPr lang="en-US"/>
              <a:t> </a:t>
            </a:r>
            <a:r>
              <a:rPr lang="en-US" err="1"/>
              <a:t>proces</a:t>
            </a:r>
            <a:r>
              <a:rPr lang="en-US"/>
              <a:t> </a:t>
            </a:r>
            <a:r>
              <a:rPr lang="en-US" err="1"/>
              <a:t>omogućava</a:t>
            </a:r>
            <a:r>
              <a:rPr lang="en-US"/>
              <a:t> </a:t>
            </a:r>
            <a:r>
              <a:rPr lang="en-US" err="1"/>
              <a:t>kliničarima</a:t>
            </a:r>
            <a:r>
              <a:rPr lang="en-US"/>
              <a:t> da </a:t>
            </a:r>
            <a:r>
              <a:rPr lang="en-US" err="1"/>
              <a:t>dobiju</a:t>
            </a:r>
            <a:r>
              <a:rPr lang="en-US"/>
              <a:t> </a:t>
            </a:r>
            <a:r>
              <a:rPr lang="en-US" err="1"/>
              <a:t>informacije</a:t>
            </a:r>
            <a:r>
              <a:rPr lang="en-US"/>
              <a:t> o </a:t>
            </a:r>
            <a:r>
              <a:rPr lang="en-US" err="1"/>
              <a:t>cirkulaciji</a:t>
            </a:r>
            <a:r>
              <a:rPr lang="en-US"/>
              <a:t> </a:t>
            </a:r>
            <a:r>
              <a:rPr lang="en-US" err="1"/>
              <a:t>krvi</a:t>
            </a:r>
            <a:r>
              <a:rPr lang="en-US"/>
              <a:t> u </a:t>
            </a:r>
            <a:r>
              <a:rPr lang="en-US" err="1"/>
              <a:t>tkivima</a:t>
            </a:r>
            <a:r>
              <a:rPr lang="en-US"/>
              <a:t>, </a:t>
            </a:r>
            <a:r>
              <a:rPr lang="en-US" err="1"/>
              <a:t>što</a:t>
            </a:r>
            <a:r>
              <a:rPr lang="en-US"/>
              <a:t> je </a:t>
            </a:r>
            <a:r>
              <a:rPr lang="en-US" err="1"/>
              <a:t>korisno</a:t>
            </a:r>
            <a:r>
              <a:rPr lang="en-US"/>
              <a:t> za </a:t>
            </a:r>
            <a:r>
              <a:rPr lang="en-US" err="1"/>
              <a:t>procenu</a:t>
            </a:r>
            <a:r>
              <a:rPr lang="en-US"/>
              <a:t> </a:t>
            </a:r>
            <a:r>
              <a:rPr lang="en-US" err="1"/>
              <a:t>zdravlja</a:t>
            </a:r>
            <a:r>
              <a:rPr lang="en-US"/>
              <a:t> </a:t>
            </a:r>
            <a:r>
              <a:rPr lang="en-US" err="1"/>
              <a:t>tkiva</a:t>
            </a:r>
            <a:r>
              <a:rPr lang="en-US"/>
              <a:t>, </a:t>
            </a:r>
            <a:r>
              <a:rPr lang="en-US" err="1"/>
              <a:t>dijagnozu</a:t>
            </a:r>
            <a:r>
              <a:rPr lang="en-US"/>
              <a:t> </a:t>
            </a:r>
            <a:r>
              <a:rPr lang="en-US" err="1"/>
              <a:t>bolesti</a:t>
            </a:r>
            <a:r>
              <a:rPr lang="en-US"/>
              <a:t> </a:t>
            </a:r>
            <a:r>
              <a:rPr lang="en-US" err="1"/>
              <a:t>ili</a:t>
            </a:r>
            <a:r>
              <a:rPr lang="en-US"/>
              <a:t> </a:t>
            </a:r>
            <a:r>
              <a:rPr lang="en-US" err="1"/>
              <a:t>povreda</a:t>
            </a:r>
            <a:r>
              <a:rPr lang="en-US"/>
              <a:t>, </a:t>
            </a:r>
            <a:r>
              <a:rPr lang="en-US" err="1"/>
              <a:t>kao</a:t>
            </a:r>
            <a:r>
              <a:rPr lang="en-US"/>
              <a:t> </a:t>
            </a:r>
            <a:r>
              <a:rPr lang="en-US" err="1"/>
              <a:t>i</a:t>
            </a:r>
            <a:r>
              <a:rPr lang="en-US"/>
              <a:t> </a:t>
            </a:r>
            <a:r>
              <a:rPr lang="en-US" err="1"/>
              <a:t>praćenje</a:t>
            </a:r>
            <a:r>
              <a:rPr lang="en-US"/>
              <a:t> </a:t>
            </a:r>
            <a:r>
              <a:rPr lang="en-US" err="1"/>
              <a:t>efikasnosti</a:t>
            </a:r>
            <a:r>
              <a:rPr lang="en-US"/>
              <a:t> </a:t>
            </a:r>
            <a:r>
              <a:rPr lang="en-US" err="1"/>
              <a:t>terapije</a:t>
            </a:r>
            <a:endParaRPr lang="en-US" err="1">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8C779C3E-DAD4-471A-8735-7AC4EA50D427}" type="slidenum">
              <a:rPr lang="en-US"/>
              <a:t>11</a:t>
            </a:fld>
            <a:endParaRPr lang="en-US"/>
          </a:p>
        </p:txBody>
      </p:sp>
    </p:spTree>
    <p:extLst>
      <p:ext uri="{BB962C8B-B14F-4D97-AF65-F5344CB8AC3E}">
        <p14:creationId xmlns:p14="http://schemas.microsoft.com/office/powerpoint/2010/main" val="55963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0DAF61AA-5A98-4049-A93E-477E5505141A}" type="datetimeFigureOut">
              <a:rPr lang="en-US" smtClean="0"/>
              <a:t>12/7/2023</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0354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0DAF61AA-5A98-4049-A93E-477E5505141A}" type="datetimeFigureOut">
              <a:rPr lang="en-US" smtClean="0"/>
              <a:t>12/7/2023</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36071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0DAF61AA-5A98-4049-A93E-477E5505141A}" type="datetimeFigureOut">
              <a:rPr lang="en-US" smtClean="0"/>
              <a:t>12/7/2023</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63428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0DAF61AA-5A98-4049-A93E-477E5505141A}" type="datetimeFigureOut">
              <a:rPr lang="en-US" smtClean="0"/>
              <a:t>12/7/2023</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390554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DAF61AA-5A98-4049-A93E-477E5505141A}" type="datetimeFigureOut">
              <a:rPr lang="en-US" smtClean="0"/>
              <a:t>12/7/2023</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547951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0DAF61AA-5A98-4049-A93E-477E5505141A}" type="datetimeFigureOut">
              <a:rPr lang="en-US" smtClean="0"/>
              <a:t>12/7/2023</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58737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0DAF61AA-5A98-4049-A93E-477E5505141A}" type="datetimeFigureOut">
              <a:rPr lang="en-US" smtClean="0"/>
              <a:t>12/7/2023</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990559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DAF61AA-5A98-4049-A93E-477E5505141A}" type="datetimeFigureOut">
              <a:rPr lang="en-US" smtClean="0"/>
              <a:t>12/7/2023</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51919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0DAF61AA-5A98-4049-A93E-477E5505141A}" type="datetimeFigureOut">
              <a:rPr lang="en-US" smtClean="0"/>
              <a:t>12/7/2023</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184383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0DAF61AA-5A98-4049-A93E-477E5505141A}" type="datetimeFigureOut">
              <a:rPr lang="en-US" smtClean="0"/>
              <a:t>12/7/2023</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11441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0DAF61AA-5A98-4049-A93E-477E5505141A}" type="datetimeFigureOut">
              <a:rPr lang="en-US" smtClean="0"/>
              <a:t>12/7/2023</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13162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47A131F-D5DE-41A5-B4CF-4F345319B40B}"/>
              </a:ext>
            </a:extLst>
          </p:cNvPr>
          <p:cNvSpPr/>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8" name="Freeform: Shape 7">
            <a:extLst>
              <a:ext uri="{FF2B5EF4-FFF2-40B4-BE49-F238E27FC236}">
                <a16:creationId xmlns:a16="http://schemas.microsoft.com/office/drawing/2014/main" id="{3AF4666D-BD98-40A5-A75F-478B982010B2}"/>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9" name="Freeform: Shape 8">
            <a:extLst>
              <a:ext uri="{FF2B5EF4-FFF2-40B4-BE49-F238E27FC236}">
                <a16:creationId xmlns:a16="http://schemas.microsoft.com/office/drawing/2014/main" id="{68680585-71F9-4721-A998-4974171D2EB4}"/>
              </a:ext>
            </a:extLst>
          </p:cNvPr>
          <p:cNvSpPr/>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a:p>
        </p:txBody>
      </p:sp>
      <p:sp>
        <p:nvSpPr>
          <p:cNvPr id="10" name="Freeform: Shape 9">
            <a:extLst>
              <a:ext uri="{FF2B5EF4-FFF2-40B4-BE49-F238E27FC236}">
                <a16:creationId xmlns:a16="http://schemas.microsoft.com/office/drawing/2014/main" id="{12BC95C2-2EEC-4F59-ABA8-660B0D059CCF}"/>
              </a:ext>
            </a:extLst>
          </p:cNvPr>
          <p:cNvSpPr/>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aphic 141">
            <a:extLst>
              <a:ext uri="{FF2B5EF4-FFF2-40B4-BE49-F238E27FC236}">
                <a16:creationId xmlns:a16="http://schemas.microsoft.com/office/drawing/2014/main" id="{03E9870D-4BBA-43AF-8D44-BBADF020CFF6}"/>
              </a:ext>
            </a:extLst>
          </p:cNvPr>
          <p:cNvGrpSpPr/>
          <p:nvPr/>
        </p:nvGrpSpPr>
        <p:grpSpPr>
          <a:xfrm>
            <a:off x="10849" y="15178"/>
            <a:ext cx="2198951" cy="3331254"/>
            <a:chOff x="4473129" y="923925"/>
            <a:chExt cx="3308947" cy="5012817"/>
          </a:xfrm>
          <a:noFill/>
        </p:grpSpPr>
        <p:sp>
          <p:nvSpPr>
            <p:cNvPr id="12" name="Freeform: Shape 11">
              <a:extLst>
                <a:ext uri="{FF2B5EF4-FFF2-40B4-BE49-F238E27FC236}">
                  <a16:creationId xmlns:a16="http://schemas.microsoft.com/office/drawing/2014/main" id="{34BC5055-C77D-43CD-BB1D-A77B6779CDAD}"/>
                </a:ext>
              </a:extLst>
            </p:cNvPr>
            <p:cNvSpPr/>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DB12D0B8-9385-489A-85AE-3D14AD0BA2FC}"/>
                </a:ext>
              </a:extLst>
            </p:cNvPr>
            <p:cNvSpPr/>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D158A14A-147E-4130-A5E2-38FD84B181AF}"/>
                </a:ext>
              </a:extLst>
            </p:cNvPr>
            <p:cNvSpPr/>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75B8B1EB-5E2B-472C-AE60-2EC5961F16F9}"/>
                </a:ext>
              </a:extLst>
            </p:cNvPr>
            <p:cNvSpPr/>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B4F5BD77-58D7-4B61-A666-1B4139A63A28}"/>
                </a:ext>
              </a:extLst>
            </p:cNvPr>
            <p:cNvSpPr/>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F5CBEC6B-EDB6-40B8-8771-E5AF41B8D698}"/>
                </a:ext>
              </a:extLst>
            </p:cNvPr>
            <p:cNvSpPr/>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91BD0EE8-AA47-4044-9251-9F5A4B820120}"/>
                </a:ext>
              </a:extLst>
            </p:cNvPr>
            <p:cNvSpPr/>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9" name="Graphic 157">
            <a:extLst>
              <a:ext uri="{FF2B5EF4-FFF2-40B4-BE49-F238E27FC236}">
                <a16:creationId xmlns:a16="http://schemas.microsoft.com/office/drawing/2014/main" id="{C3279E8D-2BAA-4CB1-834B-09FADD54DE56}"/>
              </a:ext>
            </a:extLst>
          </p:cNvPr>
          <p:cNvGrpSpPr/>
          <p:nvPr/>
        </p:nvGrpSpPr>
        <p:grpSpPr>
          <a:xfrm>
            <a:off x="8610600" y="3276600"/>
            <a:ext cx="3529260" cy="3581399"/>
            <a:chOff x="4114800" y="1423987"/>
            <a:chExt cx="3961542" cy="4007547"/>
          </a:xfrm>
          <a:noFill/>
        </p:grpSpPr>
        <p:sp>
          <p:nvSpPr>
            <p:cNvPr id="20" name="Freeform: Shape 19">
              <a:extLst>
                <a:ext uri="{FF2B5EF4-FFF2-40B4-BE49-F238E27FC236}">
                  <a16:creationId xmlns:a16="http://schemas.microsoft.com/office/drawing/2014/main" id="{3456F18E-4F61-486D-9CD6-65B30372C53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18DDF45-08F0-46B6-A0B7-133735C94F4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9D0CC0F-710D-43F4-BC86-76376742013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FB36AB6-CB81-495A-8A33-C0BCE67D6F23}"/>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993F7E6-ABF6-482D-BEA5-B4E607DDB433}"/>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DCA0B097-C21A-40B4-95E4-2FFA9697F824}"/>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AB2AF0F5-7EAA-4BAB-8DE2-D84E124170F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en-US" sz="900" kern="1200" cap="all" spc="200" smtClean="0">
                <a:solidFill>
                  <a:schemeClr val="accent1"/>
                </a:solidFill>
                <a:latin typeface="+mn-lt"/>
                <a:ea typeface="+mn-ea"/>
                <a:cs typeface="Segoe UI Semilight" panose="020B0402040204020203" pitchFamily="34" charset="0"/>
              </a:defRPr>
            </a:lvl1pPr>
          </a:lstStyle>
          <a:p>
            <a:fld id="{0DAF61AA-5A98-4049-A93E-477E5505141A}" type="datetimeFigureOut">
              <a:rPr lang="en-US" smtClean="0"/>
              <a:pPr/>
              <a:t>12/7/2023</a:t>
            </a:fld>
            <a:endParaRPr lang="en-US"/>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900" kern="1200" cap="all" spc="200" dirty="0">
                <a:solidFill>
                  <a:schemeClr val="accent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9906000" y="6356350"/>
            <a:ext cx="1447800" cy="365125"/>
          </a:xfrm>
          <a:prstGeom prst="rect">
            <a:avLst/>
          </a:prstGeom>
        </p:spPr>
        <p:txBody>
          <a:bodyPr vert="horz" lIns="91440" tIns="45720" rIns="91440" bIns="45720" rtlCol="0" anchor="ctr"/>
          <a:lstStyle>
            <a:lvl1pPr algn="r">
              <a:defRPr lang="en-US" sz="900" kern="1200" cap="all" spc="200" smtClean="0">
                <a:solidFill>
                  <a:schemeClr val="accent1"/>
                </a:solidFill>
                <a:latin typeface="+mn-lt"/>
                <a:ea typeface="+mn-ea"/>
                <a:cs typeface="Segoe UI Semilight" panose="020B0402040204020203" pitchFamily="34" charset="0"/>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79877314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49" r:id="rId6"/>
    <p:sldLayoutId id="2147483760" r:id="rId7"/>
    <p:sldLayoutId id="2147483759" r:id="rId8"/>
    <p:sldLayoutId id="2147483758" r:id="rId9"/>
    <p:sldLayoutId id="2147483757" r:id="rId10"/>
    <p:sldLayoutId id="2147483750" r:id="rId11"/>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2.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slide" Target="slide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stetoskop.info/bolesti-oka-oftalmologija/opticka-koherentna-tomografija-OCT" TargetMode="External"/><Relationship Id="rId13" Type="http://schemas.openxmlformats.org/officeDocument/2006/relationships/hyperlink" Target="chrome-extension://efaidnbmnnnibpcajpcglclefindmkaj/https:/octlight.com/wp-content/uploads/2021/08/OCTLIGHT_application_note_for_OCT.pdf" TargetMode="External"/><Relationship Id="rId3" Type="http://schemas.openxmlformats.org/officeDocument/2006/relationships/hyperlink" Target="https://www.gophotonics.com/community/what-is-laser-induced-fluorescence-or-lif" TargetMode="External"/><Relationship Id="rId7" Type="http://schemas.openxmlformats.org/officeDocument/2006/relationships/hyperlink" Target="https://www.semanticscholar.org/paper/Optimization-of-Laser-Doppler-Image-(-LDI-)-for/787bd8fe9bba30ab1e1936ff0766976886ec5a4e/figure/2" TargetMode="External"/><Relationship Id="rId12" Type="http://schemas.openxmlformats.org/officeDocument/2006/relationships/hyperlink" Target="https://oftalmologija.drjovovic.me/sta-je-oct-a-sta-kvp-oka/?doing_wp_cron=1701950763.6756670475006103515625" TargetMode="External"/><Relationship Id="rId2" Type="http://schemas.openxmlformats.org/officeDocument/2006/relationships/hyperlink" Target="https://atecentral.net/downloads/8614/Diagnostic_Applications_of_Lasers_2008_CORD.pdf" TargetMode="External"/><Relationship Id="rId1" Type="http://schemas.openxmlformats.org/officeDocument/2006/relationships/slideLayout" Target="../slideLayouts/slideLayout2.xml"/><Relationship Id="rId6" Type="http://schemas.openxmlformats.org/officeDocument/2006/relationships/hyperlink" Target="https://www.ncbi.nlm.nih.gov/pmc/articles/PMC3636664/" TargetMode="External"/><Relationship Id="rId11" Type="http://schemas.openxmlformats.org/officeDocument/2006/relationships/hyperlink" Target="https://oftalmologija.drjovovic.me/sta-je-oct-a-sta-kvp-oka/?doing_wp_cron=1701936737.8018300533294677734375" TargetMode="External"/><Relationship Id="rId5" Type="http://schemas.openxmlformats.org/officeDocument/2006/relationships/hyperlink" Target="https://www.youtube.com/watch?v=b-ow-IQ8L9Q" TargetMode="External"/><Relationship Id="rId15" Type="http://schemas.openxmlformats.org/officeDocument/2006/relationships/slide" Target="slide2.xml"/><Relationship Id="rId10" Type="http://schemas.openxmlformats.org/officeDocument/2006/relationships/hyperlink" Target="https://www.frontiersin.org/articles/10.3389/fphy.2021.744346/full" TargetMode="External"/><Relationship Id="rId4" Type="http://schemas.openxmlformats.org/officeDocument/2006/relationships/hyperlink" Target="https://www.ncbi.nlm.nih.gov/pmc/articles/PMC9025499/" TargetMode="External"/><Relationship Id="rId9" Type="http://schemas.openxmlformats.org/officeDocument/2006/relationships/hyperlink" Target="https://oftalmologija.drjovovic.me/zasto-je-vazan-oct-pregled/?doing_wp_cron=1701936163.1462609767913818359375" TargetMode="External"/><Relationship Id="rId14" Type="http://schemas.openxmlformats.org/officeDocument/2006/relationships/hyperlink" Target="https://eyeguru.org/essentials/interpreting-octs/" TargetMode="External"/></Relationships>
</file>

<file path=ppt/slides/_rels/slide18.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13.xml"/><Relationship Id="rId4" Type="http://schemas.openxmlformats.org/officeDocument/2006/relationships/slide" Target="slide7.xml"/></Relationships>
</file>

<file path=ppt/slides/_rels/slide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8638C4-229F-4EA3-8073-1DA25B97D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 name="Rectangle 9">
            <a:extLst>
              <a:ext uri="{FF2B5EF4-FFF2-40B4-BE49-F238E27FC236}">
                <a16:creationId xmlns:a16="http://schemas.microsoft.com/office/drawing/2014/main" id="{DA749183-2754-493F-87B0-F3C915846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solidFill>
                <a:schemeClr val="tx1">
                  <a:lumMod val="65000"/>
                  <a:lumOff val="35000"/>
                </a:schemeClr>
              </a:solidFill>
              <a:latin typeface="AvenirNext LT Pro Medium" panose="020B0504020202020204" pitchFamily="34" charset="0"/>
            </a:endParaRPr>
          </a:p>
        </p:txBody>
      </p:sp>
      <p:grpSp>
        <p:nvGrpSpPr>
          <p:cNvPr id="12" name="Top Left">
            <a:extLst>
              <a:ext uri="{FF2B5EF4-FFF2-40B4-BE49-F238E27FC236}">
                <a16:creationId xmlns:a16="http://schemas.microsoft.com/office/drawing/2014/main" id="{C2AA28E9-5E96-454C-B3A3-343E8B04340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675" y="-3086"/>
            <a:ext cx="7738724" cy="4236672"/>
            <a:chOff x="33675" y="-3086"/>
            <a:chExt cx="7738724" cy="4236672"/>
          </a:xfrm>
        </p:grpSpPr>
        <p:sp>
          <p:nvSpPr>
            <p:cNvPr id="13" name="Freeform: Shape 12">
              <a:extLst>
                <a:ext uri="{FF2B5EF4-FFF2-40B4-BE49-F238E27FC236}">
                  <a16:creationId xmlns:a16="http://schemas.microsoft.com/office/drawing/2014/main" id="{4EA2AE61-06D9-484D-8DD1-BACA157CC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4" name="Freeform: Shape 13">
              <a:extLst>
                <a:ext uri="{FF2B5EF4-FFF2-40B4-BE49-F238E27FC236}">
                  <a16:creationId xmlns:a16="http://schemas.microsoft.com/office/drawing/2014/main" id="{540A1A68-6751-47E2-96DB-9CF484DDC8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007" y="29304"/>
              <a:ext cx="7730392" cy="4204282"/>
            </a:xfrm>
            <a:custGeom>
              <a:avLst/>
              <a:gdLst>
                <a:gd name="connsiteX0" fmla="*/ 425663 w 8845428"/>
                <a:gd name="connsiteY0" fmla="*/ 0 h 4810710"/>
                <a:gd name="connsiteX1" fmla="*/ 277263 w 8845428"/>
                <a:gd name="connsiteY1" fmla="*/ 200882 h 4810710"/>
                <a:gd name="connsiteX2" fmla="*/ 155629 w 8845428"/>
                <a:gd name="connsiteY2" fmla="*/ 472154 h 4810710"/>
                <a:gd name="connsiteX3" fmla="*/ 55998 w 8845428"/>
                <a:gd name="connsiteY3" fmla="*/ 785336 h 4810710"/>
                <a:gd name="connsiteX4" fmla="*/ 6182 w 8845428"/>
                <a:gd name="connsiteY4" fmla="*/ 1154335 h 4810710"/>
                <a:gd name="connsiteX5" fmla="*/ 6182 w 8845428"/>
                <a:gd name="connsiteY5" fmla="*/ 1577245 h 4810710"/>
                <a:gd name="connsiteX6" fmla="*/ 59998 w 8845428"/>
                <a:gd name="connsiteY6" fmla="*/ 1960245 h 4810710"/>
                <a:gd name="connsiteX7" fmla="*/ 187633 w 8845428"/>
                <a:gd name="connsiteY7" fmla="*/ 2261426 h 4810710"/>
                <a:gd name="connsiteX8" fmla="*/ 365084 w 8845428"/>
                <a:gd name="connsiteY8" fmla="*/ 2474881 h 4810710"/>
                <a:gd name="connsiteX9" fmla="*/ 642261 w 8845428"/>
                <a:gd name="connsiteY9" fmla="*/ 2658428 h 4810710"/>
                <a:gd name="connsiteX10" fmla="*/ 965254 w 8845428"/>
                <a:gd name="connsiteY10" fmla="*/ 2770156 h 4810710"/>
                <a:gd name="connsiteX11" fmla="*/ 1312155 w 8845428"/>
                <a:gd name="connsiteY11" fmla="*/ 2812066 h 4810710"/>
                <a:gd name="connsiteX12" fmla="*/ 1493606 w 8845428"/>
                <a:gd name="connsiteY12" fmla="*/ 2877884 h 4810710"/>
                <a:gd name="connsiteX13" fmla="*/ 1700965 w 8845428"/>
                <a:gd name="connsiteY13" fmla="*/ 3085338 h 4810710"/>
                <a:gd name="connsiteX14" fmla="*/ 1856508 w 8845428"/>
                <a:gd name="connsiteY14" fmla="*/ 3320701 h 4810710"/>
                <a:gd name="connsiteX15" fmla="*/ 1968141 w 8845428"/>
                <a:gd name="connsiteY15" fmla="*/ 3460337 h 4810710"/>
                <a:gd name="connsiteX16" fmla="*/ 2147593 w 8845428"/>
                <a:gd name="connsiteY16" fmla="*/ 3544157 h 4810710"/>
                <a:gd name="connsiteX17" fmla="*/ 2492493 w 8845428"/>
                <a:gd name="connsiteY17" fmla="*/ 3544157 h 4810710"/>
                <a:gd name="connsiteX18" fmla="*/ 2729760 w 8845428"/>
                <a:gd name="connsiteY18" fmla="*/ 3544157 h 4810710"/>
                <a:gd name="connsiteX19" fmla="*/ 2865301 w 8845428"/>
                <a:gd name="connsiteY19" fmla="*/ 3627978 h 4810710"/>
                <a:gd name="connsiteX20" fmla="*/ 2984935 w 8845428"/>
                <a:gd name="connsiteY20" fmla="*/ 3773615 h 4810710"/>
                <a:gd name="connsiteX21" fmla="*/ 3126477 w 8845428"/>
                <a:gd name="connsiteY21" fmla="*/ 3995071 h 4810710"/>
                <a:gd name="connsiteX22" fmla="*/ 3293926 w 8845428"/>
                <a:gd name="connsiteY22" fmla="*/ 4348163 h 4810710"/>
                <a:gd name="connsiteX23" fmla="*/ 3445469 w 8845428"/>
                <a:gd name="connsiteY23" fmla="*/ 4623435 h 4810710"/>
                <a:gd name="connsiteX24" fmla="*/ 3549196 w 8845428"/>
                <a:gd name="connsiteY24" fmla="*/ 4727163 h 4810710"/>
                <a:gd name="connsiteX25" fmla="*/ 3953913 w 8845428"/>
                <a:gd name="connsiteY25" fmla="*/ 4773073 h 4810710"/>
                <a:gd name="connsiteX26" fmla="*/ 4406542 w 8845428"/>
                <a:gd name="connsiteY26" fmla="*/ 4729163 h 4810710"/>
                <a:gd name="connsiteX27" fmla="*/ 4573991 w 8845428"/>
                <a:gd name="connsiteY27" fmla="*/ 4709256 h 4810710"/>
                <a:gd name="connsiteX28" fmla="*/ 4873076 w 8845428"/>
                <a:gd name="connsiteY28" fmla="*/ 4767072 h 4810710"/>
                <a:gd name="connsiteX29" fmla="*/ 5184163 w 8845428"/>
                <a:gd name="connsiteY29" fmla="*/ 4808982 h 4810710"/>
                <a:gd name="connsiteX30" fmla="*/ 5467246 w 8845428"/>
                <a:gd name="connsiteY30" fmla="*/ 4783074 h 4810710"/>
                <a:gd name="connsiteX31" fmla="*/ 5740422 w 8845428"/>
                <a:gd name="connsiteY31" fmla="*/ 4627436 h 4810710"/>
                <a:gd name="connsiteX32" fmla="*/ 5967689 w 8845428"/>
                <a:gd name="connsiteY32" fmla="*/ 4415981 h 4810710"/>
                <a:gd name="connsiteX33" fmla="*/ 6312589 w 8845428"/>
                <a:gd name="connsiteY33" fmla="*/ 4038981 h 4810710"/>
                <a:gd name="connsiteX34" fmla="*/ 6619675 w 8845428"/>
                <a:gd name="connsiteY34" fmla="*/ 3701891 h 4810710"/>
                <a:gd name="connsiteX35" fmla="*/ 7040395 w 8845428"/>
                <a:gd name="connsiteY35" fmla="*/ 3249073 h 4810710"/>
                <a:gd name="connsiteX36" fmla="*/ 7299570 w 8845428"/>
                <a:gd name="connsiteY36" fmla="*/ 2881979 h 4810710"/>
                <a:gd name="connsiteX37" fmla="*/ 7536838 w 8845428"/>
                <a:gd name="connsiteY37" fmla="*/ 2417159 h 4810710"/>
                <a:gd name="connsiteX38" fmla="*/ 7708288 w 8845428"/>
                <a:gd name="connsiteY38" fmla="*/ 2113979 h 4810710"/>
                <a:gd name="connsiteX39" fmla="*/ 7957557 w 8845428"/>
                <a:gd name="connsiteY39" fmla="*/ 1880616 h 4810710"/>
                <a:gd name="connsiteX40" fmla="*/ 8258642 w 8845428"/>
                <a:gd name="connsiteY40" fmla="*/ 1621250 h 4810710"/>
                <a:gd name="connsiteX41" fmla="*/ 8527818 w 8845428"/>
                <a:gd name="connsiteY41" fmla="*/ 1351979 h 4810710"/>
                <a:gd name="connsiteX42" fmla="*/ 8743178 w 8845428"/>
                <a:gd name="connsiteY42" fmla="*/ 994886 h 4810710"/>
                <a:gd name="connsiteX43" fmla="*/ 8842906 w 8845428"/>
                <a:gd name="connsiteY43" fmla="*/ 693706 h 4810710"/>
                <a:gd name="connsiteX44" fmla="*/ 8695363 w 8845428"/>
                <a:gd name="connsiteY44" fmla="*/ 234887 h 4810710"/>
                <a:gd name="connsiteX45" fmla="*/ 8487432 w 8845428"/>
                <a:gd name="connsiteY45" fmla="*/ 7811 h 4810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8845428" h="4810710">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773635" y="4743926"/>
                    <a:pt x="4873076" y="4767072"/>
                  </a:cubicBezTo>
                  <a:cubicBezTo>
                    <a:pt x="4975184" y="4790790"/>
                    <a:pt x="5079388" y="4804029"/>
                    <a:pt x="5184163" y="4808982"/>
                  </a:cubicBezTo>
                  <a:cubicBezTo>
                    <a:pt x="5279698" y="4813459"/>
                    <a:pt x="5375996" y="4810697"/>
                    <a:pt x="5467246" y="4783074"/>
                  </a:cubicBezTo>
                  <a:cubicBezTo>
                    <a:pt x="5568306" y="4752404"/>
                    <a:pt x="5657746" y="4693634"/>
                    <a:pt x="5740422" y="4627436"/>
                  </a:cubicBezTo>
                  <a:cubicBezTo>
                    <a:pt x="5821290" y="4562761"/>
                    <a:pt x="5895680" y="4490466"/>
                    <a:pt x="5967689" y="4415981"/>
                  </a:cubicBezTo>
                  <a:cubicBezTo>
                    <a:pt x="6086085" y="4293489"/>
                    <a:pt x="6199242" y="4166045"/>
                    <a:pt x="6312589" y="4038981"/>
                  </a:cubicBezTo>
                  <a:cubicBezTo>
                    <a:pt x="6413840" y="3925538"/>
                    <a:pt x="6515377" y="3812477"/>
                    <a:pt x="6619675" y="3701891"/>
                  </a:cubicBezTo>
                  <a:cubicBezTo>
                    <a:pt x="6761026" y="3551873"/>
                    <a:pt x="6908759" y="3407664"/>
                    <a:pt x="7040395" y="3249073"/>
                  </a:cubicBezTo>
                  <a:cubicBezTo>
                    <a:pt x="7136216" y="3133630"/>
                    <a:pt x="7223274" y="3011138"/>
                    <a:pt x="7299570" y="2881979"/>
                  </a:cubicBezTo>
                  <a:cubicBezTo>
                    <a:pt x="7388152" y="2732151"/>
                    <a:pt x="7462828" y="2574798"/>
                    <a:pt x="7536838" y="2417159"/>
                  </a:cubicBezTo>
                  <a:cubicBezTo>
                    <a:pt x="7586367" y="2311622"/>
                    <a:pt x="7635897" y="2205133"/>
                    <a:pt x="7708288" y="2113979"/>
                  </a:cubicBezTo>
                  <a:cubicBezTo>
                    <a:pt x="7779249" y="2024634"/>
                    <a:pt x="7869355" y="1953292"/>
                    <a:pt x="7957557" y="1880616"/>
                  </a:cubicBezTo>
                  <a:cubicBezTo>
                    <a:pt x="8059760" y="1796320"/>
                    <a:pt x="8159201" y="1708880"/>
                    <a:pt x="8258642" y="1621250"/>
                  </a:cubicBezTo>
                  <a:cubicBezTo>
                    <a:pt x="8354178" y="1537145"/>
                    <a:pt x="8448380" y="1451229"/>
                    <a:pt x="8527818" y="1351979"/>
                  </a:cubicBezTo>
                  <a:cubicBezTo>
                    <a:pt x="8614877" y="1243203"/>
                    <a:pt x="8681552" y="1119950"/>
                    <a:pt x="8743178" y="994886"/>
                  </a:cubicBezTo>
                  <a:cubicBezTo>
                    <a:pt x="8790423" y="898970"/>
                    <a:pt x="8832523" y="799814"/>
                    <a:pt x="8842906" y="693706"/>
                  </a:cubicBezTo>
                  <a:cubicBezTo>
                    <a:pt x="8859003" y="528542"/>
                    <a:pt x="8796709" y="366903"/>
                    <a:pt x="8695363" y="234887"/>
                  </a:cubicBezTo>
                  <a:cubicBezTo>
                    <a:pt x="8609733" y="123349"/>
                    <a:pt x="8487432" y="7811"/>
                    <a:pt x="8487432" y="7811"/>
                  </a:cubicBezTo>
                </a:path>
              </a:pathLst>
            </a:custGeom>
            <a:noFill/>
            <a:ln w="9525" cap="rnd">
              <a:solidFill>
                <a:schemeClr val="accent2">
                  <a:alpha val="35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FADB091B-F8C4-4192-9E69-A94309914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309" y="29304"/>
              <a:ext cx="7485346" cy="4107399"/>
            </a:xfrm>
            <a:custGeom>
              <a:avLst/>
              <a:gdLst>
                <a:gd name="connsiteX0" fmla="*/ 454193 w 8565036"/>
                <a:gd name="connsiteY0" fmla="*/ 0 h 4699853"/>
                <a:gd name="connsiteX1" fmla="*/ 352085 w 8565036"/>
                <a:gd name="connsiteY1" fmla="*/ 92869 h 4699853"/>
                <a:gd name="connsiteX2" fmla="*/ 242452 w 8565036"/>
                <a:gd name="connsiteY2" fmla="*/ 260414 h 4699853"/>
                <a:gd name="connsiteX3" fmla="*/ 130819 w 8565036"/>
                <a:gd name="connsiteY3" fmla="*/ 535686 h 4699853"/>
                <a:gd name="connsiteX4" fmla="*/ 57000 w 8565036"/>
                <a:gd name="connsiteY4" fmla="*/ 761143 h 4699853"/>
                <a:gd name="connsiteX5" fmla="*/ 3184 w 8565036"/>
                <a:gd name="connsiteY5" fmla="*/ 1140143 h 4699853"/>
                <a:gd name="connsiteX6" fmla="*/ 3184 w 8565036"/>
                <a:gd name="connsiteY6" fmla="*/ 1439704 h 4699853"/>
                <a:gd name="connsiteX7" fmla="*/ 60524 w 8565036"/>
                <a:gd name="connsiteY7" fmla="*/ 1905953 h 4699853"/>
                <a:gd name="connsiteX8" fmla="*/ 213686 w 8565036"/>
                <a:gd name="connsiteY8" fmla="*/ 2269808 h 4699853"/>
                <a:gd name="connsiteX9" fmla="*/ 373325 w 8565036"/>
                <a:gd name="connsiteY9" fmla="*/ 2455926 h 4699853"/>
                <a:gd name="connsiteX10" fmla="*/ 644502 w 8565036"/>
                <a:gd name="connsiteY10" fmla="*/ 2625662 h 4699853"/>
                <a:gd name="connsiteX11" fmla="*/ 902915 w 8565036"/>
                <a:gd name="connsiteY11" fmla="*/ 2697195 h 4699853"/>
                <a:gd name="connsiteX12" fmla="*/ 1224860 w 8565036"/>
                <a:gd name="connsiteY12" fmla="*/ 2719102 h 4699853"/>
                <a:gd name="connsiteX13" fmla="*/ 1430315 w 8565036"/>
                <a:gd name="connsiteY13" fmla="*/ 2731008 h 4699853"/>
                <a:gd name="connsiteX14" fmla="*/ 1652914 w 8565036"/>
                <a:gd name="connsiteY14" fmla="*/ 2852642 h 4699853"/>
                <a:gd name="connsiteX15" fmla="*/ 1739306 w 8565036"/>
                <a:gd name="connsiteY15" fmla="*/ 2985611 h 4699853"/>
                <a:gd name="connsiteX16" fmla="*/ 1848938 w 8565036"/>
                <a:gd name="connsiteY16" fmla="*/ 3155156 h 4699853"/>
                <a:gd name="connsiteX17" fmla="*/ 2015054 w 8565036"/>
                <a:gd name="connsiteY17" fmla="*/ 3294793 h 4699853"/>
                <a:gd name="connsiteX18" fmla="*/ 2231082 w 8565036"/>
                <a:gd name="connsiteY18" fmla="*/ 3336322 h 4699853"/>
                <a:gd name="connsiteX19" fmla="*/ 2427106 w 8565036"/>
                <a:gd name="connsiteY19" fmla="*/ 3278124 h 4699853"/>
                <a:gd name="connsiteX20" fmla="*/ 2531786 w 8565036"/>
                <a:gd name="connsiteY20" fmla="*/ 3151823 h 4699853"/>
                <a:gd name="connsiteX21" fmla="*/ 2520165 w 8565036"/>
                <a:gd name="connsiteY21" fmla="*/ 2907411 h 4699853"/>
                <a:gd name="connsiteX22" fmla="*/ 2481970 w 8565036"/>
                <a:gd name="connsiteY22" fmla="*/ 2648045 h 4699853"/>
                <a:gd name="connsiteX23" fmla="*/ 2458729 w 8565036"/>
                <a:gd name="connsiteY23" fmla="*/ 2513362 h 4699853"/>
                <a:gd name="connsiteX24" fmla="*/ 2458729 w 8565036"/>
                <a:gd name="connsiteY24" fmla="*/ 2408587 h 4699853"/>
                <a:gd name="connsiteX25" fmla="*/ 2581697 w 8565036"/>
                <a:gd name="connsiteY25" fmla="*/ 2310479 h 4699853"/>
                <a:gd name="connsiteX26" fmla="*/ 2762767 w 8565036"/>
                <a:gd name="connsiteY26" fmla="*/ 2325434 h 4699853"/>
                <a:gd name="connsiteX27" fmla="*/ 2872400 w 8565036"/>
                <a:gd name="connsiteY27" fmla="*/ 2410206 h 4699853"/>
                <a:gd name="connsiteX28" fmla="*/ 2925549 w 8565036"/>
                <a:gd name="connsiteY28" fmla="*/ 2637949 h 4699853"/>
                <a:gd name="connsiteX29" fmla="*/ 2820869 w 8565036"/>
                <a:gd name="connsiteY29" fmla="*/ 2968752 h 4699853"/>
                <a:gd name="connsiteX30" fmla="*/ 2789342 w 8565036"/>
                <a:gd name="connsiteY30" fmla="*/ 3194876 h 4699853"/>
                <a:gd name="connsiteX31" fmla="*/ 2889069 w 8565036"/>
                <a:gd name="connsiteY31" fmla="*/ 3447574 h 4699853"/>
                <a:gd name="connsiteX32" fmla="*/ 3070139 w 8565036"/>
                <a:gd name="connsiteY32" fmla="*/ 3783330 h 4699853"/>
                <a:gd name="connsiteX33" fmla="*/ 3181486 w 8565036"/>
                <a:gd name="connsiteY33" fmla="*/ 4014407 h 4699853"/>
                <a:gd name="connsiteX34" fmla="*/ 3351888 w 8565036"/>
                <a:gd name="connsiteY34" fmla="*/ 4312539 h 4699853"/>
                <a:gd name="connsiteX35" fmla="*/ 3512194 w 8565036"/>
                <a:gd name="connsiteY35" fmla="*/ 4504087 h 4699853"/>
                <a:gd name="connsiteX36" fmla="*/ 3670119 w 8565036"/>
                <a:gd name="connsiteY36" fmla="*/ 4595051 h 4699853"/>
                <a:gd name="connsiteX37" fmla="*/ 3909386 w 8565036"/>
                <a:gd name="connsiteY37" fmla="*/ 4623816 h 4699853"/>
                <a:gd name="connsiteX38" fmla="*/ 4136653 w 8565036"/>
                <a:gd name="connsiteY38" fmla="*/ 4623816 h 4699853"/>
                <a:gd name="connsiteX39" fmla="*/ 4435071 w 8565036"/>
                <a:gd name="connsiteY39" fmla="*/ 4599432 h 4699853"/>
                <a:gd name="connsiteX40" fmla="*/ 4562992 w 8565036"/>
                <a:gd name="connsiteY40" fmla="*/ 4599432 h 4699853"/>
                <a:gd name="connsiteX41" fmla="*/ 4818738 w 8565036"/>
                <a:gd name="connsiteY41" fmla="*/ 4649439 h 4699853"/>
                <a:gd name="connsiteX42" fmla="*/ 5152685 w 8565036"/>
                <a:gd name="connsiteY42" fmla="*/ 4699731 h 4699853"/>
                <a:gd name="connsiteX43" fmla="*/ 5459771 w 8565036"/>
                <a:gd name="connsiteY43" fmla="*/ 4637913 h 4699853"/>
                <a:gd name="connsiteX44" fmla="*/ 5665130 w 8565036"/>
                <a:gd name="connsiteY44" fmla="*/ 4486275 h 4699853"/>
                <a:gd name="connsiteX45" fmla="*/ 5880490 w 8565036"/>
                <a:gd name="connsiteY45" fmla="*/ 4288822 h 4699853"/>
                <a:gd name="connsiteX46" fmla="*/ 6093850 w 8565036"/>
                <a:gd name="connsiteY46" fmla="*/ 4045458 h 4699853"/>
                <a:gd name="connsiteX47" fmla="*/ 6303209 w 8565036"/>
                <a:gd name="connsiteY47" fmla="*/ 3806095 h 4699853"/>
                <a:gd name="connsiteX48" fmla="*/ 6617249 w 8565036"/>
                <a:gd name="connsiteY48" fmla="*/ 3491865 h 4699853"/>
                <a:gd name="connsiteX49" fmla="*/ 6753837 w 8565036"/>
                <a:gd name="connsiteY49" fmla="*/ 3327273 h 4699853"/>
                <a:gd name="connsiteX50" fmla="*/ 7001106 w 8565036"/>
                <a:gd name="connsiteY50" fmla="*/ 3000089 h 4699853"/>
                <a:gd name="connsiteX51" fmla="*/ 7162651 w 8565036"/>
                <a:gd name="connsiteY51" fmla="*/ 2692908 h 4699853"/>
                <a:gd name="connsiteX52" fmla="*/ 7280284 w 8565036"/>
                <a:gd name="connsiteY52" fmla="*/ 2385727 h 4699853"/>
                <a:gd name="connsiteX53" fmla="*/ 7449734 w 8565036"/>
                <a:gd name="connsiteY53" fmla="*/ 2030635 h 4699853"/>
                <a:gd name="connsiteX54" fmla="*/ 7650140 w 8565036"/>
                <a:gd name="connsiteY54" fmla="*/ 1830134 h 4699853"/>
                <a:gd name="connsiteX55" fmla="*/ 7870453 w 8565036"/>
                <a:gd name="connsiteY55" fmla="*/ 1679543 h 4699853"/>
                <a:gd name="connsiteX56" fmla="*/ 8129628 w 8565036"/>
                <a:gd name="connsiteY56" fmla="*/ 1497997 h 4699853"/>
                <a:gd name="connsiteX57" fmla="*/ 8336988 w 8565036"/>
                <a:gd name="connsiteY57" fmla="*/ 1270540 h 4699853"/>
                <a:gd name="connsiteX58" fmla="*/ 8516439 w 8565036"/>
                <a:gd name="connsiteY58" fmla="*/ 947357 h 4699853"/>
                <a:gd name="connsiteX59" fmla="*/ 8564254 w 8565036"/>
                <a:gd name="connsiteY59" fmla="*/ 693992 h 4699853"/>
                <a:gd name="connsiteX60" fmla="*/ 8540346 w 8565036"/>
                <a:gd name="connsiteY60" fmla="*/ 492538 h 4699853"/>
                <a:gd name="connsiteX61" fmla="*/ 8348894 w 8565036"/>
                <a:gd name="connsiteY61" fmla="*/ 233172 h 4699853"/>
                <a:gd name="connsiteX62" fmla="*/ 8096101 w 8565036"/>
                <a:gd name="connsiteY62" fmla="*/ 0 h 4699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8565036" h="4699853">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734061" y="4629150"/>
                    <a:pt x="4818738" y="4649439"/>
                  </a:cubicBezTo>
                  <a:cubicBezTo>
                    <a:pt x="4928562" y="4675823"/>
                    <a:pt x="5039814" y="4697921"/>
                    <a:pt x="5152685" y="4699731"/>
                  </a:cubicBezTo>
                  <a:cubicBezTo>
                    <a:pt x="5258698" y="4701445"/>
                    <a:pt x="5365188" y="4685538"/>
                    <a:pt x="5459771" y="4637913"/>
                  </a:cubicBezTo>
                  <a:cubicBezTo>
                    <a:pt x="5536066" y="4599528"/>
                    <a:pt x="5600741" y="4542663"/>
                    <a:pt x="5665130" y="4486275"/>
                  </a:cubicBezTo>
                  <a:cubicBezTo>
                    <a:pt x="5738472" y="4422077"/>
                    <a:pt x="5812196" y="4358259"/>
                    <a:pt x="5880490" y="4288822"/>
                  </a:cubicBezTo>
                  <a:cubicBezTo>
                    <a:pt x="5956118" y="4211860"/>
                    <a:pt x="6024889" y="4128516"/>
                    <a:pt x="6093850" y="4045458"/>
                  </a:cubicBezTo>
                  <a:cubicBezTo>
                    <a:pt x="6161573" y="3963924"/>
                    <a:pt x="6229867" y="3882581"/>
                    <a:pt x="6303209" y="3806095"/>
                  </a:cubicBezTo>
                  <a:cubicBezTo>
                    <a:pt x="6405698" y="3699129"/>
                    <a:pt x="6518284" y="3602165"/>
                    <a:pt x="6617249" y="3491865"/>
                  </a:cubicBezTo>
                  <a:cubicBezTo>
                    <a:pt x="6664874" y="3438811"/>
                    <a:pt x="6709165" y="3382899"/>
                    <a:pt x="6753837" y="3327273"/>
                  </a:cubicBezTo>
                  <a:cubicBezTo>
                    <a:pt x="6839467" y="3220593"/>
                    <a:pt x="6926907" y="3115056"/>
                    <a:pt x="7001106" y="3000089"/>
                  </a:cubicBezTo>
                  <a:cubicBezTo>
                    <a:pt x="7063971" y="2902744"/>
                    <a:pt x="7116931" y="2799398"/>
                    <a:pt x="7162651" y="2692908"/>
                  </a:cubicBezTo>
                  <a:cubicBezTo>
                    <a:pt x="7205894" y="2592134"/>
                    <a:pt x="7242565" y="2488692"/>
                    <a:pt x="7280284" y="2385727"/>
                  </a:cubicBezTo>
                  <a:cubicBezTo>
                    <a:pt x="7325623" y="2261807"/>
                    <a:pt x="7372581" y="2137315"/>
                    <a:pt x="7449734" y="2030635"/>
                  </a:cubicBezTo>
                  <a:cubicBezTo>
                    <a:pt x="7505360" y="1953673"/>
                    <a:pt x="7574988" y="1888331"/>
                    <a:pt x="7650140" y="1830134"/>
                  </a:cubicBezTo>
                  <a:cubicBezTo>
                    <a:pt x="7720530" y="1775651"/>
                    <a:pt x="7795301" y="1727264"/>
                    <a:pt x="7870453" y="1679543"/>
                  </a:cubicBezTo>
                  <a:cubicBezTo>
                    <a:pt x="7959607" y="1622870"/>
                    <a:pt x="8049428" y="1566672"/>
                    <a:pt x="8129628" y="1497997"/>
                  </a:cubicBezTo>
                  <a:cubicBezTo>
                    <a:pt x="8207829" y="1431131"/>
                    <a:pt x="8275551" y="1353122"/>
                    <a:pt x="8336988" y="1270540"/>
                  </a:cubicBezTo>
                  <a:cubicBezTo>
                    <a:pt x="8410997" y="1171099"/>
                    <a:pt x="8475862" y="1064419"/>
                    <a:pt x="8516439" y="947357"/>
                  </a:cubicBezTo>
                  <a:cubicBezTo>
                    <a:pt x="8544728" y="865727"/>
                    <a:pt x="8560539" y="780288"/>
                    <a:pt x="8564254" y="693992"/>
                  </a:cubicBezTo>
                  <a:cubicBezTo>
                    <a:pt x="8567206" y="625793"/>
                    <a:pt x="8562349" y="557022"/>
                    <a:pt x="8540346" y="492538"/>
                  </a:cubicBezTo>
                  <a:cubicBezTo>
                    <a:pt x="8505104" y="389477"/>
                    <a:pt x="8428999" y="307753"/>
                    <a:pt x="8348894" y="233172"/>
                  </a:cubicBezTo>
                  <a:cubicBezTo>
                    <a:pt x="8281171" y="170402"/>
                    <a:pt x="8169919" y="56007"/>
                    <a:pt x="80961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31665F0D-355D-4101-8AD1-43D465D71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4173" y="29304"/>
              <a:ext cx="7209973" cy="3985916"/>
            </a:xfrm>
            <a:custGeom>
              <a:avLst/>
              <a:gdLst>
                <a:gd name="connsiteX0" fmla="*/ 7673168 w 8249943"/>
                <a:gd name="connsiteY0" fmla="*/ 5239 h 4560847"/>
                <a:gd name="connsiteX1" fmla="*/ 7801946 w 8249943"/>
                <a:gd name="connsiteY1" fmla="*/ 223456 h 4560847"/>
                <a:gd name="connsiteX2" fmla="*/ 8119700 w 8249943"/>
                <a:gd name="connsiteY2" fmla="*/ 498158 h 4560847"/>
                <a:gd name="connsiteX3" fmla="*/ 8248859 w 8249943"/>
                <a:gd name="connsiteY3" fmla="*/ 794957 h 4560847"/>
                <a:gd name="connsiteX4" fmla="*/ 8174659 w 8249943"/>
                <a:gd name="connsiteY4" fmla="*/ 1101376 h 4560847"/>
                <a:gd name="connsiteX5" fmla="*/ 7985683 w 8249943"/>
                <a:gd name="connsiteY5" fmla="*/ 1355122 h 4560847"/>
                <a:gd name="connsiteX6" fmla="*/ 7727270 w 8249943"/>
                <a:gd name="connsiteY6" fmla="*/ 1520285 h 4560847"/>
                <a:gd name="connsiteX7" fmla="*/ 7452093 w 8249943"/>
                <a:gd name="connsiteY7" fmla="*/ 1637538 h 4560847"/>
                <a:gd name="connsiteX8" fmla="*/ 7279785 w 8249943"/>
                <a:gd name="connsiteY8" fmla="*/ 1764411 h 4560847"/>
                <a:gd name="connsiteX9" fmla="*/ 7164914 w 8249943"/>
                <a:gd name="connsiteY9" fmla="*/ 1967865 h 4560847"/>
                <a:gd name="connsiteX10" fmla="*/ 7071569 w 8249943"/>
                <a:gd name="connsiteY10" fmla="*/ 2250377 h 4560847"/>
                <a:gd name="connsiteX11" fmla="*/ 7006990 w 8249943"/>
                <a:gd name="connsiteY11" fmla="*/ 2472976 h 4560847"/>
                <a:gd name="connsiteX12" fmla="*/ 6928027 w 8249943"/>
                <a:gd name="connsiteY12" fmla="*/ 2729103 h 4560847"/>
                <a:gd name="connsiteX13" fmla="*/ 6798868 w 8249943"/>
                <a:gd name="connsiteY13" fmla="*/ 2975705 h 4560847"/>
                <a:gd name="connsiteX14" fmla="*/ 6686378 w 8249943"/>
                <a:gd name="connsiteY14" fmla="*/ 3152870 h 4560847"/>
                <a:gd name="connsiteX15" fmla="*/ 6439966 w 8249943"/>
                <a:gd name="connsiteY15" fmla="*/ 3466433 h 4560847"/>
                <a:gd name="connsiteX16" fmla="*/ 6240227 w 8249943"/>
                <a:gd name="connsiteY16" fmla="*/ 3666363 h 4560847"/>
                <a:gd name="connsiteX17" fmla="*/ 6067920 w 8249943"/>
                <a:gd name="connsiteY17" fmla="*/ 3838670 h 4560847"/>
                <a:gd name="connsiteX18" fmla="*/ 5893231 w 8249943"/>
                <a:gd name="connsiteY18" fmla="*/ 4013454 h 4560847"/>
                <a:gd name="connsiteX19" fmla="*/ 5577382 w 8249943"/>
                <a:gd name="connsiteY19" fmla="*/ 4329398 h 4560847"/>
                <a:gd name="connsiteX20" fmla="*/ 5394312 w 8249943"/>
                <a:gd name="connsiteY20" fmla="*/ 4483799 h 4560847"/>
                <a:gd name="connsiteX21" fmla="*/ 5109609 w 8249943"/>
                <a:gd name="connsiteY21" fmla="*/ 4560380 h 4560847"/>
                <a:gd name="connsiteX22" fmla="*/ 4583258 w 8249943"/>
                <a:gd name="connsiteY22" fmla="*/ 4493324 h 4560847"/>
                <a:gd name="connsiteX23" fmla="*/ 4020997 w 8249943"/>
                <a:gd name="connsiteY23" fmla="*/ 4493324 h 4560847"/>
                <a:gd name="connsiteX24" fmla="*/ 3777538 w 8249943"/>
                <a:gd name="connsiteY24" fmla="*/ 4468273 h 4560847"/>
                <a:gd name="connsiteX25" fmla="*/ 3411207 w 8249943"/>
                <a:gd name="connsiteY25" fmla="*/ 4277868 h 4560847"/>
                <a:gd name="connsiteX26" fmla="*/ 3215944 w 8249943"/>
                <a:gd name="connsiteY26" fmla="*/ 3958971 h 4560847"/>
                <a:gd name="connsiteX27" fmla="*/ 3056400 w 8249943"/>
                <a:gd name="connsiteY27" fmla="*/ 3618548 h 4560847"/>
                <a:gd name="connsiteX28" fmla="*/ 2963341 w 8249943"/>
                <a:gd name="connsiteY28" fmla="*/ 3314319 h 4560847"/>
                <a:gd name="connsiteX29" fmla="*/ 3029825 w 8249943"/>
                <a:gd name="connsiteY29" fmla="*/ 2870454 h 4560847"/>
                <a:gd name="connsiteX30" fmla="*/ 3094595 w 8249943"/>
                <a:gd name="connsiteY30" fmla="*/ 2449830 h 4560847"/>
                <a:gd name="connsiteX31" fmla="*/ 2979915 w 8249943"/>
                <a:gd name="connsiteY31" fmla="*/ 2245328 h 4560847"/>
                <a:gd name="connsiteX32" fmla="*/ 2843707 w 8249943"/>
                <a:gd name="connsiteY32" fmla="*/ 2162175 h 4560847"/>
                <a:gd name="connsiteX33" fmla="*/ 2529668 w 8249943"/>
                <a:gd name="connsiteY33" fmla="*/ 2080736 h 4560847"/>
                <a:gd name="connsiteX34" fmla="*/ 2336977 w 8249943"/>
                <a:gd name="connsiteY34" fmla="*/ 2125599 h 4560847"/>
                <a:gd name="connsiteX35" fmla="*/ 2044559 w 8249943"/>
                <a:gd name="connsiteY35" fmla="*/ 2271903 h 4560847"/>
                <a:gd name="connsiteX36" fmla="*/ 2007317 w 8249943"/>
                <a:gd name="connsiteY36" fmla="*/ 2312099 h 4560847"/>
                <a:gd name="connsiteX37" fmla="*/ 1999030 w 8249943"/>
                <a:gd name="connsiteY37" fmla="*/ 2371916 h 4560847"/>
                <a:gd name="connsiteX38" fmla="*/ 2129427 w 8249943"/>
                <a:gd name="connsiteY38" fmla="*/ 2502408 h 4560847"/>
                <a:gd name="connsiteX39" fmla="*/ 2226582 w 8249943"/>
                <a:gd name="connsiteY39" fmla="*/ 2627948 h 4560847"/>
                <a:gd name="connsiteX40" fmla="*/ 2273064 w 8249943"/>
                <a:gd name="connsiteY40" fmla="*/ 2782538 h 4560847"/>
                <a:gd name="connsiteX41" fmla="*/ 2203246 w 8249943"/>
                <a:gd name="connsiteY41" fmla="*/ 2993612 h 4560847"/>
                <a:gd name="connsiteX42" fmla="*/ 2115140 w 8249943"/>
                <a:gd name="connsiteY42" fmla="*/ 3048476 h 4560847"/>
                <a:gd name="connsiteX43" fmla="*/ 1952262 w 8249943"/>
                <a:gd name="connsiteY43" fmla="*/ 3025235 h 4560847"/>
                <a:gd name="connsiteX44" fmla="*/ 1801100 w 8249943"/>
                <a:gd name="connsiteY44" fmla="*/ 2888933 h 4560847"/>
                <a:gd name="connsiteX45" fmla="*/ 1722995 w 8249943"/>
                <a:gd name="connsiteY45" fmla="*/ 2689479 h 4560847"/>
                <a:gd name="connsiteX46" fmla="*/ 1653177 w 8249943"/>
                <a:gd name="connsiteY46" fmla="*/ 2574798 h 4560847"/>
                <a:gd name="connsiteX47" fmla="*/ 1500301 w 8249943"/>
                <a:gd name="connsiteY47" fmla="*/ 2531555 h 4560847"/>
                <a:gd name="connsiteX48" fmla="*/ 1364093 w 8249943"/>
                <a:gd name="connsiteY48" fmla="*/ 2583085 h 4560847"/>
                <a:gd name="connsiteX49" fmla="*/ 1191310 w 8249943"/>
                <a:gd name="connsiteY49" fmla="*/ 2618041 h 4560847"/>
                <a:gd name="connsiteX50" fmla="*/ 759351 w 8249943"/>
                <a:gd name="connsiteY50" fmla="*/ 2618041 h 4560847"/>
                <a:gd name="connsiteX51" fmla="*/ 506843 w 8249943"/>
                <a:gd name="connsiteY51" fmla="*/ 2521649 h 4560847"/>
                <a:gd name="connsiteX52" fmla="*/ 290816 w 8249943"/>
                <a:gd name="connsiteY52" fmla="*/ 2343817 h 4560847"/>
                <a:gd name="connsiteX53" fmla="*/ 126320 w 8249943"/>
                <a:gd name="connsiteY53" fmla="*/ 2062925 h 4560847"/>
                <a:gd name="connsiteX54" fmla="*/ 24021 w 8249943"/>
                <a:gd name="connsiteY54" fmla="*/ 1594295 h 4560847"/>
                <a:gd name="connsiteX55" fmla="*/ 1066 w 8249943"/>
                <a:gd name="connsiteY55" fmla="*/ 1140428 h 4560847"/>
                <a:gd name="connsiteX56" fmla="*/ 87172 w 8249943"/>
                <a:gd name="connsiteY56" fmla="*/ 617601 h 4560847"/>
                <a:gd name="connsiteX57" fmla="*/ 256526 w 8249943"/>
                <a:gd name="connsiteY57" fmla="*/ 249936 h 4560847"/>
                <a:gd name="connsiteX58" fmla="*/ 461790 w 8249943"/>
                <a:gd name="connsiteY58" fmla="*/ 0 h 4560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8249943" h="4560847">
                  <a:moveTo>
                    <a:pt x="7673168" y="5239"/>
                  </a:moveTo>
                  <a:cubicBezTo>
                    <a:pt x="7693456" y="39815"/>
                    <a:pt x="7694599" y="132588"/>
                    <a:pt x="7801946" y="223456"/>
                  </a:cubicBezTo>
                  <a:cubicBezTo>
                    <a:pt x="7909388" y="314325"/>
                    <a:pt x="8031117" y="389096"/>
                    <a:pt x="8119700" y="498158"/>
                  </a:cubicBezTo>
                  <a:cubicBezTo>
                    <a:pt x="8189518" y="584073"/>
                    <a:pt x="8241048" y="684943"/>
                    <a:pt x="8248859" y="794957"/>
                  </a:cubicBezTo>
                  <a:cubicBezTo>
                    <a:pt x="8256479" y="901541"/>
                    <a:pt x="8223141" y="1005650"/>
                    <a:pt x="8174659" y="1101376"/>
                  </a:cubicBezTo>
                  <a:cubicBezTo>
                    <a:pt x="8126653" y="1196340"/>
                    <a:pt x="8064169" y="1283399"/>
                    <a:pt x="7985683" y="1355122"/>
                  </a:cubicBezTo>
                  <a:cubicBezTo>
                    <a:pt x="7909769" y="1424464"/>
                    <a:pt x="7820996" y="1477899"/>
                    <a:pt x="7727270" y="1520285"/>
                  </a:cubicBezTo>
                  <a:cubicBezTo>
                    <a:pt x="7636306" y="1561433"/>
                    <a:pt x="7540961" y="1592199"/>
                    <a:pt x="7452093" y="1637538"/>
                  </a:cubicBezTo>
                  <a:cubicBezTo>
                    <a:pt x="7387990" y="1670304"/>
                    <a:pt x="7327505" y="1710595"/>
                    <a:pt x="7279785" y="1764411"/>
                  </a:cubicBezTo>
                  <a:cubicBezTo>
                    <a:pt x="7227779" y="1823085"/>
                    <a:pt x="7193775" y="1894808"/>
                    <a:pt x="7164914" y="1967865"/>
                  </a:cubicBezTo>
                  <a:cubicBezTo>
                    <a:pt x="7128433" y="2060162"/>
                    <a:pt x="7099954" y="2155222"/>
                    <a:pt x="7071569" y="2250377"/>
                  </a:cubicBezTo>
                  <a:cubicBezTo>
                    <a:pt x="7049471" y="2324386"/>
                    <a:pt x="7027468" y="2398490"/>
                    <a:pt x="7006990" y="2472976"/>
                  </a:cubicBezTo>
                  <a:cubicBezTo>
                    <a:pt x="6983272" y="2559177"/>
                    <a:pt x="6961364" y="2646140"/>
                    <a:pt x="6928027" y="2729103"/>
                  </a:cubicBezTo>
                  <a:cubicBezTo>
                    <a:pt x="6893356" y="2815304"/>
                    <a:pt x="6846874" y="2896076"/>
                    <a:pt x="6798868" y="2975705"/>
                  </a:cubicBezTo>
                  <a:cubicBezTo>
                    <a:pt x="6762673" y="3035618"/>
                    <a:pt x="6725525" y="3094863"/>
                    <a:pt x="6686378" y="3152870"/>
                  </a:cubicBezTo>
                  <a:cubicBezTo>
                    <a:pt x="6611892" y="3263265"/>
                    <a:pt x="6530453" y="3368897"/>
                    <a:pt x="6439966" y="3466433"/>
                  </a:cubicBezTo>
                  <a:cubicBezTo>
                    <a:pt x="6375863" y="3535490"/>
                    <a:pt x="6307378" y="3600260"/>
                    <a:pt x="6240227" y="3666363"/>
                  </a:cubicBezTo>
                  <a:cubicBezTo>
                    <a:pt x="6182220" y="3723228"/>
                    <a:pt x="6125260" y="3781139"/>
                    <a:pt x="6067920" y="3838670"/>
                  </a:cubicBezTo>
                  <a:cubicBezTo>
                    <a:pt x="6009817" y="3897059"/>
                    <a:pt x="5951524" y="3955161"/>
                    <a:pt x="5893231" y="4013454"/>
                  </a:cubicBezTo>
                  <a:cubicBezTo>
                    <a:pt x="5787885" y="4118705"/>
                    <a:pt x="5682728" y="4224147"/>
                    <a:pt x="5577382" y="4329398"/>
                  </a:cubicBezTo>
                  <a:cubicBezTo>
                    <a:pt x="5520613" y="4386167"/>
                    <a:pt x="5463273" y="4443032"/>
                    <a:pt x="5394312" y="4483799"/>
                  </a:cubicBezTo>
                  <a:cubicBezTo>
                    <a:pt x="5308396" y="4534567"/>
                    <a:pt x="5209431" y="4556951"/>
                    <a:pt x="5109609" y="4560380"/>
                  </a:cubicBezTo>
                  <a:cubicBezTo>
                    <a:pt x="4932444" y="4566476"/>
                    <a:pt x="4759946" y="4511326"/>
                    <a:pt x="4583258" y="4493324"/>
                  </a:cubicBezTo>
                  <a:cubicBezTo>
                    <a:pt x="4396663" y="447436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863" y="205645"/>
                    <a:pt x="432072" y="41243"/>
                    <a:pt x="461790" y="0"/>
                  </a:cubicBezTo>
                </a:path>
              </a:pathLst>
            </a:custGeom>
            <a:noFill/>
            <a:ln w="9525" cap="rnd">
              <a:solidFill>
                <a:schemeClr val="accent2">
                  <a:alpha val="35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45C0AA3-5F19-4DC6-A700-AB33207EF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8033" y="29304"/>
              <a:ext cx="6867367" cy="3864772"/>
            </a:xfrm>
            <a:custGeom>
              <a:avLst/>
              <a:gdLst>
                <a:gd name="connsiteX0" fmla="*/ 486254 w 7857920"/>
                <a:gd name="connsiteY0" fmla="*/ 0 h 4422229"/>
                <a:gd name="connsiteX1" fmla="*/ 223364 w 7857920"/>
                <a:gd name="connsiteY1" fmla="*/ 286226 h 4422229"/>
                <a:gd name="connsiteX2" fmla="*/ 67821 w 7857920"/>
                <a:gd name="connsiteY2" fmla="*/ 699135 h 4422229"/>
                <a:gd name="connsiteX3" fmla="*/ 3 w 7857920"/>
                <a:gd name="connsiteY3" fmla="*/ 1273683 h 4422229"/>
                <a:gd name="connsiteX4" fmla="*/ 135543 w 7857920"/>
                <a:gd name="connsiteY4" fmla="*/ 2031683 h 4422229"/>
                <a:gd name="connsiteX5" fmla="*/ 297088 w 7857920"/>
                <a:gd name="connsiteY5" fmla="*/ 2312956 h 4422229"/>
                <a:gd name="connsiteX6" fmla="*/ 582171 w 7857920"/>
                <a:gd name="connsiteY6" fmla="*/ 2518410 h 4422229"/>
                <a:gd name="connsiteX7" fmla="*/ 972982 w 7857920"/>
                <a:gd name="connsiteY7" fmla="*/ 2518410 h 4422229"/>
                <a:gd name="connsiteX8" fmla="*/ 1389700 w 7857920"/>
                <a:gd name="connsiteY8" fmla="*/ 2350484 h 4422229"/>
                <a:gd name="connsiteX9" fmla="*/ 1665544 w 7857920"/>
                <a:gd name="connsiteY9" fmla="*/ 2204180 h 4422229"/>
                <a:gd name="connsiteX10" fmla="*/ 2180656 w 7857920"/>
                <a:gd name="connsiteY10" fmla="*/ 1966436 h 4422229"/>
                <a:gd name="connsiteX11" fmla="*/ 2499649 w 7857920"/>
                <a:gd name="connsiteY11" fmla="*/ 1926527 h 4422229"/>
                <a:gd name="connsiteX12" fmla="*/ 2867695 w 7857920"/>
                <a:gd name="connsiteY12" fmla="*/ 2041303 h 4422229"/>
                <a:gd name="connsiteX13" fmla="*/ 3100295 w 7857920"/>
                <a:gd name="connsiteY13" fmla="*/ 2147602 h 4422229"/>
                <a:gd name="connsiteX14" fmla="*/ 3275174 w 7857920"/>
                <a:gd name="connsiteY14" fmla="*/ 2370582 h 4422229"/>
                <a:gd name="connsiteX15" fmla="*/ 3246123 w 7857920"/>
                <a:gd name="connsiteY15" fmla="*/ 2631948 h 4422229"/>
                <a:gd name="connsiteX16" fmla="*/ 3102581 w 7857920"/>
                <a:gd name="connsiteY16" fmla="*/ 2947892 h 4422229"/>
                <a:gd name="connsiteX17" fmla="*/ 3070958 w 7857920"/>
                <a:gd name="connsiteY17" fmla="*/ 3462052 h 4422229"/>
                <a:gd name="connsiteX18" fmla="*/ 3194402 w 7857920"/>
                <a:gd name="connsiteY18" fmla="*/ 3792379 h 4422229"/>
                <a:gd name="connsiteX19" fmla="*/ 3329371 w 7857920"/>
                <a:gd name="connsiteY19" fmla="*/ 4048030 h 4422229"/>
                <a:gd name="connsiteX20" fmla="*/ 3539017 w 7857920"/>
                <a:gd name="connsiteY20" fmla="*/ 4257771 h 4422229"/>
                <a:gd name="connsiteX21" fmla="*/ 3911254 w 7857920"/>
                <a:gd name="connsiteY21" fmla="*/ 4353592 h 4422229"/>
                <a:gd name="connsiteX22" fmla="*/ 4272632 w 7857920"/>
                <a:gd name="connsiteY22" fmla="*/ 4353592 h 4422229"/>
                <a:gd name="connsiteX23" fmla="*/ 4528760 w 7857920"/>
                <a:gd name="connsiteY23" fmla="*/ 4368832 h 4422229"/>
                <a:gd name="connsiteX24" fmla="*/ 4844418 w 7857920"/>
                <a:gd name="connsiteY24" fmla="*/ 4402074 h 4422229"/>
                <a:gd name="connsiteX25" fmla="*/ 5106070 w 7857920"/>
                <a:gd name="connsiteY25" fmla="*/ 4413123 h 4422229"/>
                <a:gd name="connsiteX26" fmla="*/ 5273615 w 7857920"/>
                <a:gd name="connsiteY26" fmla="*/ 4329970 h 4422229"/>
                <a:gd name="connsiteX27" fmla="*/ 5514216 w 7857920"/>
                <a:gd name="connsiteY27" fmla="*/ 4147185 h 4422229"/>
                <a:gd name="connsiteX28" fmla="*/ 5997515 w 7857920"/>
                <a:gd name="connsiteY28" fmla="*/ 3682746 h 4422229"/>
                <a:gd name="connsiteX29" fmla="*/ 6270310 w 7857920"/>
                <a:gd name="connsiteY29" fmla="*/ 3409855 h 4422229"/>
                <a:gd name="connsiteX30" fmla="*/ 6557394 w 7857920"/>
                <a:gd name="connsiteY30" fmla="*/ 3058001 h 4422229"/>
                <a:gd name="connsiteX31" fmla="*/ 6739226 w 7857920"/>
                <a:gd name="connsiteY31" fmla="*/ 2675001 h 4422229"/>
                <a:gd name="connsiteX32" fmla="*/ 6854098 w 7857920"/>
                <a:gd name="connsiteY32" fmla="*/ 2136362 h 4422229"/>
                <a:gd name="connsiteX33" fmla="*/ 6935441 w 7857920"/>
                <a:gd name="connsiteY33" fmla="*/ 1772507 h 4422229"/>
                <a:gd name="connsiteX34" fmla="*/ 7045455 w 7857920"/>
                <a:gd name="connsiteY34" fmla="*/ 1456563 h 4422229"/>
                <a:gd name="connsiteX35" fmla="*/ 7177090 w 7857920"/>
                <a:gd name="connsiteY35" fmla="*/ 1324928 h 4422229"/>
                <a:gd name="connsiteX36" fmla="*/ 7490558 w 7857920"/>
                <a:gd name="connsiteY36" fmla="*/ 1289018 h 4422229"/>
                <a:gd name="connsiteX37" fmla="*/ 7713062 w 7857920"/>
                <a:gd name="connsiteY37" fmla="*/ 1217200 h 4422229"/>
                <a:gd name="connsiteX38" fmla="*/ 7854223 w 7857920"/>
                <a:gd name="connsiteY38" fmla="*/ 992219 h 4422229"/>
                <a:gd name="connsiteX39" fmla="*/ 7832696 w 7857920"/>
                <a:gd name="connsiteY39" fmla="*/ 824675 h 4422229"/>
                <a:gd name="connsiteX40" fmla="*/ 7684392 w 7857920"/>
                <a:gd name="connsiteY40" fmla="*/ 654749 h 4422229"/>
                <a:gd name="connsiteX41" fmla="*/ 7435599 w 7857920"/>
                <a:gd name="connsiteY41" fmla="*/ 506349 h 4422229"/>
                <a:gd name="connsiteX42" fmla="*/ 7134133 w 7857920"/>
                <a:gd name="connsiteY42" fmla="*/ 353187 h 4422229"/>
                <a:gd name="connsiteX43" fmla="*/ 7033644 w 7857920"/>
                <a:gd name="connsiteY43" fmla="*/ 164116 h 4422229"/>
                <a:gd name="connsiteX44" fmla="*/ 7126322 w 7857920"/>
                <a:gd name="connsiteY44" fmla="*/ 0 h 4422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857920" h="4422229">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cubicBezTo>
                    <a:pt x="4931953" y="4414933"/>
                    <a:pt x="5020535" y="4433602"/>
                    <a:pt x="5106070" y="4413123"/>
                  </a:cubicBezTo>
                  <a:cubicBezTo>
                    <a:pt x="5167125" y="4398550"/>
                    <a:pt x="5221417" y="4365308"/>
                    <a:pt x="5273615" y="4329970"/>
                  </a:cubicBezTo>
                  <a:cubicBezTo>
                    <a:pt x="5357149" y="4273582"/>
                    <a:pt x="5437254" y="4212336"/>
                    <a:pt x="5514216" y="4147185"/>
                  </a:cubicBezTo>
                  <a:cubicBezTo>
                    <a:pt x="5684809" y="4002786"/>
                    <a:pt x="5838733" y="3840195"/>
                    <a:pt x="5997515" y="3682746"/>
                  </a:cubicBezTo>
                  <a:cubicBezTo>
                    <a:pt x="6088859" y="3592163"/>
                    <a:pt x="6181442" y="3502914"/>
                    <a:pt x="6270310" y="3409855"/>
                  </a:cubicBezTo>
                  <a:cubicBezTo>
                    <a:pt x="6375085" y="3300127"/>
                    <a:pt x="6474717" y="3185160"/>
                    <a:pt x="6557394" y="3058001"/>
                  </a:cubicBezTo>
                  <a:cubicBezTo>
                    <a:pt x="6634832" y="2939034"/>
                    <a:pt x="6696173" y="2810256"/>
                    <a:pt x="6739226" y="2675001"/>
                  </a:cubicBezTo>
                  <a:cubicBezTo>
                    <a:pt x="6795043" y="2499932"/>
                    <a:pt x="6819713" y="2317052"/>
                    <a:pt x="6854098" y="2136362"/>
                  </a:cubicBezTo>
                  <a:cubicBezTo>
                    <a:pt x="6877339" y="2014252"/>
                    <a:pt x="6906199" y="1893284"/>
                    <a:pt x="6935441" y="1772507"/>
                  </a:cubicBezTo>
                  <a:cubicBezTo>
                    <a:pt x="6961826" y="1663351"/>
                    <a:pt x="6988209" y="1552766"/>
                    <a:pt x="7045455" y="1456563"/>
                  </a:cubicBezTo>
                  <a:cubicBezTo>
                    <a:pt x="7077935" y="1401985"/>
                    <a:pt x="7120417" y="1353217"/>
                    <a:pt x="7177090" y="1324928"/>
                  </a:cubicBezTo>
                  <a:cubicBezTo>
                    <a:pt x="7272055" y="1277398"/>
                    <a:pt x="7383592" y="1296829"/>
                    <a:pt x="7490558" y="1289018"/>
                  </a:cubicBezTo>
                  <a:cubicBezTo>
                    <a:pt x="7569807" y="1283208"/>
                    <a:pt x="7648006" y="1262443"/>
                    <a:pt x="7713062" y="1217200"/>
                  </a:cubicBezTo>
                  <a:cubicBezTo>
                    <a:pt x="7788691" y="1164622"/>
                    <a:pt x="7840221" y="1083278"/>
                    <a:pt x="7854223" y="992219"/>
                  </a:cubicBezTo>
                  <a:cubicBezTo>
                    <a:pt x="7862986" y="935355"/>
                    <a:pt x="7856318" y="877157"/>
                    <a:pt x="7832696" y="824675"/>
                  </a:cubicBezTo>
                  <a:cubicBezTo>
                    <a:pt x="7801454" y="755237"/>
                    <a:pt x="7744685" y="701802"/>
                    <a:pt x="7684392" y="654749"/>
                  </a:cubicBezTo>
                  <a:cubicBezTo>
                    <a:pt x="7607907" y="595122"/>
                    <a:pt x="7524277" y="545592"/>
                    <a:pt x="7435599" y="506349"/>
                  </a:cubicBezTo>
                  <a:cubicBezTo>
                    <a:pt x="7331491" y="460248"/>
                    <a:pt x="7220334" y="426720"/>
                    <a:pt x="7134133" y="353187"/>
                  </a:cubicBezTo>
                  <a:cubicBezTo>
                    <a:pt x="7076697" y="304133"/>
                    <a:pt x="7030787" y="238792"/>
                    <a:pt x="7033644" y="164116"/>
                  </a:cubicBezTo>
                  <a:cubicBezTo>
                    <a:pt x="7035740" y="106109"/>
                    <a:pt x="7126322" y="0"/>
                    <a:pt x="7126322"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EAFDC15C-0E91-450E-9955-C472A457F8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9115" y="29304"/>
              <a:ext cx="3422299" cy="2143187"/>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ACB296DB-84AA-4237-8087-2FA625F2AD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675" y="20980"/>
              <a:ext cx="8324" cy="8324"/>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8BB3D636-08FE-46CB-9FE1-DE84E74E8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675" y="20980"/>
              <a:ext cx="8324" cy="8324"/>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1A96E7E4-FB41-4C8B-B633-7016D639A4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675" y="20980"/>
              <a:ext cx="8324" cy="8324"/>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65840F2-3007-4860-82B0-E118287530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5116" y="29220"/>
              <a:ext cx="2244153" cy="1439422"/>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CBE46A86-539E-4010-8AF1-0622681C33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7061" y="39543"/>
              <a:ext cx="1465159" cy="106884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A559F10-ADD3-4C6B-89B5-81E5A5B0D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694" y="29304"/>
              <a:ext cx="2646996" cy="1805004"/>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8233BDBB-8038-4839-ACE8-96D6D659C3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7425" y="198481"/>
              <a:ext cx="1015466" cy="917618"/>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879730D5-8718-499B-BA28-B9318FDF82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0267" y="290737"/>
              <a:ext cx="739641" cy="67706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FCD29871-F0BB-40A8-BE9C-CCFCD19522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7425" y="414666"/>
              <a:ext cx="417391" cy="391114"/>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E7F5401C-483D-4CC0-B0B2-E89D5AB00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88053" y="29304"/>
              <a:ext cx="4250432" cy="1110927"/>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7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2 w 4863517"/>
                <a:gd name="connsiteY12" fmla="*/ 574929 h 1271168"/>
                <a:gd name="connsiteX13" fmla="*/ 2990660 w 4863517"/>
                <a:gd name="connsiteY13" fmla="*/ 411480 h 1271168"/>
                <a:gd name="connsiteX14" fmla="*/ 3259265 w 4863517"/>
                <a:gd name="connsiteY14" fmla="*/ 292322 h 1271168"/>
                <a:gd name="connsiteX15" fmla="*/ 3482149 w 4863517"/>
                <a:gd name="connsiteY15" fmla="*/ 325565 h 1271168"/>
                <a:gd name="connsiteX16" fmla="*/ 3824193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cubicBezTo>
                    <a:pt x="2896077" y="513969"/>
                    <a:pt x="2938558" y="457962"/>
                    <a:pt x="2990660" y="411480"/>
                  </a:cubicBezTo>
                  <a:cubicBezTo>
                    <a:pt x="3065812" y="344329"/>
                    <a:pt x="3158966" y="297466"/>
                    <a:pt x="3259265" y="292322"/>
                  </a:cubicBezTo>
                  <a:cubicBezTo>
                    <a:pt x="3334607" y="288417"/>
                    <a:pt x="3408426" y="308324"/>
                    <a:pt x="3482149" y="325565"/>
                  </a:cubicBezTo>
                  <a:cubicBezTo>
                    <a:pt x="3594830" y="351854"/>
                    <a:pt x="3709416" y="368618"/>
                    <a:pt x="3824193" y="383762"/>
                  </a:cubicBezTo>
                  <a:cubicBezTo>
                    <a:pt x="3951066" y="400431"/>
                    <a:pt x="4078320" y="415290"/>
                    <a:pt x="4206145" y="420434"/>
                  </a:cubicBezTo>
                  <a:cubicBezTo>
                    <a:pt x="4305777" y="424434"/>
                    <a:pt x="4405503" y="419957"/>
                    <a:pt x="4505230" y="420434"/>
                  </a:cubicBezTo>
                  <a:cubicBezTo>
                    <a:pt x="4619435" y="421005"/>
                    <a:pt x="4745641" y="432149"/>
                    <a:pt x="4820127" y="349091"/>
                  </a:cubicBezTo>
                  <a:cubicBezTo>
                    <a:pt x="4846701" y="319469"/>
                    <a:pt x="4861656" y="282131"/>
                    <a:pt x="4863370" y="242316"/>
                  </a:cubicBezTo>
                  <a:cubicBezTo>
                    <a:pt x="4868037" y="134493"/>
                    <a:pt x="4760691" y="0"/>
                    <a:pt x="476069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22A19339-760D-4675-9E6B-006B3577F6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71854" y="29137"/>
              <a:ext cx="3752760" cy="803404"/>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8 w 4294060"/>
                <a:gd name="connsiteY5" fmla="*/ 847535 h 919287"/>
                <a:gd name="connsiteX6" fmla="*/ 2269998 w 4294060"/>
                <a:gd name="connsiteY6" fmla="*/ 610553 h 919287"/>
                <a:gd name="connsiteX7" fmla="*/ 2413540 w 4294060"/>
                <a:gd name="connsiteY7" fmla="*/ 361569 h 919287"/>
                <a:gd name="connsiteX8" fmla="*/ 2683860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3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9" y="393097"/>
                    <a:pt x="781145" y="518922"/>
                    <a:pt x="980218" y="608171"/>
                  </a:cubicBezTo>
                  <a:cubicBezTo>
                    <a:pt x="1140333" y="679990"/>
                    <a:pt x="1310545" y="726281"/>
                    <a:pt x="1473137" y="792480"/>
                  </a:cubicBezTo>
                  <a:cubicBezTo>
                    <a:pt x="1589532" y="839915"/>
                    <a:pt x="1702975" y="898112"/>
                    <a:pt x="1827276" y="914591"/>
                  </a:cubicBezTo>
                  <a:cubicBezTo>
                    <a:pt x="1930813" y="928307"/>
                    <a:pt x="2039208" y="913733"/>
                    <a:pt x="2119218" y="847535"/>
                  </a:cubicBezTo>
                  <a:cubicBezTo>
                    <a:pt x="2192084" y="787146"/>
                    <a:pt x="2228184" y="696278"/>
                    <a:pt x="2269998" y="610553"/>
                  </a:cubicBezTo>
                  <a:cubicBezTo>
                    <a:pt x="2312003" y="524351"/>
                    <a:pt x="2362867" y="442913"/>
                    <a:pt x="2413540" y="361569"/>
                  </a:cubicBezTo>
                  <a:cubicBezTo>
                    <a:pt x="2485835" y="245650"/>
                    <a:pt x="2562511" y="127064"/>
                    <a:pt x="2683860" y="67151"/>
                  </a:cubicBezTo>
                  <a:cubicBezTo>
                    <a:pt x="2790254" y="14573"/>
                    <a:pt x="2912936" y="16764"/>
                    <a:pt x="3030760" y="36005"/>
                  </a:cubicBezTo>
                  <a:cubicBezTo>
                    <a:pt x="3142393" y="54293"/>
                    <a:pt x="3251073" y="87344"/>
                    <a:pt x="3356134" y="129350"/>
                  </a:cubicBezTo>
                  <a:cubicBezTo>
                    <a:pt x="3461195" y="171355"/>
                    <a:pt x="3563588" y="221742"/>
                    <a:pt x="3674364" y="244221"/>
                  </a:cubicBezTo>
                  <a:cubicBezTo>
                    <a:pt x="3771233" y="263938"/>
                    <a:pt x="3871341" y="262319"/>
                    <a:pt x="3968687" y="244221"/>
                  </a:cubicBezTo>
                  <a:cubicBezTo>
                    <a:pt x="4034981" y="231839"/>
                    <a:pt x="4099941" y="211931"/>
                    <a:pt x="4157663" y="177165"/>
                  </a:cubicBezTo>
                  <a:cubicBezTo>
                    <a:pt x="4204526" y="148971"/>
                    <a:pt x="4246817" y="112300"/>
                    <a:pt x="4271296" y="63437"/>
                  </a:cubicBezTo>
                  <a:cubicBezTo>
                    <a:pt x="4286441" y="33242"/>
                    <a:pt x="4294061" y="0"/>
                    <a:pt x="429406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15ECB99D-0700-4029-8FF4-481A87466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3867" y="29304"/>
              <a:ext cx="2003408" cy="546835"/>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CB0BDAA-5578-4396-BFF4-27D917DA7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82600" y="29304"/>
              <a:ext cx="1630647" cy="368409"/>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20C79AE6-D831-409D-BB04-7FDC7D0B13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707523" y="29304"/>
              <a:ext cx="1187045" cy="25076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A3DBE8AC-6F36-45EF-9719-F3E5EA8C52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70263" y="29304"/>
              <a:ext cx="778654" cy="146211"/>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8EB4E593-E9FC-42A5-99A3-6B027B5AC5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28767" y="490128"/>
              <a:ext cx="3138566" cy="3255238"/>
            </a:xfrm>
            <a:custGeom>
              <a:avLst/>
              <a:gdLst>
                <a:gd name="connsiteX0" fmla="*/ 904673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79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3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3"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2"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1" y="22680"/>
                    <a:pt x="2359617" y="15441"/>
                    <a:pt x="2466773" y="8488"/>
                  </a:cubicBezTo>
                  <a:cubicBezTo>
                    <a:pt x="2588026" y="582"/>
                    <a:pt x="2709660" y="-5800"/>
                    <a:pt x="2830247" y="8488"/>
                  </a:cubicBezTo>
                  <a:cubicBezTo>
                    <a:pt x="2936355" y="21061"/>
                    <a:pt x="3039606" y="49922"/>
                    <a:pt x="3140857" y="84498"/>
                  </a:cubicBezTo>
                  <a:cubicBezTo>
                    <a:pt x="3234869" y="116692"/>
                    <a:pt x="3328595" y="153459"/>
                    <a:pt x="3405271" y="216323"/>
                  </a:cubicBezTo>
                  <a:cubicBezTo>
                    <a:pt x="3450039" y="252995"/>
                    <a:pt x="3487281" y="297762"/>
                    <a:pt x="3515856" y="348150"/>
                  </a:cubicBezTo>
                  <a:cubicBezTo>
                    <a:pt x="3564053" y="433017"/>
                    <a:pt x="3587389" y="529505"/>
                    <a:pt x="3590818" y="627137"/>
                  </a:cubicBezTo>
                  <a:cubicBezTo>
                    <a:pt x="3594913" y="741722"/>
                    <a:pt x="3570625" y="854784"/>
                    <a:pt x="3555290" y="968608"/>
                  </a:cubicBezTo>
                  <a:cubicBezTo>
                    <a:pt x="3547194" y="1028330"/>
                    <a:pt x="3541860" y="1088433"/>
                    <a:pt x="3537002" y="1148535"/>
                  </a:cubicBezTo>
                  <a:cubicBezTo>
                    <a:pt x="3525762" y="1288839"/>
                    <a:pt x="3517857"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7" y="3127830"/>
                    <a:pt x="2605647" y="3193077"/>
                  </a:cubicBezTo>
                  <a:cubicBezTo>
                    <a:pt x="2479155" y="3296613"/>
                    <a:pt x="2349044" y="3395578"/>
                    <a:pt x="2217979" y="3493209"/>
                  </a:cubicBezTo>
                  <a:cubicBezTo>
                    <a:pt x="2098441" y="3582173"/>
                    <a:pt x="1977092" y="3674375"/>
                    <a:pt x="1832598" y="3707903"/>
                  </a:cubicBezTo>
                  <a:cubicBezTo>
                    <a:pt x="1750397" y="3726953"/>
                    <a:pt x="1665529" y="3726286"/>
                    <a:pt x="1581043" y="3722952"/>
                  </a:cubicBezTo>
                  <a:cubicBezTo>
                    <a:pt x="1410260" y="3716190"/>
                    <a:pt x="1239667" y="3703712"/>
                    <a:pt x="1068693" y="3704474"/>
                  </a:cubicBezTo>
                  <a:cubicBezTo>
                    <a:pt x="996779" y="3704760"/>
                    <a:pt x="924866" y="3706665"/>
                    <a:pt x="852952" y="3704474"/>
                  </a:cubicBezTo>
                  <a:cubicBezTo>
                    <a:pt x="739890" y="3701045"/>
                    <a:pt x="626638" y="3688472"/>
                    <a:pt x="519482" y="3652562"/>
                  </a:cubicBezTo>
                  <a:cubicBezTo>
                    <a:pt x="477667" y="3638561"/>
                    <a:pt x="437567" y="3620082"/>
                    <a:pt x="400609" y="3595984"/>
                  </a:cubicBezTo>
                  <a:cubicBezTo>
                    <a:pt x="309836" y="3536929"/>
                    <a:pt x="242875" y="3448823"/>
                    <a:pt x="184868" y="3357002"/>
                  </a:cubicBezTo>
                  <a:cubicBezTo>
                    <a:pt x="134005" y="3276611"/>
                    <a:pt x="91619" y="3191267"/>
                    <a:pt x="59138" y="3101922"/>
                  </a:cubicBezTo>
                  <a:cubicBezTo>
                    <a:pt x="21324" y="2998004"/>
                    <a:pt x="-2869"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2" y="1974448"/>
                    <a:pt x="840188" y="1910440"/>
                  </a:cubicBezTo>
                  <a:cubicBezTo>
                    <a:pt x="874383" y="1866816"/>
                    <a:pt x="891433" y="1812904"/>
                    <a:pt x="904673" y="1758707"/>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0D92FBF-A786-4545-BE59-7FEA5D34E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81314" y="634146"/>
              <a:ext cx="2784995" cy="2973423"/>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1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9 w 3186704"/>
                <a:gd name="connsiteY30" fmla="*/ 3309463 h 3402311"/>
                <a:gd name="connsiteX31" fmla="*/ 1367060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8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3" y="2919891"/>
                    <a:pt x="9938"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1" y="2281049"/>
                    <a:pt x="397224" y="2282668"/>
                    <a:pt x="475805" y="2296099"/>
                  </a:cubicBezTo>
                  <a:cubicBezTo>
                    <a:pt x="539337" y="2306957"/>
                    <a:pt x="601440" y="2324959"/>
                    <a:pt x="664781" y="2336770"/>
                  </a:cubicBezTo>
                  <a:cubicBezTo>
                    <a:pt x="710977" y="2345343"/>
                    <a:pt x="758412" y="2349343"/>
                    <a:pt x="803560" y="2336770"/>
                  </a:cubicBezTo>
                  <a:cubicBezTo>
                    <a:pt x="862711" y="2320292"/>
                    <a:pt x="909288" y="2276382"/>
                    <a:pt x="942340" y="2224280"/>
                  </a:cubicBezTo>
                  <a:cubicBezTo>
                    <a:pt x="992156"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90"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1" y="53056"/>
                  </a:cubicBezTo>
                  <a:cubicBezTo>
                    <a:pt x="2876391" y="81345"/>
                    <a:pt x="2953544" y="118779"/>
                    <a:pt x="3014313" y="177548"/>
                  </a:cubicBezTo>
                  <a:cubicBezTo>
                    <a:pt x="3068320" y="229745"/>
                    <a:pt x="3106515" y="295753"/>
                    <a:pt x="3131566" y="366619"/>
                  </a:cubicBezTo>
                  <a:cubicBezTo>
                    <a:pt x="3159284"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2"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9" y="3309463"/>
                  </a:cubicBezTo>
                  <a:cubicBezTo>
                    <a:pt x="1532414" y="3341182"/>
                    <a:pt x="1450689" y="3363375"/>
                    <a:pt x="1367060" y="3374138"/>
                  </a:cubicBezTo>
                  <a:cubicBezTo>
                    <a:pt x="1315053" y="3380806"/>
                    <a:pt x="1262570" y="3382806"/>
                    <a:pt x="1210183" y="3385663"/>
                  </a:cubicBezTo>
                  <a:cubicBezTo>
                    <a:pt x="1108646" y="3391188"/>
                    <a:pt x="1007205" y="3399760"/>
                    <a:pt x="905573" y="3401856"/>
                  </a:cubicBezTo>
                  <a:cubicBezTo>
                    <a:pt x="789464" y="3404142"/>
                    <a:pt x="673354" y="3397855"/>
                    <a:pt x="558292" y="3382234"/>
                  </a:cubicBezTo>
                  <a:cubicBezTo>
                    <a:pt x="527526" y="3378043"/>
                    <a:pt x="497046" y="3372328"/>
                    <a:pt x="467138" y="3363756"/>
                  </a:cubicBezTo>
                  <a:cubicBezTo>
                    <a:pt x="367220" y="3335276"/>
                    <a:pt x="277876" y="3277555"/>
                    <a:pt x="206343" y="3202117"/>
                  </a:cubicBezTo>
                  <a:cubicBezTo>
                    <a:pt x="152527" y="3145348"/>
                    <a:pt x="111379" y="3078196"/>
                    <a:pt x="78613" y="3007044"/>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470FCB79-469A-4F92-92DA-FD308DC7CF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59217" y="801313"/>
              <a:ext cx="2368486" cy="2613811"/>
            </a:xfrm>
            <a:custGeom>
              <a:avLst/>
              <a:gdLst>
                <a:gd name="connsiteX0" fmla="*/ 2179 w 2710118"/>
                <a:gd name="connsiteY0" fmla="*/ 2712895 h 2990829"/>
                <a:gd name="connsiteX1" fmla="*/ 18086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5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29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29 w 2710118"/>
                <a:gd name="connsiteY19" fmla="*/ 1859359 h 2990829"/>
                <a:gd name="connsiteX20" fmla="*/ 2404669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6"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5"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0" y="516906"/>
                    <a:pt x="1567327" y="399081"/>
                  </a:cubicBezTo>
                  <a:cubicBezTo>
                    <a:pt x="1683627" y="283543"/>
                    <a:pt x="1803451" y="169719"/>
                    <a:pt x="1944136" y="85899"/>
                  </a:cubicBezTo>
                  <a:cubicBezTo>
                    <a:pt x="2013383" y="44656"/>
                    <a:pt x="2087487" y="10366"/>
                    <a:pt x="2167402" y="2079"/>
                  </a:cubicBezTo>
                  <a:cubicBezTo>
                    <a:pt x="2252365" y="-6684"/>
                    <a:pt x="2337709" y="12557"/>
                    <a:pt x="2412671" y="53991"/>
                  </a:cubicBezTo>
                  <a:cubicBezTo>
                    <a:pt x="2507063" y="106092"/>
                    <a:pt x="2581263" y="189341"/>
                    <a:pt x="2616029" y="291354"/>
                  </a:cubicBezTo>
                  <a:cubicBezTo>
                    <a:pt x="2662893"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29" y="1859359"/>
                  </a:cubicBezTo>
                  <a:cubicBezTo>
                    <a:pt x="2563451" y="1998710"/>
                    <a:pt x="2496681" y="2133298"/>
                    <a:pt x="2404669" y="2250361"/>
                  </a:cubicBezTo>
                  <a:cubicBezTo>
                    <a:pt x="2344376" y="2327132"/>
                    <a:pt x="2272177" y="2392854"/>
                    <a:pt x="2198263" y="2456862"/>
                  </a:cubicBezTo>
                  <a:cubicBezTo>
                    <a:pt x="2054912" y="2580973"/>
                    <a:pt x="1905464" y="2703370"/>
                    <a:pt x="1724680" y="2757091"/>
                  </a:cubicBezTo>
                  <a:cubicBezTo>
                    <a:pt x="1596473" y="2795191"/>
                    <a:pt x="1460457"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4C034B1C-A167-45C4-B13C-A8606109B9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04973" y="1076055"/>
              <a:ext cx="1157213" cy="1970878"/>
            </a:xfrm>
            <a:custGeom>
              <a:avLst/>
              <a:gdLst>
                <a:gd name="connsiteX0" fmla="*/ 14494 w 1324130"/>
                <a:gd name="connsiteY0" fmla="*/ 1664146 h 2255159"/>
                <a:gd name="connsiteX1" fmla="*/ 97838 w 1324130"/>
                <a:gd name="connsiteY1" fmla="*/ 1271049 h 2255159"/>
                <a:gd name="connsiteX2" fmla="*/ 97838 w 1324130"/>
                <a:gd name="connsiteY2" fmla="*/ 991109 h 2255159"/>
                <a:gd name="connsiteX3" fmla="*/ 195755 w 1324130"/>
                <a:gd name="connsiteY3" fmla="*/ 588964 h 2255159"/>
                <a:gd name="connsiteX4" fmla="*/ 373778 w 1324130"/>
                <a:gd name="connsiteY4" fmla="*/ 336170 h 2255159"/>
                <a:gd name="connsiteX5" fmla="*/ 706867 w 1324130"/>
                <a:gd name="connsiteY5" fmla="*/ 86234 h 2255159"/>
                <a:gd name="connsiteX6" fmla="*/ 953755 w 1324130"/>
                <a:gd name="connsiteY6" fmla="*/ 33 h 2255159"/>
                <a:gd name="connsiteX7" fmla="*/ 1105964 w 1324130"/>
                <a:gd name="connsiteY7" fmla="*/ 60326 h 2255159"/>
                <a:gd name="connsiteX8" fmla="*/ 1146160 w 1324130"/>
                <a:gd name="connsiteY8" fmla="*/ 221204 h 2255159"/>
                <a:gd name="connsiteX9" fmla="*/ 1177783 w 1324130"/>
                <a:gd name="connsiteY9" fmla="*/ 448089 h 2255159"/>
                <a:gd name="connsiteX10" fmla="*/ 1281129 w 1324130"/>
                <a:gd name="connsiteY10" fmla="*/ 789941 h 2255159"/>
                <a:gd name="connsiteX11" fmla="*/ 1306942 w 1324130"/>
                <a:gd name="connsiteY11" fmla="*/ 942151 h 2255159"/>
                <a:gd name="connsiteX12" fmla="*/ 1321325 w 1324130"/>
                <a:gd name="connsiteY12" fmla="*/ 1272478 h 2255159"/>
                <a:gd name="connsiteX13" fmla="*/ 1215121 w 1324130"/>
                <a:gd name="connsiteY13" fmla="*/ 1660240 h 2255159"/>
                <a:gd name="connsiteX14" fmla="*/ 1085962 w 1324130"/>
                <a:gd name="connsiteY14" fmla="*/ 1844073 h 2255159"/>
                <a:gd name="connsiteX15" fmla="*/ 849075 w 1324130"/>
                <a:gd name="connsiteY15" fmla="*/ 2081055 h 2255159"/>
                <a:gd name="connsiteX16" fmla="*/ 445691 w 1324130"/>
                <a:gd name="connsiteY16" fmla="*/ 2254887 h 2255159"/>
                <a:gd name="connsiteX17" fmla="*/ 126985 w 1324130"/>
                <a:gd name="connsiteY17" fmla="*/ 2134205 h 2255159"/>
                <a:gd name="connsiteX18" fmla="*/ 684 w 1324130"/>
                <a:gd name="connsiteY18" fmla="*/ 1829690 h 2255159"/>
                <a:gd name="connsiteX19" fmla="*/ 14494 w 1324130"/>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0" h="2255159">
                  <a:moveTo>
                    <a:pt x="14494" y="1664146"/>
                  </a:moveTo>
                  <a:cubicBezTo>
                    <a:pt x="40593" y="1532320"/>
                    <a:pt x="87552" y="1404780"/>
                    <a:pt x="97838" y="1271049"/>
                  </a:cubicBezTo>
                  <a:cubicBezTo>
                    <a:pt x="104982" y="1177895"/>
                    <a:pt x="94791" y="1084454"/>
                    <a:pt x="97838" y="991109"/>
                  </a:cubicBezTo>
                  <a:cubicBezTo>
                    <a:pt x="102411" y="851759"/>
                    <a:pt x="135177" y="714408"/>
                    <a:pt x="195755" y="588964"/>
                  </a:cubicBezTo>
                  <a:cubicBezTo>
                    <a:pt x="240809" y="495524"/>
                    <a:pt x="301673" y="410751"/>
                    <a:pt x="373778" y="336170"/>
                  </a:cubicBezTo>
                  <a:cubicBezTo>
                    <a:pt x="470742" y="235967"/>
                    <a:pt x="585614" y="155386"/>
                    <a:pt x="706867" y="86234"/>
                  </a:cubicBezTo>
                  <a:cubicBezTo>
                    <a:pt x="784020" y="42229"/>
                    <a:pt x="865363" y="1367"/>
                    <a:pt x="953755" y="33"/>
                  </a:cubicBezTo>
                  <a:cubicBezTo>
                    <a:pt x="1011667" y="-824"/>
                    <a:pt x="1070817" y="14892"/>
                    <a:pt x="1105964" y="60326"/>
                  </a:cubicBezTo>
                  <a:cubicBezTo>
                    <a:pt x="1140350" y="104903"/>
                    <a:pt x="1142445" y="164244"/>
                    <a:pt x="1146160" y="221204"/>
                  </a:cubicBezTo>
                  <a:cubicBezTo>
                    <a:pt x="1151113" y="297594"/>
                    <a:pt x="1160543" y="373604"/>
                    <a:pt x="1177783" y="448089"/>
                  </a:cubicBezTo>
                  <a:cubicBezTo>
                    <a:pt x="1204643"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5" y="2249743"/>
                    <a:pt x="445691" y="2254887"/>
                  </a:cubicBezTo>
                  <a:cubicBezTo>
                    <a:pt x="326915" y="2258887"/>
                    <a:pt x="210138" y="2218882"/>
                    <a:pt x="126985" y="2134205"/>
                  </a:cubicBezTo>
                  <a:cubicBezTo>
                    <a:pt x="47642" y="2053432"/>
                    <a:pt x="5922" y="1943228"/>
                    <a:pt x="684" y="1829690"/>
                  </a:cubicBezTo>
                  <a:cubicBezTo>
                    <a:pt x="-2079" y="1774255"/>
                    <a:pt x="3732" y="1718819"/>
                    <a:pt x="14494" y="1664146"/>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64FDCE49-E8D7-44D2-B4ED-5CA88CC1B5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83716" y="2078276"/>
              <a:ext cx="619230" cy="716140"/>
            </a:xfrm>
            <a:custGeom>
              <a:avLst/>
              <a:gdLst>
                <a:gd name="connsiteX0" fmla="*/ 23207 w 708548"/>
                <a:gd name="connsiteY0" fmla="*/ 533652 h 819436"/>
                <a:gd name="connsiteX1" fmla="*/ 132268 w 708548"/>
                <a:gd name="connsiteY1" fmla="*/ 280859 h 819436"/>
                <a:gd name="connsiteX2" fmla="*/ 255712 w 708548"/>
                <a:gd name="connsiteY2" fmla="*/ 97026 h 819436"/>
                <a:gd name="connsiteX3" fmla="*/ 445164 w 708548"/>
                <a:gd name="connsiteY3" fmla="*/ 2253 h 819436"/>
                <a:gd name="connsiteX4" fmla="*/ 597374 w 708548"/>
                <a:gd name="connsiteY4" fmla="*/ 33875 h 819436"/>
                <a:gd name="connsiteX5" fmla="*/ 703577 w 708548"/>
                <a:gd name="connsiteY5" fmla="*/ 214851 h 819436"/>
                <a:gd name="connsiteX6" fmla="*/ 686337 w 708548"/>
                <a:gd name="connsiteY6" fmla="*/ 418781 h 819436"/>
                <a:gd name="connsiteX7" fmla="*/ 585848 w 708548"/>
                <a:gd name="connsiteY7" fmla="*/ 616996 h 819436"/>
                <a:gd name="connsiteX8" fmla="*/ 347533 w 708548"/>
                <a:gd name="connsiteY8" fmla="*/ 780731 h 819436"/>
                <a:gd name="connsiteX9" fmla="*/ 166653 w 708548"/>
                <a:gd name="connsiteY9" fmla="*/ 818069 h 819436"/>
                <a:gd name="connsiteX10" fmla="*/ 14444 w 708548"/>
                <a:gd name="connsiteY10" fmla="*/ 720438 h 819436"/>
                <a:gd name="connsiteX11" fmla="*/ 23207 w 708548"/>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48" h="819436">
                  <a:moveTo>
                    <a:pt x="23207" y="533652"/>
                  </a:moveTo>
                  <a:cubicBezTo>
                    <a:pt x="51686" y="446213"/>
                    <a:pt x="90644" y="362869"/>
                    <a:pt x="132268" y="280859"/>
                  </a:cubicBezTo>
                  <a:cubicBezTo>
                    <a:pt x="165986" y="214470"/>
                    <a:pt x="202181" y="148461"/>
                    <a:pt x="255712" y="97026"/>
                  </a:cubicBezTo>
                  <a:cubicBezTo>
                    <a:pt x="307814" y="46925"/>
                    <a:pt x="373536" y="11587"/>
                    <a:pt x="445164" y="2253"/>
                  </a:cubicBezTo>
                  <a:cubicBezTo>
                    <a:pt x="498504" y="-4701"/>
                    <a:pt x="552702" y="4062"/>
                    <a:pt x="597374" y="33875"/>
                  </a:cubicBezTo>
                  <a:cubicBezTo>
                    <a:pt x="657667" y="74071"/>
                    <a:pt x="691576" y="142937"/>
                    <a:pt x="703577" y="214851"/>
                  </a:cubicBezTo>
                  <a:cubicBezTo>
                    <a:pt x="715007" y="282954"/>
                    <a:pt x="705673" y="352296"/>
                    <a:pt x="686337" y="418781"/>
                  </a:cubicBezTo>
                  <a:cubicBezTo>
                    <a:pt x="665477" y="490790"/>
                    <a:pt x="634140" y="559846"/>
                    <a:pt x="585848" y="616996"/>
                  </a:cubicBezTo>
                  <a:cubicBezTo>
                    <a:pt x="522984" y="691386"/>
                    <a:pt x="437353" y="742155"/>
                    <a:pt x="347533" y="780731"/>
                  </a:cubicBezTo>
                  <a:cubicBezTo>
                    <a:pt x="289716" y="805591"/>
                    <a:pt x="228946" y="824831"/>
                    <a:pt x="166653" y="818069"/>
                  </a:cubicBezTo>
                  <a:cubicBezTo>
                    <a:pt x="102455" y="811115"/>
                    <a:pt x="41590" y="778445"/>
                    <a:pt x="14444" y="720438"/>
                  </a:cubicBezTo>
                  <a:cubicBezTo>
                    <a:pt x="-12607" y="662145"/>
                    <a:pt x="3014" y="595660"/>
                    <a:pt x="23207" y="533652"/>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B5C8BC90-7B3B-4251-8F76-C913A159F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3464" y="1450033"/>
              <a:ext cx="373046" cy="545190"/>
            </a:xfrm>
            <a:custGeom>
              <a:avLst/>
              <a:gdLst>
                <a:gd name="connsiteX0" fmla="*/ 149850 w 426854"/>
                <a:gd name="connsiteY0" fmla="*/ 546425 h 623828"/>
                <a:gd name="connsiteX1" fmla="*/ 209667 w 426854"/>
                <a:gd name="connsiteY1" fmla="*/ 590336 h 623828"/>
                <a:gd name="connsiteX2" fmla="*/ 285391 w 426854"/>
                <a:gd name="connsiteY2" fmla="*/ 622244 h 623828"/>
                <a:gd name="connsiteX3" fmla="*/ 393023 w 426854"/>
                <a:gd name="connsiteY3" fmla="*/ 584335 h 623828"/>
                <a:gd name="connsiteX4" fmla="*/ 420932 w 426854"/>
                <a:gd name="connsiteY4" fmla="*/ 446699 h 623828"/>
                <a:gd name="connsiteX5" fmla="*/ 420932 w 426854"/>
                <a:gd name="connsiteY5" fmla="*/ 227243 h 623828"/>
                <a:gd name="connsiteX6" fmla="*/ 341207 w 426854"/>
                <a:gd name="connsiteY6" fmla="*/ 59698 h 623828"/>
                <a:gd name="connsiteX7" fmla="*/ 273390 w 426854"/>
                <a:gd name="connsiteY7" fmla="*/ 11787 h 623828"/>
                <a:gd name="connsiteX8" fmla="*/ 4213 w 426854"/>
                <a:gd name="connsiteY8" fmla="*/ 229243 h 623828"/>
                <a:gd name="connsiteX9" fmla="*/ 58029 w 426854"/>
                <a:gd name="connsiteY9" fmla="*/ 458605 h 623828"/>
                <a:gd name="connsiteX10" fmla="*/ 149850 w 426854"/>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4" h="623828">
                  <a:moveTo>
                    <a:pt x="149850" y="546425"/>
                  </a:moveTo>
                  <a:cubicBezTo>
                    <a:pt x="169186" y="561856"/>
                    <a:pt x="188807" y="577001"/>
                    <a:pt x="209667" y="590336"/>
                  </a:cubicBezTo>
                  <a:cubicBezTo>
                    <a:pt x="233004" y="605290"/>
                    <a:pt x="258054" y="617958"/>
                    <a:pt x="285391" y="622244"/>
                  </a:cubicBezTo>
                  <a:cubicBezTo>
                    <a:pt x="325777" y="628531"/>
                    <a:pt x="367687" y="616148"/>
                    <a:pt x="393023" y="584335"/>
                  </a:cubicBezTo>
                  <a:cubicBezTo>
                    <a:pt x="422932" y="546902"/>
                    <a:pt x="419884" y="495467"/>
                    <a:pt x="420932" y="446699"/>
                  </a:cubicBezTo>
                  <a:cubicBezTo>
                    <a:pt x="422551" y="373166"/>
                    <a:pt x="433409" y="299537"/>
                    <a:pt x="420932" y="227243"/>
                  </a:cubicBezTo>
                  <a:cubicBezTo>
                    <a:pt x="410168" y="165140"/>
                    <a:pt x="384165" y="105704"/>
                    <a:pt x="341207" y="59698"/>
                  </a:cubicBezTo>
                  <a:cubicBezTo>
                    <a:pt x="322062" y="39219"/>
                    <a:pt x="299488" y="22265"/>
                    <a:pt x="273390" y="11787"/>
                  </a:cubicBezTo>
                  <a:cubicBezTo>
                    <a:pt x="145278" y="-39743"/>
                    <a:pt x="27549" y="85892"/>
                    <a:pt x="4213" y="229243"/>
                  </a:cubicBezTo>
                  <a:cubicBezTo>
                    <a:pt x="-8932" y="310205"/>
                    <a:pt x="8595" y="393359"/>
                    <a:pt x="58029" y="458605"/>
                  </a:cubicBezTo>
                  <a:cubicBezTo>
                    <a:pt x="83746" y="492514"/>
                    <a:pt x="116512" y="519946"/>
                    <a:pt x="149850" y="546425"/>
                  </a:cubicBezTo>
                  <a:close/>
                </a:path>
              </a:pathLst>
            </a:custGeom>
            <a:noFill/>
            <a:ln w="9525" cap="rnd">
              <a:solidFill>
                <a:schemeClr val="accent2">
                  <a:alpha val="35000"/>
                </a:schemeClr>
              </a:solidFill>
              <a:prstDash val="lgDash"/>
              <a:round/>
            </a:ln>
          </p:spPr>
          <p:txBody>
            <a:bodyPr rtlCol="0" anchor="ctr"/>
            <a:lstStyle/>
            <a:p>
              <a:endParaRPr lang="en-US"/>
            </a:p>
          </p:txBody>
        </p:sp>
      </p:grpSp>
      <p:grpSp>
        <p:nvGrpSpPr>
          <p:cNvPr id="41" name="Bottom Right">
            <a:extLst>
              <a:ext uri="{FF2B5EF4-FFF2-40B4-BE49-F238E27FC236}">
                <a16:creationId xmlns:a16="http://schemas.microsoft.com/office/drawing/2014/main" id="{5ADCD759-8574-4BF7-8D61-F42F8D777F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42" name="Freeform: Shape 41">
              <a:extLst>
                <a:ext uri="{FF2B5EF4-FFF2-40B4-BE49-F238E27FC236}">
                  <a16:creationId xmlns:a16="http://schemas.microsoft.com/office/drawing/2014/main" id="{F9FF2898-7766-4AAA-BB7B-98152BD92B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43" name="Graphic 157">
              <a:extLst>
                <a:ext uri="{FF2B5EF4-FFF2-40B4-BE49-F238E27FC236}">
                  <a16:creationId xmlns:a16="http://schemas.microsoft.com/office/drawing/2014/main" id="{6772461A-39ED-4360-BC68-A03B4AF4839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45" name="Freeform: Shape 44">
                <a:extLst>
                  <a:ext uri="{FF2B5EF4-FFF2-40B4-BE49-F238E27FC236}">
                    <a16:creationId xmlns:a16="http://schemas.microsoft.com/office/drawing/2014/main" id="{9B6284FC-B212-4D37-8770-B0EB0ACE4A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4C466275-A699-4D70-A49C-9BF550039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4EC394BD-2788-4638-AB2C-00CE4FA56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51E3F3E2-FFFC-4FAB-BF53-F8F288F863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981D2050-4B83-42BE-B5F1-8C6D6207B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BDB70601-D54E-40C8-96EC-DE68CB1B9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9CE9F037-9177-423C-B462-8AA40EBF8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4" name="Freeform: Shape 43">
              <a:extLst>
                <a:ext uri="{FF2B5EF4-FFF2-40B4-BE49-F238E27FC236}">
                  <a16:creationId xmlns:a16="http://schemas.microsoft.com/office/drawing/2014/main" id="{61CB571E-A07F-4170-A07D-F664B575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p:cNvSpPr>
            <a:spLocks noGrp="1"/>
          </p:cNvSpPr>
          <p:nvPr>
            <p:ph type="ctrTitle"/>
          </p:nvPr>
        </p:nvSpPr>
        <p:spPr>
          <a:xfrm>
            <a:off x="1274661" y="1179980"/>
            <a:ext cx="9805016" cy="2646916"/>
          </a:xfrm>
        </p:spPr>
        <p:txBody>
          <a:bodyPr anchor="ctr">
            <a:normAutofit/>
          </a:bodyPr>
          <a:lstStyle/>
          <a:p>
            <a:r>
              <a:rPr lang="sr-Latn-BA" sz="5400" dirty="0"/>
              <a:t>PRIMENA LASERA U MEDICINI 3</a:t>
            </a:r>
            <a:br>
              <a:rPr lang="sr-Latn-BA" sz="5400" dirty="0"/>
            </a:br>
            <a:r>
              <a:rPr lang="sr-Latn-BA" sz="5400" dirty="0"/>
              <a:t>Laserska Dijagnostika i OCT</a:t>
            </a:r>
          </a:p>
        </p:txBody>
      </p:sp>
      <p:grpSp>
        <p:nvGrpSpPr>
          <p:cNvPr id="53" name="Cross">
            <a:extLst>
              <a:ext uri="{FF2B5EF4-FFF2-40B4-BE49-F238E27FC236}">
                <a16:creationId xmlns:a16="http://schemas.microsoft.com/office/drawing/2014/main" id="{787E7F45-6639-4E33-B60A-B8079DCB96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22140" y="502830"/>
            <a:ext cx="118872" cy="118872"/>
            <a:chOff x="1175347" y="3733800"/>
            <a:chExt cx="118872" cy="118872"/>
          </a:xfrm>
        </p:grpSpPr>
        <p:cxnSp>
          <p:nvCxnSpPr>
            <p:cNvPr id="54" name="Straight Connector 53">
              <a:extLst>
                <a:ext uri="{FF2B5EF4-FFF2-40B4-BE49-F238E27FC236}">
                  <a16:creationId xmlns:a16="http://schemas.microsoft.com/office/drawing/2014/main" id="{780F0D0C-00F2-4F23-8B39-69A68B3949E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5" name="Straight Connector 54">
              <a:extLst>
                <a:ext uri="{FF2B5EF4-FFF2-40B4-BE49-F238E27FC236}">
                  <a16:creationId xmlns:a16="http://schemas.microsoft.com/office/drawing/2014/main" id="{8DE85C82-ABE9-4A9C-A5DB-5C970FBE5C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7" name="TextBox 6">
            <a:extLst>
              <a:ext uri="{FF2B5EF4-FFF2-40B4-BE49-F238E27FC236}">
                <a16:creationId xmlns:a16="http://schemas.microsoft.com/office/drawing/2014/main" id="{EBC980EC-77ED-C226-7909-E68EAEB1B0F3}"/>
              </a:ext>
            </a:extLst>
          </p:cNvPr>
          <p:cNvSpPr txBox="1"/>
          <p:nvPr/>
        </p:nvSpPr>
        <p:spPr>
          <a:xfrm>
            <a:off x="203915" y="5972577"/>
            <a:ext cx="4020354" cy="707886"/>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err="1">
                <a:latin typeface="Sagona Book"/>
                <a:cs typeface="Arial"/>
              </a:rPr>
              <a:t>Pani</a:t>
            </a:r>
            <a:r>
              <a:rPr lang="sr-Latn-RS" sz="2000" dirty="0">
                <a:latin typeface="Sagona Book"/>
                <a:cs typeface="Arial"/>
              </a:rPr>
              <a:t>ć</a:t>
            </a:r>
            <a:r>
              <a:rPr lang="en-US" sz="2000" dirty="0">
                <a:latin typeface="Sagona Book"/>
                <a:cs typeface="Arial"/>
              </a:rPr>
              <a:t> </a:t>
            </a:r>
            <a:r>
              <a:rPr lang="en-US" sz="2000" dirty="0" err="1">
                <a:latin typeface="Sagona Book"/>
                <a:cs typeface="Arial"/>
              </a:rPr>
              <a:t>Milica</a:t>
            </a:r>
            <a:r>
              <a:rPr lang="en-US" sz="2000" dirty="0">
                <a:latin typeface="Sagona Book"/>
                <a:cs typeface="Arial"/>
              </a:rPr>
              <a:t> E1 96/2022</a:t>
            </a:r>
            <a:endParaRPr lang="sr-Latn-RS" sz="2000" dirty="0">
              <a:latin typeface="Sagona Book"/>
              <a:cs typeface="Arial"/>
            </a:endParaRPr>
          </a:p>
          <a:p>
            <a:r>
              <a:rPr lang="en-US" sz="2000" dirty="0" err="1">
                <a:latin typeface="Sagona Book"/>
                <a:cs typeface="Arial"/>
              </a:rPr>
              <a:t>Stefanov</a:t>
            </a:r>
            <a:r>
              <a:rPr lang="en-US" sz="2000" dirty="0">
                <a:latin typeface="Sagona Book"/>
                <a:cs typeface="Arial"/>
              </a:rPr>
              <a:t> </a:t>
            </a:r>
            <a:r>
              <a:rPr lang="en-US" sz="2000" dirty="0" err="1">
                <a:latin typeface="Sagona Book"/>
                <a:cs typeface="Arial"/>
              </a:rPr>
              <a:t>Miljana</a:t>
            </a:r>
            <a:r>
              <a:rPr lang="en-US" sz="2000" dirty="0">
                <a:latin typeface="Sagona Book"/>
                <a:cs typeface="Arial"/>
              </a:rPr>
              <a:t> E1 89/2023</a:t>
            </a:r>
          </a:p>
        </p:txBody>
      </p:sp>
    </p:spTree>
    <p:extLst>
      <p:ext uri="{BB962C8B-B14F-4D97-AF65-F5344CB8AC3E}">
        <p14:creationId xmlns:p14="http://schemas.microsoft.com/office/powerpoint/2010/main" val="1098572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68FFE-2883-AB69-27C5-F62E73AFCD89}"/>
              </a:ext>
            </a:extLst>
          </p:cNvPr>
          <p:cNvSpPr>
            <a:spLocks noGrp="1"/>
          </p:cNvSpPr>
          <p:nvPr>
            <p:ph type="title"/>
          </p:nvPr>
        </p:nvSpPr>
        <p:spPr>
          <a:xfrm>
            <a:off x="1198182" y="559813"/>
            <a:ext cx="10246090" cy="1471193"/>
          </a:xfrm>
        </p:spPr>
        <p:txBody>
          <a:bodyPr>
            <a:normAutofit/>
          </a:bodyPr>
          <a:lstStyle/>
          <a:p>
            <a:pPr algn="ctr"/>
            <a:r>
              <a:rPr lang="en-US">
                <a:solidFill>
                  <a:schemeClr val="tx1"/>
                </a:solidFill>
              </a:rPr>
              <a:t>LASERSKO DOPLEROVO SLIKANJE (LDI)</a:t>
            </a:r>
          </a:p>
        </p:txBody>
      </p:sp>
      <p:sp>
        <p:nvSpPr>
          <p:cNvPr id="3" name="Content Placeholder 2">
            <a:extLst>
              <a:ext uri="{FF2B5EF4-FFF2-40B4-BE49-F238E27FC236}">
                <a16:creationId xmlns:a16="http://schemas.microsoft.com/office/drawing/2014/main" id="{ACA56D87-E902-6609-A58F-5A39B4EC6483}"/>
              </a:ext>
            </a:extLst>
          </p:cNvPr>
          <p:cNvSpPr>
            <a:spLocks noGrp="1"/>
          </p:cNvSpPr>
          <p:nvPr>
            <p:ph idx="1"/>
          </p:nvPr>
        </p:nvSpPr>
        <p:spPr>
          <a:xfrm>
            <a:off x="277589" y="2101797"/>
            <a:ext cx="6538539" cy="4574449"/>
          </a:xfrm>
        </p:spPr>
        <p:txBody>
          <a:bodyPr vert="horz" lIns="91440" tIns="45720" rIns="91440" bIns="45720" rtlCol="0" anchor="t">
            <a:normAutofit/>
          </a:bodyPr>
          <a:lstStyle/>
          <a:p>
            <a:pPr marL="514350" indent="-514350" algn="just">
              <a:lnSpc>
                <a:spcPct val="100000"/>
              </a:lnSpc>
            </a:pPr>
            <a:r>
              <a:rPr lang="en-US" sz="1700" err="1">
                <a:latin typeface="Sagona Book"/>
                <a:cs typeface="Arial"/>
              </a:rPr>
              <a:t>Klinometrijski</a:t>
            </a:r>
            <a:r>
              <a:rPr lang="en-US" sz="1700">
                <a:latin typeface="Sagona Book"/>
                <a:cs typeface="Arial"/>
              </a:rPr>
              <a:t> </a:t>
            </a:r>
            <a:r>
              <a:rPr lang="en-US" sz="1700" err="1">
                <a:latin typeface="Sagona Book"/>
                <a:cs typeface="Arial"/>
              </a:rPr>
              <a:t>alat</a:t>
            </a:r>
            <a:r>
              <a:rPr lang="en-US" sz="1700">
                <a:latin typeface="Sagona Book"/>
                <a:cs typeface="Arial"/>
              </a:rPr>
              <a:t> za </a:t>
            </a:r>
            <a:r>
              <a:rPr lang="en-US" sz="1700" err="1">
                <a:latin typeface="Sagona Book"/>
                <a:cs typeface="Arial"/>
              </a:rPr>
              <a:t>određivanje</a:t>
            </a:r>
            <a:r>
              <a:rPr lang="en-US" sz="1700">
                <a:latin typeface="Sagona Book"/>
                <a:cs typeface="Arial"/>
              </a:rPr>
              <a:t> </a:t>
            </a:r>
            <a:r>
              <a:rPr lang="en-US" sz="1700" err="1">
                <a:latin typeface="Sagona Book"/>
                <a:cs typeface="Arial"/>
              </a:rPr>
              <a:t>dubine</a:t>
            </a:r>
            <a:r>
              <a:rPr lang="en-US" sz="1700">
                <a:latin typeface="Sagona Book"/>
                <a:cs typeface="Arial"/>
              </a:rPr>
              <a:t> </a:t>
            </a:r>
            <a:r>
              <a:rPr lang="en-US" sz="1700" err="1">
                <a:latin typeface="Sagona Book"/>
                <a:cs typeface="Arial"/>
              </a:rPr>
              <a:t>opekotine</a:t>
            </a:r>
            <a:r>
              <a:rPr lang="en-US" sz="1700">
                <a:latin typeface="Sagona Book"/>
                <a:cs typeface="Arial"/>
              </a:rPr>
              <a:t> </a:t>
            </a:r>
            <a:r>
              <a:rPr lang="en-US" sz="1700" err="1">
                <a:latin typeface="Sagona Book"/>
                <a:cs typeface="Arial"/>
              </a:rPr>
              <a:t>kod</a:t>
            </a:r>
            <a:r>
              <a:rPr lang="en-US" sz="1700">
                <a:latin typeface="Sagona Book"/>
                <a:cs typeface="Arial"/>
              </a:rPr>
              <a:t> </a:t>
            </a:r>
            <a:r>
              <a:rPr lang="en-US" sz="1700" err="1">
                <a:latin typeface="Sagona Book"/>
                <a:cs typeface="Arial"/>
              </a:rPr>
              <a:t>pacijenata</a:t>
            </a:r>
            <a:r>
              <a:rPr lang="en-US" sz="1700">
                <a:latin typeface="Sagona Book"/>
                <a:cs typeface="Arial"/>
              </a:rPr>
              <a:t> </a:t>
            </a:r>
            <a:endParaRPr lang="en-US" sz="1700">
              <a:cs typeface="Arial"/>
            </a:endParaRPr>
          </a:p>
          <a:p>
            <a:pPr marL="514350" indent="-514350" algn="just">
              <a:lnSpc>
                <a:spcPct val="100000"/>
              </a:lnSpc>
            </a:pPr>
            <a:r>
              <a:rPr lang="en-US" sz="1700" err="1">
                <a:latin typeface="Sagona Book"/>
                <a:cs typeface="Arial"/>
              </a:rPr>
              <a:t>Džeksonov</a:t>
            </a:r>
            <a:r>
              <a:rPr lang="en-US" sz="1700">
                <a:latin typeface="Sagona Book"/>
                <a:cs typeface="Arial"/>
              </a:rPr>
              <a:t> model </a:t>
            </a:r>
            <a:r>
              <a:rPr lang="en-US" sz="1700" err="1">
                <a:latin typeface="Sagona Book"/>
                <a:cs typeface="Arial"/>
              </a:rPr>
              <a:t>opisuje</a:t>
            </a:r>
            <a:r>
              <a:rPr lang="en-US" sz="1700">
                <a:latin typeface="Sagona Book"/>
                <a:cs typeface="Arial"/>
              </a:rPr>
              <a:t> tri zone </a:t>
            </a:r>
            <a:r>
              <a:rPr lang="en-US" sz="1700" err="1">
                <a:latin typeface="Sagona Book"/>
                <a:cs typeface="Arial"/>
              </a:rPr>
              <a:t>opekotina</a:t>
            </a:r>
            <a:r>
              <a:rPr lang="en-US" sz="1700">
                <a:latin typeface="Sagona Book"/>
                <a:cs typeface="Arial"/>
              </a:rPr>
              <a:t>:</a:t>
            </a:r>
          </a:p>
          <a:p>
            <a:pPr marL="971550" lvl="1" indent="-514350" algn="just">
              <a:lnSpc>
                <a:spcPct val="100000"/>
              </a:lnSpc>
              <a:buFont typeface="Courier New" panose="020B0504020202020204" pitchFamily="34" charset="0"/>
              <a:buChar char="o"/>
            </a:pPr>
            <a:r>
              <a:rPr lang="en-US" sz="1500">
                <a:latin typeface="Sagona Book"/>
                <a:cs typeface="Arial"/>
              </a:rPr>
              <a:t>Zona </a:t>
            </a:r>
            <a:r>
              <a:rPr lang="en-US" sz="1500" err="1">
                <a:latin typeface="Sagona Book"/>
                <a:cs typeface="Arial"/>
              </a:rPr>
              <a:t>koagulacije</a:t>
            </a:r>
            <a:r>
              <a:rPr lang="en-US" sz="1500">
                <a:latin typeface="Sagona Book"/>
                <a:cs typeface="Arial"/>
              </a:rPr>
              <a:t> (</a:t>
            </a:r>
            <a:r>
              <a:rPr lang="en-US" sz="1500" err="1">
                <a:latin typeface="Sagona Book"/>
                <a:cs typeface="Arial"/>
              </a:rPr>
              <a:t>trajna</a:t>
            </a:r>
            <a:r>
              <a:rPr lang="en-US" sz="1500">
                <a:latin typeface="Sagona Book"/>
                <a:cs typeface="Arial"/>
              </a:rPr>
              <a:t> </a:t>
            </a:r>
            <a:r>
              <a:rPr lang="en-US" sz="1500" err="1">
                <a:latin typeface="Sagona Book"/>
                <a:cs typeface="Arial"/>
              </a:rPr>
              <a:t>nekroza</a:t>
            </a:r>
            <a:r>
              <a:rPr lang="en-US" sz="1500">
                <a:latin typeface="Sagona Book"/>
                <a:cs typeface="Arial"/>
              </a:rPr>
              <a:t> </a:t>
            </a:r>
            <a:r>
              <a:rPr lang="en-US" sz="1500" err="1">
                <a:latin typeface="Sagona Book"/>
                <a:cs typeface="Arial"/>
              </a:rPr>
              <a:t>ćeija</a:t>
            </a:r>
            <a:r>
              <a:rPr lang="en-US" sz="1500">
                <a:latin typeface="Sagona Book"/>
                <a:cs typeface="Arial"/>
              </a:rPr>
              <a:t>)</a:t>
            </a:r>
          </a:p>
          <a:p>
            <a:pPr marL="971550" lvl="1" indent="-514350" algn="just">
              <a:lnSpc>
                <a:spcPct val="100000"/>
              </a:lnSpc>
              <a:buFont typeface="Courier New" panose="020B0504020202020204" pitchFamily="34" charset="0"/>
              <a:buChar char="o"/>
            </a:pPr>
            <a:r>
              <a:rPr lang="en-US" sz="1500" err="1">
                <a:latin typeface="Sagona Book"/>
                <a:cs typeface="Arial"/>
              </a:rPr>
              <a:t>Staza</a:t>
            </a:r>
            <a:r>
              <a:rPr lang="en-US" sz="1500">
                <a:latin typeface="Sagona Book"/>
                <a:cs typeface="Arial"/>
              </a:rPr>
              <a:t> (</a:t>
            </a:r>
            <a:r>
              <a:rPr lang="en-US" sz="1500" err="1">
                <a:latin typeface="Sagona Book"/>
                <a:cs typeface="Arial"/>
              </a:rPr>
              <a:t>potencijalno</a:t>
            </a:r>
            <a:r>
              <a:rPr lang="en-US" sz="1500">
                <a:latin typeface="Sagona Book"/>
                <a:cs typeface="Arial"/>
              </a:rPr>
              <a:t> </a:t>
            </a:r>
            <a:r>
              <a:rPr lang="en-US" sz="1500" err="1">
                <a:latin typeface="Sagona Book"/>
                <a:cs typeface="Arial"/>
              </a:rPr>
              <a:t>reverzibilna</a:t>
            </a:r>
            <a:r>
              <a:rPr lang="en-US" sz="1500">
                <a:latin typeface="Sagona Book"/>
                <a:cs typeface="Arial"/>
              </a:rPr>
              <a:t> </a:t>
            </a:r>
            <a:r>
              <a:rPr lang="en-US" sz="1500" err="1">
                <a:latin typeface="Sagona Book"/>
                <a:cs typeface="Arial"/>
              </a:rPr>
              <a:t>šteta</a:t>
            </a:r>
            <a:r>
              <a:rPr lang="en-US" sz="1500">
                <a:latin typeface="Sagona Book"/>
                <a:cs typeface="Arial"/>
              </a:rPr>
              <a:t>)</a:t>
            </a:r>
          </a:p>
          <a:p>
            <a:pPr marL="971550" lvl="1" indent="-514350" algn="just">
              <a:lnSpc>
                <a:spcPct val="100000"/>
              </a:lnSpc>
              <a:buFont typeface="Courier New" panose="020B0504020202020204" pitchFamily="34" charset="0"/>
              <a:buChar char="o"/>
            </a:pPr>
            <a:r>
              <a:rPr lang="en-US" sz="1500" err="1">
                <a:latin typeface="Sagona Book"/>
                <a:cs typeface="Arial"/>
              </a:rPr>
              <a:t>Hipermija</a:t>
            </a:r>
            <a:r>
              <a:rPr lang="en-US" sz="1500">
                <a:latin typeface="Sagona Book"/>
                <a:cs typeface="Arial"/>
              </a:rPr>
              <a:t> (</a:t>
            </a:r>
            <a:r>
              <a:rPr lang="en-US" sz="1500" err="1">
                <a:latin typeface="Sagona Book"/>
                <a:cs typeface="Arial"/>
              </a:rPr>
              <a:t>reverzibilna</a:t>
            </a:r>
            <a:r>
              <a:rPr lang="en-US" sz="1500">
                <a:latin typeface="Sagona Book"/>
                <a:cs typeface="Arial"/>
              </a:rPr>
              <a:t> </a:t>
            </a:r>
            <a:r>
              <a:rPr lang="en-US" sz="1500" err="1">
                <a:latin typeface="Sagona Book"/>
                <a:cs typeface="Arial"/>
              </a:rPr>
              <a:t>šteta</a:t>
            </a:r>
            <a:r>
              <a:rPr lang="en-US" sz="1500">
                <a:latin typeface="Sagona Book"/>
                <a:cs typeface="Arial"/>
              </a:rPr>
              <a:t>)</a:t>
            </a:r>
          </a:p>
          <a:p>
            <a:pPr marL="514350" indent="-514350" algn="just">
              <a:lnSpc>
                <a:spcPct val="100000"/>
              </a:lnSpc>
            </a:pPr>
            <a:r>
              <a:rPr lang="en-US" sz="1700" err="1">
                <a:latin typeface="Sagona Book"/>
                <a:cs typeface="Arial"/>
              </a:rPr>
              <a:t>Tradicionalna</a:t>
            </a:r>
            <a:r>
              <a:rPr lang="en-US" sz="1700">
                <a:latin typeface="Sagona Book"/>
                <a:cs typeface="Arial"/>
              </a:rPr>
              <a:t> </a:t>
            </a:r>
            <a:r>
              <a:rPr lang="en-US" sz="1700" err="1">
                <a:latin typeface="Sagona Book"/>
                <a:cs typeface="Arial"/>
              </a:rPr>
              <a:t>procedura</a:t>
            </a:r>
            <a:r>
              <a:rPr lang="en-US" sz="1700">
                <a:latin typeface="Sagona Book"/>
                <a:cs typeface="Arial"/>
              </a:rPr>
              <a:t> </a:t>
            </a:r>
            <a:r>
              <a:rPr lang="en-US" sz="1700" err="1">
                <a:latin typeface="Sagona Book"/>
                <a:cs typeface="Arial"/>
              </a:rPr>
              <a:t>dubine</a:t>
            </a:r>
            <a:r>
              <a:rPr lang="en-US" sz="1700">
                <a:latin typeface="Sagona Book"/>
                <a:cs typeface="Arial"/>
              </a:rPr>
              <a:t> </a:t>
            </a:r>
            <a:r>
              <a:rPr lang="en-US" sz="1700" err="1">
                <a:latin typeface="Sagona Book"/>
                <a:cs typeface="Arial"/>
              </a:rPr>
              <a:t>opekotina</a:t>
            </a:r>
            <a:r>
              <a:rPr lang="en-US" sz="1700">
                <a:latin typeface="Sagona Book"/>
                <a:cs typeface="Arial"/>
              </a:rPr>
              <a:t> </a:t>
            </a:r>
            <a:r>
              <a:rPr lang="en-US" sz="1700" err="1">
                <a:latin typeface="Sagona Book"/>
                <a:cs typeface="Arial"/>
              </a:rPr>
              <a:t>koristili</a:t>
            </a:r>
            <a:r>
              <a:rPr lang="en-US" sz="1700">
                <a:latin typeface="Sagona Book"/>
                <a:cs typeface="Arial"/>
              </a:rPr>
              <a:t> </a:t>
            </a:r>
            <a:r>
              <a:rPr lang="en-US" sz="1700" err="1">
                <a:latin typeface="Sagona Book"/>
                <a:cs typeface="Arial"/>
              </a:rPr>
              <a:t>su</a:t>
            </a:r>
            <a:r>
              <a:rPr lang="en-US" sz="1700">
                <a:latin typeface="Sagona Book"/>
                <a:cs typeface="Arial"/>
              </a:rPr>
              <a:t> </a:t>
            </a:r>
            <a:r>
              <a:rPr lang="en-US" sz="1700" err="1">
                <a:latin typeface="Sagona Book"/>
                <a:cs typeface="Arial"/>
              </a:rPr>
              <a:t>klinički</a:t>
            </a:r>
            <a:r>
              <a:rPr lang="en-US" sz="1700">
                <a:latin typeface="Sagona Book"/>
                <a:cs typeface="Arial"/>
              </a:rPr>
              <a:t> </a:t>
            </a:r>
            <a:r>
              <a:rPr lang="en-US" sz="1700" err="1">
                <a:latin typeface="Sagona Book"/>
                <a:cs typeface="Arial"/>
              </a:rPr>
              <a:t>sud</a:t>
            </a:r>
            <a:r>
              <a:rPr lang="en-US" sz="1700">
                <a:latin typeface="Sagona Book"/>
                <a:cs typeface="Arial"/>
              </a:rPr>
              <a:t> </a:t>
            </a:r>
            <a:r>
              <a:rPr lang="en-US" sz="1700" err="1">
                <a:latin typeface="Sagona Book"/>
                <a:cs typeface="Arial"/>
              </a:rPr>
              <a:t>na</a:t>
            </a:r>
            <a:r>
              <a:rPr lang="en-US" sz="1700">
                <a:latin typeface="Sagona Book"/>
                <a:cs typeface="Arial"/>
              </a:rPr>
              <a:t> </a:t>
            </a:r>
            <a:r>
              <a:rPr lang="en-US" sz="1700" err="1">
                <a:latin typeface="Sagona Book"/>
                <a:cs typeface="Arial"/>
              </a:rPr>
              <a:t>osnovu</a:t>
            </a:r>
            <a:r>
              <a:rPr lang="en-US" sz="1700">
                <a:latin typeface="Sagona Book"/>
                <a:cs typeface="Arial"/>
              </a:rPr>
              <a:t> </a:t>
            </a:r>
            <a:r>
              <a:rPr lang="en-US" sz="1700" err="1">
                <a:latin typeface="Sagona Book"/>
                <a:cs typeface="Arial"/>
              </a:rPr>
              <a:t>potpunog</a:t>
            </a:r>
            <a:r>
              <a:rPr lang="en-US" sz="1700">
                <a:latin typeface="Sagona Book"/>
                <a:cs typeface="Arial"/>
              </a:rPr>
              <a:t> </a:t>
            </a:r>
            <a:r>
              <a:rPr lang="en-US" sz="1700" err="1">
                <a:latin typeface="Sagona Book"/>
                <a:cs typeface="Arial"/>
              </a:rPr>
              <a:t>istorijata</a:t>
            </a:r>
            <a:r>
              <a:rPr lang="en-US" sz="1700">
                <a:latin typeface="Sagona Book"/>
                <a:cs typeface="Arial"/>
              </a:rPr>
              <a:t>, </a:t>
            </a:r>
            <a:r>
              <a:rPr lang="en-US" sz="1700" err="1">
                <a:latin typeface="Sagona Book"/>
                <a:cs typeface="Arial"/>
              </a:rPr>
              <a:t>gledajući</a:t>
            </a:r>
            <a:r>
              <a:rPr lang="en-US" sz="1700">
                <a:latin typeface="Sagona Book"/>
                <a:cs typeface="Arial"/>
              </a:rPr>
              <a:t> </a:t>
            </a:r>
            <a:r>
              <a:rPr lang="en-US" sz="1700" err="1">
                <a:latin typeface="Sagona Book"/>
                <a:cs typeface="Arial"/>
              </a:rPr>
              <a:t>način</a:t>
            </a:r>
            <a:r>
              <a:rPr lang="en-US" sz="1700">
                <a:latin typeface="Sagona Book"/>
                <a:cs typeface="Arial"/>
              </a:rPr>
              <a:t> </a:t>
            </a:r>
            <a:r>
              <a:rPr lang="en-US" sz="1700" err="1">
                <a:latin typeface="Sagona Book"/>
                <a:cs typeface="Arial"/>
              </a:rPr>
              <a:t>povrede</a:t>
            </a:r>
            <a:r>
              <a:rPr lang="en-US" sz="1700">
                <a:latin typeface="Sagona Book"/>
                <a:cs typeface="Arial"/>
              </a:rPr>
              <a:t>, </a:t>
            </a:r>
            <a:r>
              <a:rPr lang="en-US" sz="1700" err="1">
                <a:latin typeface="Sagona Book"/>
                <a:cs typeface="Arial"/>
              </a:rPr>
              <a:t>dužina</a:t>
            </a:r>
            <a:r>
              <a:rPr lang="en-US" sz="1700">
                <a:latin typeface="Sagona Book"/>
                <a:cs typeface="Arial"/>
              </a:rPr>
              <a:t> </a:t>
            </a:r>
            <a:r>
              <a:rPr lang="en-US" sz="1700" err="1">
                <a:latin typeface="Sagona Book"/>
                <a:cs typeface="Arial"/>
              </a:rPr>
              <a:t>kontakta</a:t>
            </a:r>
            <a:r>
              <a:rPr lang="en-US" sz="1700">
                <a:latin typeface="Sagona Book"/>
                <a:cs typeface="Arial"/>
              </a:rPr>
              <a:t> </a:t>
            </a:r>
            <a:r>
              <a:rPr lang="en-US" sz="1700" err="1">
                <a:latin typeface="Sagona Book"/>
                <a:cs typeface="Arial"/>
              </a:rPr>
              <a:t>toplote</a:t>
            </a:r>
            <a:r>
              <a:rPr lang="en-US" sz="1700">
                <a:latin typeface="Sagona Book"/>
                <a:cs typeface="Arial"/>
              </a:rPr>
              <a:t> </a:t>
            </a:r>
            <a:r>
              <a:rPr lang="en-US" sz="1700" err="1">
                <a:latin typeface="Sagona Book"/>
                <a:cs typeface="Arial"/>
              </a:rPr>
              <a:t>sa</a:t>
            </a:r>
            <a:r>
              <a:rPr lang="en-US" sz="1700">
                <a:latin typeface="Sagona Book"/>
                <a:cs typeface="Arial"/>
              </a:rPr>
              <a:t> </a:t>
            </a:r>
            <a:r>
              <a:rPr lang="en-US" sz="1700" err="1">
                <a:latin typeface="Sagona Book"/>
                <a:cs typeface="Arial"/>
              </a:rPr>
              <a:t>kožom</a:t>
            </a:r>
            <a:r>
              <a:rPr lang="en-US" sz="1700">
                <a:latin typeface="Sagona Book"/>
                <a:cs typeface="Arial"/>
              </a:rPr>
              <a:t>, </a:t>
            </a:r>
            <a:r>
              <a:rPr lang="en-US" sz="1700" err="1">
                <a:latin typeface="Sagona Book"/>
                <a:cs typeface="Arial"/>
              </a:rPr>
              <a:t>uzrast</a:t>
            </a:r>
            <a:r>
              <a:rPr lang="en-US" sz="1700">
                <a:latin typeface="Sagona Book"/>
                <a:cs typeface="Arial"/>
              </a:rPr>
              <a:t> </a:t>
            </a:r>
            <a:r>
              <a:rPr lang="en-US" sz="1700" err="1">
                <a:latin typeface="Sagona Book"/>
                <a:cs typeface="Arial"/>
              </a:rPr>
              <a:t>pacijenta</a:t>
            </a:r>
            <a:r>
              <a:rPr lang="en-US" sz="1700">
                <a:latin typeface="Sagona Book"/>
                <a:cs typeface="Arial"/>
              </a:rPr>
              <a:t> </a:t>
            </a:r>
            <a:r>
              <a:rPr lang="en-US" sz="1700" err="1">
                <a:latin typeface="Sagona Book"/>
                <a:cs typeface="Arial"/>
              </a:rPr>
              <a:t>i</a:t>
            </a:r>
            <a:r>
              <a:rPr lang="en-US" sz="1700">
                <a:latin typeface="Sagona Book"/>
                <a:cs typeface="Arial"/>
              </a:rPr>
              <a:t> </a:t>
            </a:r>
            <a:r>
              <a:rPr lang="en-US" sz="1700" err="1">
                <a:latin typeface="Sagona Book"/>
                <a:cs typeface="Arial"/>
              </a:rPr>
              <a:t>prva</a:t>
            </a:r>
            <a:r>
              <a:rPr lang="en-US" sz="1700">
                <a:latin typeface="Sagona Book"/>
                <a:cs typeface="Arial"/>
              </a:rPr>
              <a:t> </a:t>
            </a:r>
            <a:r>
              <a:rPr lang="en-US" sz="1700" err="1">
                <a:latin typeface="Sagona Book"/>
                <a:cs typeface="Arial"/>
              </a:rPr>
              <a:t>pomoć</a:t>
            </a:r>
            <a:r>
              <a:rPr lang="en-US" sz="1700">
                <a:latin typeface="Sagona Book"/>
                <a:cs typeface="Arial"/>
              </a:rPr>
              <a:t> </a:t>
            </a:r>
            <a:r>
              <a:rPr lang="en-US" sz="1700" err="1">
                <a:latin typeface="Sagona Book"/>
                <a:cs typeface="Arial"/>
              </a:rPr>
              <a:t>koja</a:t>
            </a:r>
            <a:r>
              <a:rPr lang="en-US" sz="1700">
                <a:latin typeface="Sagona Book"/>
                <a:cs typeface="Arial"/>
              </a:rPr>
              <a:t> je </a:t>
            </a:r>
            <a:r>
              <a:rPr lang="en-US" sz="1700" err="1">
                <a:latin typeface="Sagona Book"/>
                <a:cs typeface="Arial"/>
              </a:rPr>
              <a:t>pružena</a:t>
            </a:r>
            <a:endParaRPr lang="en-US" sz="1700">
              <a:latin typeface="Sagona Book"/>
              <a:cs typeface="Arial"/>
            </a:endParaRPr>
          </a:p>
          <a:p>
            <a:pPr marL="514350" indent="-514350" algn="just">
              <a:lnSpc>
                <a:spcPct val="100000"/>
              </a:lnSpc>
            </a:pPr>
            <a:r>
              <a:rPr lang="en-US" sz="1700" err="1">
                <a:latin typeface="Sagona Book"/>
                <a:cs typeface="Arial"/>
              </a:rPr>
              <a:t>Zlatni</a:t>
            </a:r>
            <a:r>
              <a:rPr lang="en-US" sz="1700">
                <a:latin typeface="Sagona Book"/>
                <a:cs typeface="Arial"/>
              </a:rPr>
              <a:t> standard je </a:t>
            </a:r>
            <a:r>
              <a:rPr lang="en-US" sz="1700" err="1">
                <a:latin typeface="Sagona Book"/>
                <a:cs typeface="Arial"/>
              </a:rPr>
              <a:t>histološka</a:t>
            </a:r>
            <a:r>
              <a:rPr lang="en-US" sz="1700">
                <a:latin typeface="Sagona Book"/>
                <a:cs typeface="Arial"/>
              </a:rPr>
              <a:t> </a:t>
            </a:r>
            <a:r>
              <a:rPr lang="en-US" sz="1700" err="1">
                <a:latin typeface="Sagona Book"/>
                <a:cs typeface="Arial"/>
              </a:rPr>
              <a:t>dijagnoza</a:t>
            </a:r>
            <a:r>
              <a:rPr lang="en-US" sz="1700">
                <a:latin typeface="Sagona Book"/>
                <a:cs typeface="Arial"/>
              </a:rPr>
              <a:t> </a:t>
            </a:r>
            <a:r>
              <a:rPr lang="en-US" sz="1700" err="1">
                <a:latin typeface="Sagona Book"/>
                <a:cs typeface="Arial"/>
              </a:rPr>
              <a:t>biopsijom</a:t>
            </a:r>
            <a:r>
              <a:rPr lang="en-US" sz="1700">
                <a:latin typeface="Sagona Book"/>
                <a:cs typeface="Arial"/>
              </a:rPr>
              <a:t>:</a:t>
            </a:r>
          </a:p>
          <a:p>
            <a:pPr marL="971550" lvl="1" indent="-514350" algn="just">
              <a:lnSpc>
                <a:spcPct val="100000"/>
              </a:lnSpc>
              <a:buFont typeface="Courier New" panose="020B0504020202020204" pitchFamily="34" charset="0"/>
              <a:buChar char="o"/>
            </a:pPr>
            <a:r>
              <a:rPr lang="en-US" sz="1400">
                <a:latin typeface="Sagona Book"/>
                <a:cs typeface="Arial"/>
              </a:rPr>
              <a:t>Ne </a:t>
            </a:r>
            <a:r>
              <a:rPr lang="en-US" sz="1400" err="1">
                <a:latin typeface="Sagona Book"/>
                <a:cs typeface="Arial"/>
              </a:rPr>
              <a:t>procenjuje</a:t>
            </a:r>
            <a:r>
              <a:rPr lang="en-US" sz="1400">
                <a:latin typeface="Sagona Book"/>
                <a:cs typeface="Arial"/>
              </a:rPr>
              <a:t> </a:t>
            </a:r>
            <a:r>
              <a:rPr lang="en-US" sz="1400" err="1">
                <a:latin typeface="Sagona Book"/>
                <a:cs typeface="Arial"/>
              </a:rPr>
              <a:t>celu</a:t>
            </a:r>
            <a:r>
              <a:rPr lang="en-US" sz="1400">
                <a:latin typeface="Sagona Book"/>
                <a:cs typeface="Arial"/>
              </a:rPr>
              <a:t> </a:t>
            </a:r>
            <a:r>
              <a:rPr lang="en-US" sz="1400" err="1">
                <a:latin typeface="Sagona Book"/>
                <a:cs typeface="Arial"/>
              </a:rPr>
              <a:t>opekotinu</a:t>
            </a:r>
            <a:endParaRPr lang="en-US" sz="1400">
              <a:latin typeface="Sagona Book"/>
              <a:cs typeface="Arial"/>
            </a:endParaRPr>
          </a:p>
          <a:p>
            <a:pPr marL="971550" lvl="1" indent="-514350" algn="just">
              <a:lnSpc>
                <a:spcPct val="100000"/>
              </a:lnSpc>
              <a:buFont typeface="Courier New" panose="020B0504020202020204" pitchFamily="34" charset="0"/>
              <a:buChar char="o"/>
            </a:pPr>
            <a:r>
              <a:rPr lang="en-US" sz="1400" err="1">
                <a:latin typeface="Sagona Book"/>
                <a:cs typeface="Arial"/>
              </a:rPr>
              <a:t>Invazivan</a:t>
            </a:r>
            <a:r>
              <a:rPr lang="en-US" sz="1400">
                <a:latin typeface="Sagona Book"/>
                <a:cs typeface="Arial"/>
              </a:rPr>
              <a:t> je</a:t>
            </a:r>
          </a:p>
          <a:p>
            <a:pPr marL="971550" lvl="1" indent="-514350" algn="just">
              <a:lnSpc>
                <a:spcPct val="100000"/>
              </a:lnSpc>
              <a:buFont typeface="Courier New" panose="020B0504020202020204" pitchFamily="34" charset="0"/>
              <a:buChar char="o"/>
            </a:pPr>
            <a:r>
              <a:rPr lang="en-US" sz="1400">
                <a:latin typeface="Sagona Book"/>
                <a:cs typeface="Arial"/>
              </a:rPr>
              <a:t>Uzrokuje </a:t>
            </a:r>
            <a:r>
              <a:rPr lang="en-US" sz="1400" err="1">
                <a:latin typeface="Sagona Book"/>
                <a:cs typeface="Arial"/>
              </a:rPr>
              <a:t>bol</a:t>
            </a:r>
            <a:r>
              <a:rPr lang="en-US" sz="1400">
                <a:latin typeface="Sagona Book"/>
                <a:cs typeface="Arial"/>
              </a:rPr>
              <a:t> </a:t>
            </a:r>
            <a:r>
              <a:rPr lang="en-US" sz="1400" err="1">
                <a:latin typeface="Sagona Book"/>
                <a:cs typeface="Arial"/>
              </a:rPr>
              <a:t>i</a:t>
            </a:r>
            <a:r>
              <a:rPr lang="en-US" sz="1400">
                <a:latin typeface="Sagona Book"/>
                <a:cs typeface="Arial"/>
              </a:rPr>
              <a:t> </a:t>
            </a:r>
            <a:r>
              <a:rPr lang="en-US" sz="1400" err="1">
                <a:latin typeface="Sagona Book"/>
                <a:cs typeface="Arial"/>
              </a:rPr>
              <a:t>ožiljke</a:t>
            </a:r>
            <a:endParaRPr lang="en-US" sz="1400">
              <a:latin typeface="Sagona Book"/>
              <a:cs typeface="Arial"/>
            </a:endParaRPr>
          </a:p>
          <a:p>
            <a:pPr marL="971550" lvl="1" indent="-514350" algn="just">
              <a:lnSpc>
                <a:spcPct val="100000"/>
              </a:lnSpc>
              <a:buFont typeface="Courier New" panose="020B0504020202020204" pitchFamily="34" charset="0"/>
              <a:buChar char="o"/>
            </a:pPr>
            <a:r>
              <a:rPr lang="en-US" sz="1400" err="1">
                <a:latin typeface="Sagona Book"/>
                <a:cs typeface="Arial"/>
              </a:rPr>
              <a:t>Može</a:t>
            </a:r>
            <a:r>
              <a:rPr lang="en-US" sz="1400">
                <a:latin typeface="Sagona Book"/>
                <a:cs typeface="Arial"/>
              </a:rPr>
              <a:t> </a:t>
            </a:r>
            <a:r>
              <a:rPr lang="en-US" sz="1400" err="1">
                <a:latin typeface="Sagona Book"/>
                <a:cs typeface="Arial"/>
              </a:rPr>
              <a:t>propustiti</a:t>
            </a:r>
            <a:r>
              <a:rPr lang="en-US" sz="1400">
                <a:latin typeface="Sagona Book"/>
                <a:cs typeface="Arial"/>
              </a:rPr>
              <a:t> </a:t>
            </a:r>
            <a:r>
              <a:rPr lang="en-US" sz="1400" err="1">
                <a:latin typeface="Sagona Book"/>
                <a:cs typeface="Arial"/>
              </a:rPr>
              <a:t>najdublji</a:t>
            </a:r>
            <a:r>
              <a:rPr lang="en-US" sz="1400">
                <a:latin typeface="Sagona Book"/>
                <a:cs typeface="Arial"/>
              </a:rPr>
              <a:t> deo </a:t>
            </a:r>
            <a:r>
              <a:rPr lang="en-US" sz="1400" err="1">
                <a:latin typeface="Sagona Book"/>
                <a:cs typeface="Arial"/>
              </a:rPr>
              <a:t>opekotine</a:t>
            </a:r>
            <a:endParaRPr lang="en-US" sz="1400">
              <a:latin typeface="Sagona Book"/>
              <a:cs typeface="Arial"/>
            </a:endParaRPr>
          </a:p>
        </p:txBody>
      </p:sp>
      <p:pic>
        <p:nvPicPr>
          <p:cNvPr id="4" name="Picture 3" descr="A computer equipment with a keyboard and monitor&#10;&#10;Description automatically generated">
            <a:extLst>
              <a:ext uri="{FF2B5EF4-FFF2-40B4-BE49-F238E27FC236}">
                <a16:creationId xmlns:a16="http://schemas.microsoft.com/office/drawing/2014/main" id="{538E8C48-94E6-AC66-90AD-8F5696988771}"/>
              </a:ext>
            </a:extLst>
          </p:cNvPr>
          <p:cNvPicPr>
            <a:picLocks noChangeAspect="1"/>
          </p:cNvPicPr>
          <p:nvPr/>
        </p:nvPicPr>
        <p:blipFill rotWithShape="1">
          <a:blip r:embed="rId3"/>
          <a:srcRect l="743" t="1091" r="990"/>
          <a:stretch/>
        </p:blipFill>
        <p:spPr>
          <a:xfrm>
            <a:off x="7030944" y="2339298"/>
            <a:ext cx="4881213" cy="33408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Flowchart: Connector 4">
            <a:extLst>
              <a:ext uri="{FF2B5EF4-FFF2-40B4-BE49-F238E27FC236}">
                <a16:creationId xmlns:a16="http://schemas.microsoft.com/office/drawing/2014/main" id="{68C1F908-8507-4C90-A853-E471C57D57D1}"/>
              </a:ext>
            </a:extLst>
          </p:cNvPr>
          <p:cNvSpPr/>
          <p:nvPr/>
        </p:nvSpPr>
        <p:spPr>
          <a:xfrm>
            <a:off x="11709037" y="70601"/>
            <a:ext cx="408373" cy="422794"/>
          </a:xfrm>
          <a:prstGeom prst="flowChartConnector">
            <a:avLst/>
          </a:prstGeom>
          <a:solidFill>
            <a:srgbClr val="BBADEB"/>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tx1"/>
                </a:solidFill>
                <a:latin typeface="Sagona Book"/>
                <a:hlinkClick r:id="rId4" action="ppaction://hlinksldjump">
                  <a:extLst>
                    <a:ext uri="{A12FA001-AC4F-418D-AE19-62706E023703}">
                      <ahyp:hlinkClr xmlns:ahyp="http://schemas.microsoft.com/office/drawing/2018/hyperlinkcolor" val="tx"/>
                    </a:ext>
                  </a:extLst>
                </a:hlinkClick>
              </a:rPr>
              <a:t>S</a:t>
            </a:r>
            <a:endParaRPr lang="en-US" sz="3600" dirty="0">
              <a:solidFill>
                <a:schemeClr val="tx1"/>
              </a:solidFill>
              <a:latin typeface="Sagona Book"/>
            </a:endParaRPr>
          </a:p>
        </p:txBody>
      </p:sp>
    </p:spTree>
    <p:extLst>
      <p:ext uri="{BB962C8B-B14F-4D97-AF65-F5344CB8AC3E}">
        <p14:creationId xmlns:p14="http://schemas.microsoft.com/office/powerpoint/2010/main" val="105743916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1956DFF-FBA2-1D5C-5619-1D5E226CB8A3}"/>
              </a:ext>
            </a:extLst>
          </p:cNvPr>
          <p:cNvSpPr>
            <a:spLocks noGrp="1"/>
          </p:cNvSpPr>
          <p:nvPr>
            <p:ph type="title"/>
          </p:nvPr>
        </p:nvSpPr>
        <p:spPr>
          <a:xfrm>
            <a:off x="1198182" y="559813"/>
            <a:ext cx="10246090" cy="1471193"/>
          </a:xfrm>
        </p:spPr>
        <p:txBody>
          <a:bodyPr>
            <a:normAutofit/>
          </a:bodyPr>
          <a:lstStyle/>
          <a:p>
            <a:pPr algn="ctr"/>
            <a:r>
              <a:rPr lang="en-US"/>
              <a:t>LASERSKO DOPLEROVO SLIKANJE (LDI)</a:t>
            </a:r>
          </a:p>
        </p:txBody>
      </p:sp>
      <p:sp>
        <p:nvSpPr>
          <p:cNvPr id="3" name="Content Placeholder 2">
            <a:extLst>
              <a:ext uri="{FF2B5EF4-FFF2-40B4-BE49-F238E27FC236}">
                <a16:creationId xmlns:a16="http://schemas.microsoft.com/office/drawing/2014/main" id="{B8ACEF58-228F-6B07-675A-5E0B680D829A}"/>
              </a:ext>
            </a:extLst>
          </p:cNvPr>
          <p:cNvSpPr>
            <a:spLocks noGrp="1"/>
          </p:cNvSpPr>
          <p:nvPr>
            <p:ph idx="1"/>
          </p:nvPr>
        </p:nvSpPr>
        <p:spPr>
          <a:xfrm>
            <a:off x="1185756" y="2384474"/>
            <a:ext cx="4810872" cy="3728613"/>
          </a:xfrm>
        </p:spPr>
        <p:txBody>
          <a:bodyPr vert="horz" lIns="91440" tIns="45720" rIns="91440" bIns="45720" rtlCol="0" anchor="t">
            <a:normAutofit lnSpcReduction="10000"/>
          </a:bodyPr>
          <a:lstStyle/>
          <a:p>
            <a:pPr>
              <a:buFont typeface="Arial" panose="020B0504020202020204" pitchFamily="34" charset="0"/>
              <a:buChar char="•"/>
            </a:pPr>
            <a:r>
              <a:rPr lang="en-US" sz="1800">
                <a:latin typeface="Sagona Book"/>
                <a:cs typeface="Arial"/>
              </a:rPr>
              <a:t>Meri </a:t>
            </a:r>
            <a:r>
              <a:rPr lang="en-US" sz="1800" err="1">
                <a:latin typeface="Sagona Book"/>
                <a:cs typeface="Arial"/>
              </a:rPr>
              <a:t>obim</a:t>
            </a:r>
            <a:r>
              <a:rPr lang="en-US" sz="1800">
                <a:latin typeface="Sagona Book"/>
                <a:cs typeface="Arial"/>
              </a:rPr>
              <a:t> </a:t>
            </a:r>
            <a:r>
              <a:rPr lang="en-US" sz="1800" err="1">
                <a:latin typeface="Sagona Book"/>
                <a:cs typeface="Arial"/>
              </a:rPr>
              <a:t>površinske</a:t>
            </a:r>
            <a:r>
              <a:rPr lang="en-US" sz="1800">
                <a:latin typeface="Sagona Book"/>
                <a:cs typeface="Arial"/>
              </a:rPr>
              <a:t> </a:t>
            </a:r>
            <a:r>
              <a:rPr lang="en-US" sz="1800" err="1">
                <a:latin typeface="Sagona Book"/>
                <a:cs typeface="Arial"/>
              </a:rPr>
              <a:t>dermalne</a:t>
            </a:r>
            <a:r>
              <a:rPr lang="en-US" sz="1800">
                <a:latin typeface="Sagona Book"/>
                <a:cs typeface="Arial"/>
              </a:rPr>
              <a:t> </a:t>
            </a:r>
            <a:r>
              <a:rPr lang="en-US" sz="1800" err="1">
                <a:latin typeface="Sagona Book"/>
                <a:cs typeface="Arial"/>
              </a:rPr>
              <a:t>mikrovaskularne</a:t>
            </a:r>
            <a:r>
              <a:rPr lang="en-US" sz="1800">
                <a:latin typeface="Sagona Book"/>
                <a:cs typeface="Arial"/>
              </a:rPr>
              <a:t> </a:t>
            </a:r>
            <a:r>
              <a:rPr lang="en-US" sz="1800" err="1">
                <a:latin typeface="Sagona Book"/>
                <a:cs typeface="Arial"/>
              </a:rPr>
              <a:t>cirkulacije</a:t>
            </a:r>
            <a:r>
              <a:rPr lang="en-US" sz="1800">
                <a:latin typeface="Sagona Book"/>
                <a:cs typeface="Arial"/>
              </a:rPr>
              <a:t> </a:t>
            </a:r>
            <a:r>
              <a:rPr lang="en-US" sz="1800" err="1">
                <a:latin typeface="Sagona Book"/>
                <a:cs typeface="Arial"/>
              </a:rPr>
              <a:t>krvi</a:t>
            </a:r>
            <a:endParaRPr lang="en-US">
              <a:latin typeface="Sagona Book"/>
            </a:endParaRPr>
          </a:p>
          <a:p>
            <a:pPr>
              <a:buFont typeface="Arial" panose="020B0504020202020204" pitchFamily="34" charset="0"/>
              <a:buChar char="•"/>
            </a:pPr>
            <a:r>
              <a:rPr lang="en-US" sz="1800" err="1">
                <a:latin typeface="Sagona Book"/>
                <a:cs typeface="Arial"/>
              </a:rPr>
              <a:t>Crveni</a:t>
            </a:r>
            <a:r>
              <a:rPr lang="en-US" sz="1800">
                <a:latin typeface="Sagona Book"/>
                <a:cs typeface="Arial"/>
              </a:rPr>
              <a:t> </a:t>
            </a:r>
            <a:r>
              <a:rPr lang="en-US" sz="1800" err="1">
                <a:latin typeface="Sagona Book"/>
                <a:cs typeface="Arial"/>
              </a:rPr>
              <a:t>diodni</a:t>
            </a:r>
            <a:r>
              <a:rPr lang="en-US" sz="1800">
                <a:latin typeface="Sagona Book"/>
                <a:cs typeface="Arial"/>
              </a:rPr>
              <a:t> laser koji </a:t>
            </a:r>
            <a:r>
              <a:rPr lang="en-US" sz="1800" err="1">
                <a:latin typeface="Sagona Book"/>
                <a:cs typeface="Arial"/>
              </a:rPr>
              <a:t>emituje</a:t>
            </a:r>
            <a:r>
              <a:rPr lang="en-US" sz="1800">
                <a:latin typeface="Sagona Book"/>
                <a:cs typeface="Arial"/>
              </a:rPr>
              <a:t> </a:t>
            </a:r>
            <a:r>
              <a:rPr lang="en-US" sz="1800" err="1">
                <a:latin typeface="Sagona Book"/>
                <a:cs typeface="Arial"/>
              </a:rPr>
              <a:t>svetlost</a:t>
            </a:r>
            <a:endParaRPr lang="en-US" sz="1800">
              <a:latin typeface="Sagona Book"/>
              <a:cs typeface="Arial"/>
            </a:endParaRPr>
          </a:p>
          <a:p>
            <a:pPr>
              <a:buFont typeface="Arial" panose="020B0504020202020204" pitchFamily="34" charset="0"/>
              <a:buChar char="•"/>
            </a:pPr>
            <a:r>
              <a:rPr lang="en-US" sz="1800">
                <a:latin typeface="Sagona Book"/>
                <a:cs typeface="Arial"/>
              </a:rPr>
              <a:t>Na </a:t>
            </a:r>
            <a:r>
              <a:rPr lang="en-US" sz="1800" err="1">
                <a:latin typeface="Sagona Book"/>
                <a:cs typeface="Arial"/>
              </a:rPr>
              <a:t>osnovu</a:t>
            </a:r>
            <a:r>
              <a:rPr lang="en-US" sz="1800">
                <a:latin typeface="Sagona Book"/>
                <a:cs typeface="Arial"/>
              </a:rPr>
              <a:t> </a:t>
            </a:r>
            <a:r>
              <a:rPr lang="en-US" sz="1800" err="1">
                <a:latin typeface="Sagona Book"/>
                <a:cs typeface="Arial"/>
              </a:rPr>
              <a:t>promene</a:t>
            </a:r>
            <a:r>
              <a:rPr lang="en-US" sz="1800">
                <a:latin typeface="Sagona Book"/>
                <a:cs typeface="Arial"/>
              </a:rPr>
              <a:t> </a:t>
            </a:r>
            <a:r>
              <a:rPr lang="en-US" sz="1800" err="1">
                <a:latin typeface="Sagona Book"/>
                <a:cs typeface="Arial"/>
              </a:rPr>
              <a:t>frekvencije</a:t>
            </a:r>
            <a:r>
              <a:rPr lang="en-US" sz="1800">
                <a:latin typeface="Sagona Book"/>
                <a:cs typeface="Arial"/>
              </a:rPr>
              <a:t>, LDI </a:t>
            </a:r>
            <a:r>
              <a:rPr lang="en-US" sz="1800" err="1">
                <a:latin typeface="Sagona Book"/>
                <a:cs typeface="Arial"/>
              </a:rPr>
              <a:t>generiše</a:t>
            </a:r>
            <a:r>
              <a:rPr lang="en-US" sz="1800">
                <a:latin typeface="Sagona Book"/>
                <a:cs typeface="Arial"/>
              </a:rPr>
              <a:t> </a:t>
            </a:r>
            <a:r>
              <a:rPr lang="en-US" sz="1800" err="1">
                <a:latin typeface="Sagona Book"/>
                <a:cs typeface="Arial"/>
              </a:rPr>
              <a:t>slike</a:t>
            </a:r>
            <a:r>
              <a:rPr lang="en-US" sz="1800">
                <a:latin typeface="Sagona Book"/>
                <a:cs typeface="Arial"/>
              </a:rPr>
              <a:t> </a:t>
            </a:r>
            <a:r>
              <a:rPr lang="en-US" sz="1800" err="1">
                <a:latin typeface="Sagona Book"/>
                <a:cs typeface="Arial"/>
              </a:rPr>
              <a:t>koje</a:t>
            </a:r>
            <a:r>
              <a:rPr lang="en-US" sz="1800">
                <a:latin typeface="Sagona Book"/>
                <a:cs typeface="Arial"/>
              </a:rPr>
              <a:t> </a:t>
            </a:r>
            <a:r>
              <a:rPr lang="en-US" sz="1800" err="1">
                <a:latin typeface="Sagona Book"/>
                <a:cs typeface="Arial"/>
              </a:rPr>
              <a:t>prikazuju</a:t>
            </a:r>
            <a:r>
              <a:rPr lang="en-US" sz="1800">
                <a:latin typeface="Sagona Book"/>
                <a:cs typeface="Arial"/>
              </a:rPr>
              <a:t> </a:t>
            </a:r>
            <a:r>
              <a:rPr lang="en-US" sz="1800" err="1">
                <a:latin typeface="Sagona Book"/>
                <a:cs typeface="Arial"/>
              </a:rPr>
              <a:t>protok</a:t>
            </a:r>
            <a:r>
              <a:rPr lang="en-US" sz="1800">
                <a:latin typeface="Sagona Book"/>
                <a:cs typeface="Arial"/>
              </a:rPr>
              <a:t> </a:t>
            </a:r>
            <a:r>
              <a:rPr lang="en-US" sz="1800" err="1">
                <a:latin typeface="Sagona Book"/>
                <a:cs typeface="Arial"/>
              </a:rPr>
              <a:t>krvi</a:t>
            </a:r>
            <a:r>
              <a:rPr lang="en-US" sz="1800">
                <a:latin typeface="Sagona Book"/>
                <a:cs typeface="Arial"/>
              </a:rPr>
              <a:t> u </a:t>
            </a:r>
            <a:r>
              <a:rPr lang="en-US" sz="1800" err="1">
                <a:latin typeface="Sagona Book"/>
                <a:cs typeface="Arial"/>
              </a:rPr>
              <a:t>tkivu</a:t>
            </a:r>
            <a:endParaRPr lang="en-US" sz="1800">
              <a:latin typeface="Sagona Book"/>
              <a:cs typeface="Arial"/>
            </a:endParaRPr>
          </a:p>
          <a:p>
            <a:pPr>
              <a:buFont typeface="Arial" panose="020B0504020202020204" pitchFamily="34" charset="0"/>
              <a:buChar char="•"/>
            </a:pPr>
            <a:r>
              <a:rPr lang="en-US" sz="1800" err="1">
                <a:latin typeface="Sagona Book"/>
                <a:cs typeface="Arial"/>
              </a:rPr>
              <a:t>Koristi</a:t>
            </a:r>
            <a:r>
              <a:rPr lang="en-US" sz="1800">
                <a:latin typeface="Sagona Book"/>
                <a:cs typeface="Arial"/>
              </a:rPr>
              <a:t> se u </a:t>
            </a:r>
            <a:r>
              <a:rPr lang="en-US" sz="1800" err="1">
                <a:latin typeface="Sagona Book"/>
                <a:cs typeface="Arial"/>
              </a:rPr>
              <a:t>različitim</a:t>
            </a:r>
            <a:r>
              <a:rPr lang="en-US" sz="1800">
                <a:latin typeface="Sagona Book"/>
                <a:cs typeface="Arial"/>
              </a:rPr>
              <a:t> </a:t>
            </a:r>
            <a:r>
              <a:rPr lang="en-US" sz="1800" err="1">
                <a:latin typeface="Sagona Book"/>
                <a:cs typeface="Arial"/>
              </a:rPr>
              <a:t>medicinskim</a:t>
            </a:r>
            <a:r>
              <a:rPr lang="en-US" sz="1800">
                <a:latin typeface="Sagona Book"/>
                <a:cs typeface="Arial"/>
              </a:rPr>
              <a:t> </a:t>
            </a:r>
            <a:r>
              <a:rPr lang="en-US" sz="1800" err="1">
                <a:latin typeface="Sagona Book"/>
                <a:cs typeface="Arial"/>
              </a:rPr>
              <a:t>oblastima</a:t>
            </a:r>
            <a:r>
              <a:rPr lang="en-US" sz="1800">
                <a:latin typeface="Sagona Book"/>
                <a:cs typeface="Arial"/>
              </a:rPr>
              <a:t>, </a:t>
            </a:r>
            <a:r>
              <a:rPr lang="en-US" sz="1800" err="1">
                <a:latin typeface="Sagona Book"/>
                <a:cs typeface="Arial"/>
              </a:rPr>
              <a:t>uključujući</a:t>
            </a:r>
            <a:r>
              <a:rPr lang="en-US" sz="1800">
                <a:latin typeface="Sagona Book"/>
                <a:cs typeface="Arial"/>
              </a:rPr>
              <a:t> </a:t>
            </a:r>
            <a:r>
              <a:rPr lang="en-US" sz="1800" err="1">
                <a:latin typeface="Sagona Book"/>
                <a:cs typeface="Arial"/>
              </a:rPr>
              <a:t>procenu</a:t>
            </a:r>
            <a:r>
              <a:rPr lang="en-US" sz="1800">
                <a:latin typeface="Sagona Book"/>
                <a:cs typeface="Arial"/>
              </a:rPr>
              <a:t> </a:t>
            </a:r>
            <a:r>
              <a:rPr lang="en-US" sz="1800" err="1">
                <a:latin typeface="Sagona Book"/>
                <a:cs typeface="Arial"/>
              </a:rPr>
              <a:t>opekotina</a:t>
            </a:r>
            <a:r>
              <a:rPr lang="en-US" sz="1800">
                <a:latin typeface="Sagona Book"/>
                <a:cs typeface="Arial"/>
              </a:rPr>
              <a:t>, </a:t>
            </a:r>
            <a:r>
              <a:rPr lang="en-US" sz="1800" err="1">
                <a:latin typeface="Sagona Book"/>
                <a:cs typeface="Arial"/>
              </a:rPr>
              <a:t>vaskularnih</a:t>
            </a:r>
            <a:r>
              <a:rPr lang="en-US" sz="1800">
                <a:latin typeface="Sagona Book"/>
                <a:cs typeface="Arial"/>
              </a:rPr>
              <a:t> </a:t>
            </a:r>
            <a:r>
              <a:rPr lang="en-US" sz="1800" err="1">
                <a:latin typeface="Sagona Book"/>
                <a:cs typeface="Arial"/>
              </a:rPr>
              <a:t>poremećaja</a:t>
            </a:r>
            <a:r>
              <a:rPr lang="en-US" sz="1800">
                <a:latin typeface="Sagona Book"/>
                <a:cs typeface="Arial"/>
              </a:rPr>
              <a:t> </a:t>
            </a:r>
            <a:r>
              <a:rPr lang="en-US" sz="1800" err="1">
                <a:latin typeface="Sagona Book"/>
                <a:cs typeface="Arial"/>
              </a:rPr>
              <a:t>i</a:t>
            </a:r>
            <a:r>
              <a:rPr lang="en-US" sz="1800">
                <a:latin typeface="Sagona Book"/>
                <a:cs typeface="Arial"/>
              </a:rPr>
              <a:t> </a:t>
            </a:r>
            <a:r>
              <a:rPr lang="en-US" sz="1800" err="1">
                <a:latin typeface="Sagona Book"/>
                <a:cs typeface="Arial"/>
              </a:rPr>
              <a:t>drugih</a:t>
            </a:r>
            <a:r>
              <a:rPr lang="en-US" sz="1800">
                <a:latin typeface="Sagona Book"/>
                <a:cs typeface="Arial"/>
              </a:rPr>
              <a:t> </a:t>
            </a:r>
            <a:r>
              <a:rPr lang="en-US" sz="1800" err="1">
                <a:latin typeface="Sagona Book"/>
                <a:cs typeface="Arial"/>
              </a:rPr>
              <a:t>stanja</a:t>
            </a:r>
            <a:r>
              <a:rPr lang="en-US" sz="1800">
                <a:latin typeface="Sagona Book"/>
                <a:cs typeface="Arial"/>
              </a:rPr>
              <a:t> koji </a:t>
            </a:r>
            <a:r>
              <a:rPr lang="en-US" sz="1800" err="1">
                <a:latin typeface="Sagona Book"/>
                <a:cs typeface="Arial"/>
              </a:rPr>
              <a:t>utiču</a:t>
            </a:r>
            <a:r>
              <a:rPr lang="en-US" sz="1800">
                <a:latin typeface="Sagona Book"/>
                <a:cs typeface="Arial"/>
              </a:rPr>
              <a:t> </a:t>
            </a:r>
            <a:r>
              <a:rPr lang="en-US" sz="1800" err="1">
                <a:latin typeface="Sagona Book"/>
                <a:cs typeface="Arial"/>
              </a:rPr>
              <a:t>na</a:t>
            </a:r>
            <a:r>
              <a:rPr lang="en-US" sz="1800">
                <a:latin typeface="Sagona Book"/>
                <a:cs typeface="Arial"/>
              </a:rPr>
              <a:t> </a:t>
            </a:r>
            <a:r>
              <a:rPr lang="en-US" sz="1800" err="1">
                <a:latin typeface="Sagona Book"/>
                <a:cs typeface="Arial"/>
              </a:rPr>
              <a:t>protok</a:t>
            </a:r>
            <a:r>
              <a:rPr lang="en-US" sz="1800">
                <a:latin typeface="Sagona Book"/>
                <a:cs typeface="Arial"/>
              </a:rPr>
              <a:t> </a:t>
            </a:r>
            <a:r>
              <a:rPr lang="en-US" sz="1800" err="1">
                <a:latin typeface="Sagona Book"/>
                <a:cs typeface="Arial"/>
              </a:rPr>
              <a:t>krvi</a:t>
            </a:r>
            <a:r>
              <a:rPr lang="en-US" sz="1800">
                <a:latin typeface="Sagona Book"/>
                <a:cs typeface="Arial"/>
              </a:rPr>
              <a:t> u </a:t>
            </a:r>
            <a:r>
              <a:rPr lang="en-US" sz="1800" err="1">
                <a:latin typeface="Sagona Book"/>
                <a:cs typeface="Arial"/>
              </a:rPr>
              <a:t>tkivima</a:t>
            </a:r>
            <a:endParaRPr lang="en-US" sz="1800">
              <a:latin typeface="Sagona Book"/>
              <a:cs typeface="Arial"/>
            </a:endParaRPr>
          </a:p>
        </p:txBody>
      </p:sp>
      <p:pic>
        <p:nvPicPr>
          <p:cNvPr id="11" name="Picture 10" descr="A diagram of a hand scanning a computer&#10;&#10;Description automatically generated">
            <a:extLst>
              <a:ext uri="{FF2B5EF4-FFF2-40B4-BE49-F238E27FC236}">
                <a16:creationId xmlns:a16="http://schemas.microsoft.com/office/drawing/2014/main" id="{0AC6AE35-129F-725F-BB03-A76B95A43099}"/>
              </a:ext>
            </a:extLst>
          </p:cNvPr>
          <p:cNvPicPr>
            <a:picLocks noChangeAspect="1"/>
          </p:cNvPicPr>
          <p:nvPr/>
        </p:nvPicPr>
        <p:blipFill>
          <a:blip r:embed="rId3"/>
          <a:stretch>
            <a:fillRect/>
          </a:stretch>
        </p:blipFill>
        <p:spPr>
          <a:xfrm>
            <a:off x="6723506" y="2099319"/>
            <a:ext cx="4716166" cy="402586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Flowchart: Connector 5">
            <a:extLst>
              <a:ext uri="{FF2B5EF4-FFF2-40B4-BE49-F238E27FC236}">
                <a16:creationId xmlns:a16="http://schemas.microsoft.com/office/drawing/2014/main" id="{D3BD8348-182B-4E5C-91F7-934A48D73E6C}"/>
              </a:ext>
            </a:extLst>
          </p:cNvPr>
          <p:cNvSpPr/>
          <p:nvPr/>
        </p:nvSpPr>
        <p:spPr>
          <a:xfrm>
            <a:off x="11709037" y="70601"/>
            <a:ext cx="408373" cy="422794"/>
          </a:xfrm>
          <a:prstGeom prst="flowChartConnector">
            <a:avLst/>
          </a:prstGeom>
          <a:solidFill>
            <a:srgbClr val="BBADEB"/>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tx1"/>
                </a:solidFill>
                <a:latin typeface="Sagona Book"/>
                <a:hlinkClick r:id="rId4" action="ppaction://hlinksldjump">
                  <a:extLst>
                    <a:ext uri="{A12FA001-AC4F-418D-AE19-62706E023703}">
                      <ahyp:hlinkClr xmlns:ahyp="http://schemas.microsoft.com/office/drawing/2018/hyperlinkcolor" val="tx"/>
                    </a:ext>
                  </a:extLst>
                </a:hlinkClick>
              </a:rPr>
              <a:t>S</a:t>
            </a:r>
            <a:endParaRPr lang="en-US" sz="3600" dirty="0">
              <a:solidFill>
                <a:schemeClr val="tx1"/>
              </a:solidFill>
              <a:latin typeface="Sagona Book"/>
            </a:endParaRPr>
          </a:p>
        </p:txBody>
      </p:sp>
    </p:spTree>
    <p:extLst>
      <p:ext uri="{BB962C8B-B14F-4D97-AF65-F5344CB8AC3E}">
        <p14:creationId xmlns:p14="http://schemas.microsoft.com/office/powerpoint/2010/main" val="1486550600"/>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03ABE-8ABC-55C5-9D83-DBC284DD50E3}"/>
              </a:ext>
            </a:extLst>
          </p:cNvPr>
          <p:cNvSpPr>
            <a:spLocks noGrp="1"/>
          </p:cNvSpPr>
          <p:nvPr>
            <p:ph type="title"/>
          </p:nvPr>
        </p:nvSpPr>
        <p:spPr/>
        <p:txBody>
          <a:bodyPr>
            <a:noAutofit/>
          </a:bodyPr>
          <a:lstStyle/>
          <a:p>
            <a:pPr algn="ctr"/>
            <a:r>
              <a:rPr lang="en-US"/>
              <a:t>LASERSKO DOPLEROVO SLIKANJE (LDI)</a:t>
            </a:r>
          </a:p>
        </p:txBody>
      </p:sp>
      <p:sp>
        <p:nvSpPr>
          <p:cNvPr id="3" name="Content Placeholder 2">
            <a:extLst>
              <a:ext uri="{FF2B5EF4-FFF2-40B4-BE49-F238E27FC236}">
                <a16:creationId xmlns:a16="http://schemas.microsoft.com/office/drawing/2014/main" id="{D90026AB-7B78-62C9-5F5A-5C2EA2920AA8}"/>
              </a:ext>
            </a:extLst>
          </p:cNvPr>
          <p:cNvSpPr>
            <a:spLocks noGrp="1"/>
          </p:cNvSpPr>
          <p:nvPr>
            <p:ph idx="1"/>
          </p:nvPr>
        </p:nvSpPr>
        <p:spPr/>
        <p:txBody>
          <a:bodyPr vert="horz" lIns="91440" tIns="45720" rIns="91440" bIns="45720" rtlCol="0" anchor="t">
            <a:normAutofit/>
          </a:bodyPr>
          <a:lstStyle/>
          <a:p>
            <a:pPr>
              <a:buFont typeface="Arial" panose="020B0504020202020204" pitchFamily="34" charset="0"/>
              <a:buChar char="•"/>
            </a:pPr>
            <a:r>
              <a:rPr lang="en-US" sz="2400" dirty="0" err="1">
                <a:latin typeface="Sagona Book"/>
                <a:cs typeface="Arial"/>
              </a:rPr>
              <a:t>Validnost</a:t>
            </a:r>
            <a:r>
              <a:rPr lang="en-US" sz="2400" dirty="0">
                <a:latin typeface="Sagona Book"/>
                <a:cs typeface="Arial"/>
              </a:rPr>
              <a:t>: </a:t>
            </a:r>
            <a:r>
              <a:rPr lang="en-US" sz="2400" dirty="0" err="1">
                <a:latin typeface="Sagona Book"/>
                <a:cs typeface="Arial"/>
              </a:rPr>
              <a:t>zavisi</a:t>
            </a:r>
            <a:r>
              <a:rPr lang="en-US" sz="2400" dirty="0">
                <a:latin typeface="Sagona Book"/>
                <a:cs typeface="Arial"/>
              </a:rPr>
              <a:t> od </a:t>
            </a:r>
            <a:r>
              <a:rPr lang="en-US" sz="2400" dirty="0" err="1">
                <a:latin typeface="Sagona Book"/>
                <a:cs typeface="Arial"/>
              </a:rPr>
              <a:t>kriterijumske</a:t>
            </a:r>
            <a:r>
              <a:rPr lang="en-US" sz="2400" dirty="0">
                <a:latin typeface="Sagona Book"/>
                <a:cs typeface="Arial"/>
              </a:rPr>
              <a:t> I </a:t>
            </a:r>
            <a:r>
              <a:rPr lang="en-US" sz="2400" dirty="0" err="1">
                <a:latin typeface="Sagona Book"/>
                <a:cs typeface="Arial"/>
              </a:rPr>
              <a:t>konkurentne</a:t>
            </a:r>
            <a:r>
              <a:rPr lang="en-US" sz="2400" dirty="0">
                <a:latin typeface="Sagona Book"/>
                <a:cs typeface="Arial"/>
              </a:rPr>
              <a:t> </a:t>
            </a:r>
            <a:r>
              <a:rPr lang="en-US" sz="2400" dirty="0" err="1">
                <a:latin typeface="Sagona Book"/>
                <a:cs typeface="Arial"/>
              </a:rPr>
              <a:t>validnosti</a:t>
            </a:r>
            <a:endParaRPr lang="en-US" sz="2400" dirty="0">
              <a:latin typeface="Sagona Book"/>
              <a:cs typeface="Arial"/>
            </a:endParaRPr>
          </a:p>
          <a:p>
            <a:pPr>
              <a:buFont typeface="Arial" panose="020B0504020202020204" pitchFamily="34" charset="0"/>
              <a:buChar char="•"/>
            </a:pPr>
            <a:r>
              <a:rPr lang="en-US" sz="2400" dirty="0" err="1">
                <a:latin typeface="Sagona Book"/>
                <a:cs typeface="Arial"/>
              </a:rPr>
              <a:t>Pouzdanost</a:t>
            </a:r>
            <a:r>
              <a:rPr lang="en-US" sz="2400" dirty="0">
                <a:latin typeface="Sagona Book"/>
                <a:cs typeface="Arial"/>
              </a:rPr>
              <a:t>: </a:t>
            </a:r>
            <a:r>
              <a:rPr lang="en-US" sz="2400" dirty="0" err="1">
                <a:latin typeface="Sagona Book"/>
                <a:cs typeface="Arial"/>
              </a:rPr>
              <a:t>zavisi</a:t>
            </a:r>
            <a:r>
              <a:rPr lang="en-US" sz="2400" dirty="0">
                <a:latin typeface="Sagona Book"/>
                <a:cs typeface="Arial"/>
              </a:rPr>
              <a:t> od </a:t>
            </a:r>
            <a:r>
              <a:rPr lang="en-US" sz="2400" dirty="0" err="1">
                <a:latin typeface="Sagona Book"/>
                <a:cs typeface="Arial"/>
              </a:rPr>
              <a:t>ugla</a:t>
            </a:r>
            <a:r>
              <a:rPr lang="en-US" sz="2400" dirty="0">
                <a:latin typeface="Sagona Book"/>
                <a:cs typeface="Arial"/>
              </a:rPr>
              <a:t> pod </a:t>
            </a:r>
            <a:r>
              <a:rPr lang="en-US" sz="2400" dirty="0" err="1">
                <a:latin typeface="Sagona Book"/>
                <a:cs typeface="Arial"/>
              </a:rPr>
              <a:t>kojim</a:t>
            </a:r>
            <a:r>
              <a:rPr lang="en-US" sz="2400" dirty="0">
                <a:latin typeface="Sagona Book"/>
                <a:cs typeface="Arial"/>
              </a:rPr>
              <a:t> se </a:t>
            </a:r>
            <a:r>
              <a:rPr lang="en-US" sz="2400" dirty="0" err="1">
                <a:latin typeface="Sagona Book"/>
                <a:cs typeface="Arial"/>
              </a:rPr>
              <a:t>snima</a:t>
            </a:r>
            <a:r>
              <a:rPr lang="en-US" sz="2400" dirty="0">
                <a:latin typeface="Sagona Book"/>
                <a:cs typeface="Arial"/>
              </a:rPr>
              <a:t> rana, da li se </a:t>
            </a:r>
            <a:r>
              <a:rPr lang="en-US" sz="2400" dirty="0" err="1">
                <a:latin typeface="Sagona Book"/>
                <a:cs typeface="Arial"/>
              </a:rPr>
              <a:t>čovek</a:t>
            </a:r>
            <a:r>
              <a:rPr lang="en-US" sz="2400" dirty="0">
                <a:latin typeface="Sagona Book"/>
                <a:cs typeface="Arial"/>
              </a:rPr>
              <a:t> </a:t>
            </a:r>
            <a:r>
              <a:rPr lang="en-US" sz="2400" dirty="0" err="1">
                <a:latin typeface="Sagona Book"/>
                <a:cs typeface="Arial"/>
              </a:rPr>
              <a:t>pomerio</a:t>
            </a:r>
            <a:r>
              <a:rPr lang="en-US" sz="2400" dirty="0">
                <a:latin typeface="Sagona Book"/>
                <a:cs typeface="Arial"/>
              </a:rPr>
              <a:t> </a:t>
            </a:r>
            <a:r>
              <a:rPr lang="en-US" sz="2400" dirty="0" err="1">
                <a:latin typeface="Sagona Book"/>
                <a:cs typeface="Arial"/>
              </a:rPr>
              <a:t>tok</a:t>
            </a:r>
            <a:r>
              <a:rPr lang="en-US" sz="2400" dirty="0">
                <a:latin typeface="Sagona Book"/>
                <a:cs typeface="Arial"/>
              </a:rPr>
              <a:t> </a:t>
            </a:r>
            <a:r>
              <a:rPr lang="en-US" sz="2400" dirty="0" err="1">
                <a:latin typeface="Sagona Book"/>
                <a:cs typeface="Arial"/>
              </a:rPr>
              <a:t>snimanja</a:t>
            </a:r>
            <a:r>
              <a:rPr lang="en-US" sz="2400" dirty="0">
                <a:latin typeface="Sagona Book"/>
                <a:cs typeface="Arial"/>
              </a:rPr>
              <a:t>, </a:t>
            </a:r>
            <a:r>
              <a:rPr lang="en-US" sz="2400" dirty="0" err="1">
                <a:latin typeface="Sagona Book"/>
                <a:cs typeface="Arial"/>
              </a:rPr>
              <a:t>nedovoljno</a:t>
            </a:r>
            <a:r>
              <a:rPr lang="en-US" sz="2400" dirty="0">
                <a:latin typeface="Sagona Book"/>
                <a:cs typeface="Arial"/>
              </a:rPr>
              <a:t> </a:t>
            </a:r>
            <a:r>
              <a:rPr lang="en-US" sz="2400" dirty="0" err="1">
                <a:latin typeface="Sagona Book"/>
                <a:cs typeface="Arial"/>
              </a:rPr>
              <a:t>debridiranje</a:t>
            </a:r>
            <a:r>
              <a:rPr lang="en-US" sz="2400" dirty="0">
                <a:latin typeface="Sagona Book"/>
                <a:cs typeface="Arial"/>
              </a:rPr>
              <a:t> </a:t>
            </a:r>
            <a:r>
              <a:rPr lang="en-US" sz="2400" dirty="0" err="1">
                <a:latin typeface="Sagona Book"/>
                <a:cs typeface="Arial"/>
              </a:rPr>
              <a:t>opekotina</a:t>
            </a:r>
            <a:endParaRPr lang="en-US" sz="2400" dirty="0">
              <a:latin typeface="Sagona Book"/>
              <a:cs typeface="Arial"/>
            </a:endParaRPr>
          </a:p>
          <a:p>
            <a:pPr>
              <a:buFont typeface="Arial" panose="020B0504020202020204" pitchFamily="34" charset="0"/>
              <a:buChar char="•"/>
            </a:pPr>
            <a:r>
              <a:rPr lang="en-US" sz="2400" dirty="0" err="1">
                <a:latin typeface="Sagona Book"/>
                <a:cs typeface="Arial"/>
              </a:rPr>
              <a:t>Osetljivost</a:t>
            </a:r>
            <a:r>
              <a:rPr lang="en-US" sz="2400" dirty="0">
                <a:latin typeface="Sagona Book"/>
                <a:cs typeface="Arial"/>
              </a:rPr>
              <a:t> </a:t>
            </a:r>
            <a:r>
              <a:rPr lang="en-US" sz="2400" dirty="0" err="1">
                <a:latin typeface="Sagona Book"/>
                <a:cs typeface="Arial"/>
              </a:rPr>
              <a:t>i</a:t>
            </a:r>
            <a:r>
              <a:rPr lang="en-US" sz="2400" dirty="0">
                <a:latin typeface="Sagona Book"/>
                <a:cs typeface="Arial"/>
              </a:rPr>
              <a:t> </a:t>
            </a:r>
            <a:r>
              <a:rPr lang="en-US" sz="2400" dirty="0" err="1">
                <a:latin typeface="Sagona Book"/>
                <a:cs typeface="Arial"/>
              </a:rPr>
              <a:t>specifičnost</a:t>
            </a:r>
            <a:r>
              <a:rPr lang="en-US" sz="2400" dirty="0">
                <a:latin typeface="Sagona Book"/>
                <a:cs typeface="Arial"/>
              </a:rPr>
              <a:t>: </a:t>
            </a:r>
            <a:r>
              <a:rPr lang="en-US" sz="2400" dirty="0" err="1">
                <a:latin typeface="Sagona Book"/>
                <a:cs typeface="Arial"/>
              </a:rPr>
              <a:t>visoka</a:t>
            </a:r>
            <a:r>
              <a:rPr lang="en-US" sz="2400" dirty="0">
                <a:latin typeface="Sagona Book"/>
                <a:cs typeface="Arial"/>
              </a:rPr>
              <a:t> </a:t>
            </a:r>
            <a:r>
              <a:rPr lang="en-US" sz="2400" dirty="0" err="1">
                <a:latin typeface="Sagona Book"/>
                <a:cs typeface="Arial"/>
              </a:rPr>
              <a:t>osetljivost</a:t>
            </a:r>
            <a:r>
              <a:rPr lang="en-US" sz="2400" dirty="0">
                <a:latin typeface="Sagona Book"/>
                <a:cs typeface="Arial"/>
              </a:rPr>
              <a:t> (90-100%) u </a:t>
            </a:r>
            <a:r>
              <a:rPr lang="en-US" sz="2400" dirty="0" err="1">
                <a:latin typeface="Sagona Book"/>
                <a:cs typeface="Arial"/>
              </a:rPr>
              <a:t>identifikaciji</a:t>
            </a:r>
            <a:r>
              <a:rPr lang="en-US" sz="2400" dirty="0">
                <a:latin typeface="Sagona Book"/>
                <a:cs typeface="Arial"/>
              </a:rPr>
              <a:t> </a:t>
            </a:r>
            <a:r>
              <a:rPr lang="en-US" sz="2400" dirty="0" err="1">
                <a:latin typeface="Sagona Book"/>
                <a:cs typeface="Arial"/>
              </a:rPr>
              <a:t>dubokih</a:t>
            </a:r>
            <a:r>
              <a:rPr lang="en-US" sz="2400" dirty="0">
                <a:latin typeface="Sagona Book"/>
                <a:cs typeface="Arial"/>
              </a:rPr>
              <a:t> </a:t>
            </a:r>
            <a:r>
              <a:rPr lang="en-US" sz="2400" dirty="0" err="1">
                <a:latin typeface="Sagona Book"/>
                <a:cs typeface="Arial"/>
              </a:rPr>
              <a:t>opekotina</a:t>
            </a:r>
            <a:r>
              <a:rPr lang="en-US" sz="2400" dirty="0">
                <a:latin typeface="Sagona Book"/>
                <a:cs typeface="Arial"/>
              </a:rPr>
              <a:t> I </a:t>
            </a:r>
            <a:r>
              <a:rPr lang="en-US" sz="2400" dirty="0" err="1">
                <a:latin typeface="Sagona Book"/>
                <a:cs typeface="Arial"/>
              </a:rPr>
              <a:t>specifičnostu</a:t>
            </a:r>
            <a:r>
              <a:rPr lang="en-US" sz="2400" dirty="0">
                <a:latin typeface="Sagona Book"/>
                <a:cs typeface="Arial"/>
              </a:rPr>
              <a:t> (92-97%)</a:t>
            </a:r>
          </a:p>
          <a:p>
            <a:pPr>
              <a:buFont typeface="Arial" panose="020B0504020202020204" pitchFamily="34" charset="0"/>
              <a:buChar char="•"/>
            </a:pPr>
            <a:r>
              <a:rPr lang="en-US" sz="2400" dirty="0" err="1">
                <a:latin typeface="Sagona Book"/>
                <a:cs typeface="Arial"/>
              </a:rPr>
              <a:t>Ponovljivost</a:t>
            </a:r>
            <a:r>
              <a:rPr lang="en-US" sz="2400" dirty="0">
                <a:latin typeface="Sagona Book"/>
                <a:cs typeface="Arial"/>
              </a:rPr>
              <a:t>: dobro </a:t>
            </a:r>
            <a:r>
              <a:rPr lang="en-US" sz="2400" dirty="0" err="1">
                <a:latin typeface="Sagona Book"/>
                <a:cs typeface="Arial"/>
              </a:rPr>
              <a:t>ako</a:t>
            </a:r>
            <a:r>
              <a:rPr lang="en-US" sz="2400" dirty="0">
                <a:latin typeface="Sagona Book"/>
                <a:cs typeface="Arial"/>
              </a:rPr>
              <a:t> se </a:t>
            </a:r>
            <a:r>
              <a:rPr lang="en-US" sz="2400" dirty="0" err="1">
                <a:latin typeface="Sagona Book"/>
                <a:cs typeface="Arial"/>
              </a:rPr>
              <a:t>snimanje</a:t>
            </a:r>
            <a:r>
              <a:rPr lang="en-US" sz="2400" dirty="0">
                <a:latin typeface="Sagona Book"/>
                <a:cs typeface="Arial"/>
              </a:rPr>
              <a:t> </a:t>
            </a:r>
            <a:r>
              <a:rPr lang="en-US" sz="2400" dirty="0" err="1">
                <a:latin typeface="Sagona Book"/>
                <a:cs typeface="Arial"/>
              </a:rPr>
              <a:t>vrši</a:t>
            </a:r>
            <a:r>
              <a:rPr lang="en-US" sz="2400" dirty="0">
                <a:latin typeface="Sagona Book"/>
                <a:cs typeface="Arial"/>
              </a:rPr>
              <a:t> </a:t>
            </a:r>
            <a:r>
              <a:rPr lang="en-US" sz="2400" dirty="0" err="1">
                <a:latin typeface="Sagona Book"/>
                <a:cs typeface="Arial"/>
              </a:rPr>
              <a:t>istog</a:t>
            </a:r>
            <a:r>
              <a:rPr lang="en-US" sz="2400" dirty="0">
                <a:latin typeface="Sagona Book"/>
                <a:cs typeface="Arial"/>
              </a:rPr>
              <a:t> dana</a:t>
            </a:r>
          </a:p>
          <a:p>
            <a:pPr>
              <a:buFont typeface="Arial" panose="020B0504020202020204" pitchFamily="34" charset="0"/>
              <a:buChar char="•"/>
            </a:pPr>
            <a:r>
              <a:rPr lang="en-US" sz="2400" dirty="0" err="1">
                <a:latin typeface="Sagona Book"/>
                <a:cs typeface="Arial"/>
              </a:rPr>
              <a:t>Reagovanje</a:t>
            </a:r>
            <a:r>
              <a:rPr lang="en-US" sz="2400" dirty="0">
                <a:latin typeface="Sagona Book"/>
                <a:cs typeface="Arial"/>
              </a:rPr>
              <a:t>: </a:t>
            </a:r>
            <a:r>
              <a:rPr lang="en-US" sz="2400" dirty="0" err="1">
                <a:latin typeface="Sagona Book"/>
                <a:cs typeface="Arial"/>
              </a:rPr>
              <a:t>mogu</a:t>
            </a:r>
            <a:r>
              <a:rPr lang="en-US" sz="2400" dirty="0">
                <a:latin typeface="Sagona Book"/>
                <a:cs typeface="Arial"/>
              </a:rPr>
              <a:t> se </a:t>
            </a:r>
            <a:r>
              <a:rPr lang="en-US" sz="2400" dirty="0" err="1">
                <a:latin typeface="Sagona Book"/>
                <a:cs typeface="Arial"/>
              </a:rPr>
              <a:t>pratiti</a:t>
            </a:r>
            <a:r>
              <a:rPr lang="en-US" sz="2400" dirty="0">
                <a:latin typeface="Sagona Book"/>
                <a:cs typeface="Arial"/>
              </a:rPr>
              <a:t> </a:t>
            </a:r>
            <a:r>
              <a:rPr lang="en-US" sz="2400" dirty="0" err="1">
                <a:latin typeface="Sagona Book"/>
                <a:cs typeface="Arial"/>
              </a:rPr>
              <a:t>dnevne</a:t>
            </a:r>
            <a:r>
              <a:rPr lang="en-US" sz="2400" dirty="0">
                <a:latin typeface="Sagona Book"/>
                <a:cs typeface="Arial"/>
              </a:rPr>
              <a:t> </a:t>
            </a:r>
            <a:r>
              <a:rPr lang="en-US" sz="2400" dirty="0" err="1">
                <a:latin typeface="Sagona Book"/>
                <a:cs typeface="Arial"/>
              </a:rPr>
              <a:t>promene</a:t>
            </a:r>
            <a:r>
              <a:rPr lang="en-US" sz="2400" dirty="0">
                <a:latin typeface="Sagona Book"/>
                <a:cs typeface="Arial"/>
              </a:rPr>
              <a:t> </a:t>
            </a:r>
            <a:r>
              <a:rPr lang="en-US" sz="2400" dirty="0" err="1">
                <a:latin typeface="Sagona Book"/>
                <a:cs typeface="Arial"/>
              </a:rPr>
              <a:t>rane</a:t>
            </a:r>
            <a:endParaRPr lang="en-US" sz="2400" dirty="0">
              <a:latin typeface="Sagona Book"/>
              <a:cs typeface="Arial"/>
            </a:endParaRPr>
          </a:p>
          <a:p>
            <a:pPr>
              <a:buFont typeface="Arial" panose="020B0504020202020204" pitchFamily="34" charset="0"/>
              <a:buChar char="•"/>
            </a:pPr>
            <a:r>
              <a:rPr lang="en-US" sz="2400" dirty="0" err="1">
                <a:latin typeface="Sagona Book"/>
                <a:cs typeface="Arial"/>
              </a:rPr>
              <a:t>Prihvatljivost</a:t>
            </a:r>
            <a:r>
              <a:rPr lang="en-US" sz="2400" dirty="0">
                <a:latin typeface="Sagona Book"/>
                <a:cs typeface="Arial"/>
              </a:rPr>
              <a:t>: dobro </a:t>
            </a:r>
            <a:r>
              <a:rPr lang="en-US" sz="2400" dirty="0" err="1">
                <a:latin typeface="Sagona Book"/>
                <a:cs typeface="Arial"/>
              </a:rPr>
              <a:t>prihvaćen</a:t>
            </a:r>
            <a:endParaRPr lang="en-US" sz="2400" dirty="0">
              <a:latin typeface="Sagona Book"/>
              <a:cs typeface="Arial"/>
            </a:endParaRPr>
          </a:p>
        </p:txBody>
      </p:sp>
      <p:sp>
        <p:nvSpPr>
          <p:cNvPr id="4" name="Flowchart: Connector 3">
            <a:extLst>
              <a:ext uri="{FF2B5EF4-FFF2-40B4-BE49-F238E27FC236}">
                <a16:creationId xmlns:a16="http://schemas.microsoft.com/office/drawing/2014/main" id="{B63F0AA5-3EBE-44E1-A75C-102B29725090}"/>
              </a:ext>
            </a:extLst>
          </p:cNvPr>
          <p:cNvSpPr/>
          <p:nvPr/>
        </p:nvSpPr>
        <p:spPr>
          <a:xfrm>
            <a:off x="11709037" y="70601"/>
            <a:ext cx="408373" cy="422794"/>
          </a:xfrm>
          <a:prstGeom prst="flowChartConnector">
            <a:avLst/>
          </a:prstGeom>
          <a:solidFill>
            <a:srgbClr val="BBADEB"/>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tx1"/>
                </a:solidFill>
                <a:latin typeface="Sagona Book"/>
                <a:hlinkClick r:id="rId3" action="ppaction://hlinksldjump">
                  <a:extLst>
                    <a:ext uri="{A12FA001-AC4F-418D-AE19-62706E023703}">
                      <ahyp:hlinkClr xmlns:ahyp="http://schemas.microsoft.com/office/drawing/2018/hyperlinkcolor" val="tx"/>
                    </a:ext>
                  </a:extLst>
                </a:hlinkClick>
              </a:rPr>
              <a:t>S</a:t>
            </a:r>
            <a:endParaRPr lang="en-US" sz="3600" dirty="0">
              <a:solidFill>
                <a:schemeClr val="tx1"/>
              </a:solidFill>
              <a:latin typeface="Sagona Book"/>
            </a:endParaRPr>
          </a:p>
        </p:txBody>
      </p:sp>
    </p:spTree>
    <p:extLst>
      <p:ext uri="{BB962C8B-B14F-4D97-AF65-F5344CB8AC3E}">
        <p14:creationId xmlns:p14="http://schemas.microsoft.com/office/powerpoint/2010/main" val="137788591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E7F07-FE6C-4BC7-AD63-ACE6E2F335D2}"/>
              </a:ext>
            </a:extLst>
          </p:cNvPr>
          <p:cNvSpPr>
            <a:spLocks noGrp="1"/>
          </p:cNvSpPr>
          <p:nvPr>
            <p:ph type="title"/>
          </p:nvPr>
        </p:nvSpPr>
        <p:spPr/>
        <p:txBody>
          <a:bodyPr>
            <a:normAutofit fontScale="90000"/>
          </a:bodyPr>
          <a:lstStyle/>
          <a:p>
            <a:pPr algn="ctr"/>
            <a:r>
              <a:rPr lang="en-US"/>
              <a:t>OPTIČKA KOHERENTNA TOMOGRAFIJA (OCT)</a:t>
            </a:r>
          </a:p>
        </p:txBody>
      </p:sp>
      <p:pic>
        <p:nvPicPr>
          <p:cNvPr id="4" name="Content Placeholder 3" descr="Zašto je važan OCT pregled? -">
            <a:extLst>
              <a:ext uri="{FF2B5EF4-FFF2-40B4-BE49-F238E27FC236}">
                <a16:creationId xmlns:a16="http://schemas.microsoft.com/office/drawing/2014/main" id="{117D54E0-01F6-2E3E-A6B1-452D01F1C20B}"/>
              </a:ext>
            </a:extLst>
          </p:cNvPr>
          <p:cNvPicPr>
            <a:picLocks noGrp="1" noChangeAspect="1"/>
          </p:cNvPicPr>
          <p:nvPr>
            <p:ph idx="1"/>
          </p:nvPr>
        </p:nvPicPr>
        <p:blipFill rotWithShape="1">
          <a:blip r:embed="rId3"/>
          <a:srcRect l="8756" r="175" b="-264"/>
          <a:stretch/>
        </p:blipFill>
        <p:spPr>
          <a:xfrm>
            <a:off x="6338287" y="2162713"/>
            <a:ext cx="5279381" cy="3829995"/>
          </a:xfrm>
        </p:spPr>
      </p:pic>
      <p:sp>
        <p:nvSpPr>
          <p:cNvPr id="5" name="TextBox 4">
            <a:extLst>
              <a:ext uri="{FF2B5EF4-FFF2-40B4-BE49-F238E27FC236}">
                <a16:creationId xmlns:a16="http://schemas.microsoft.com/office/drawing/2014/main" id="{2FB06410-6003-6082-BA3E-F0637AF2FFA3}"/>
              </a:ext>
            </a:extLst>
          </p:cNvPr>
          <p:cNvSpPr txBox="1"/>
          <p:nvPr/>
        </p:nvSpPr>
        <p:spPr>
          <a:xfrm>
            <a:off x="436880" y="2062480"/>
            <a:ext cx="5455920" cy="49552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sr-Latn-RS" sz="2000" dirty="0" err="1">
                <a:latin typeface="Sagona Book"/>
                <a:ea typeface="Calibri"/>
                <a:cs typeface="Calibri"/>
              </a:rPr>
              <a:t>Neinvazivna</a:t>
            </a:r>
            <a:r>
              <a:rPr lang="sr-Latn-RS" sz="2000" dirty="0">
                <a:latin typeface="Sagona Book"/>
                <a:ea typeface="Calibri"/>
                <a:cs typeface="Calibri"/>
              </a:rPr>
              <a:t> metoda koja koristi laserske zrake za analizu mrežnjače i očnog živca </a:t>
            </a:r>
          </a:p>
          <a:p>
            <a:pPr marL="285750" indent="-285750">
              <a:buFont typeface="Arial"/>
              <a:buChar char="•"/>
            </a:pPr>
            <a:endParaRPr lang="sr-Latn-RS" sz="2000" dirty="0">
              <a:latin typeface="Sagona Book"/>
              <a:ea typeface="Calibri"/>
              <a:cs typeface="Calibri"/>
            </a:endParaRPr>
          </a:p>
          <a:p>
            <a:pPr marL="285750" indent="-285750">
              <a:buFont typeface="Arial"/>
              <a:buChar char="•"/>
            </a:pPr>
            <a:r>
              <a:rPr lang="sr-Latn-RS" sz="2000" dirty="0">
                <a:latin typeface="Sagona Book"/>
                <a:ea typeface="Calibri"/>
                <a:cs typeface="Calibri"/>
              </a:rPr>
              <a:t>OCT daje prikaz poprečnog preseka mrežnjače.</a:t>
            </a:r>
          </a:p>
          <a:p>
            <a:pPr marL="285750" indent="-285750">
              <a:buFont typeface="Arial"/>
              <a:buChar char="•"/>
            </a:pPr>
            <a:endParaRPr lang="sr-Latn-RS" sz="2000" dirty="0">
              <a:latin typeface="Sagona Book"/>
              <a:ea typeface="Calibri"/>
              <a:cs typeface="Calibri"/>
            </a:endParaRPr>
          </a:p>
          <a:p>
            <a:pPr marL="285750" indent="-285750">
              <a:buFont typeface="Arial"/>
              <a:buChar char="•"/>
            </a:pPr>
            <a:r>
              <a:rPr lang="sr-Latn-RS" sz="2000" dirty="0">
                <a:latin typeface="Sagona Book"/>
                <a:ea typeface="+mn-lt"/>
                <a:cs typeface="+mn-lt"/>
              </a:rPr>
              <a:t>Tehnika je bazirana na stepenu refleksije i interferencije svetlosti pri prolasku kroz različita tkiva</a:t>
            </a:r>
            <a:endParaRPr lang="sr-Latn-RS" sz="2000" dirty="0">
              <a:latin typeface="Sagona Book"/>
              <a:ea typeface="Calibri"/>
              <a:cs typeface="Calibri"/>
            </a:endParaRPr>
          </a:p>
          <a:p>
            <a:pPr marL="285750" indent="-285750">
              <a:buFont typeface="Arial"/>
              <a:buChar char="•"/>
            </a:pPr>
            <a:endParaRPr lang="sr-Latn-RS" sz="2000" dirty="0">
              <a:latin typeface="Sagona Book"/>
              <a:ea typeface="Calibri"/>
              <a:cs typeface="Arial"/>
            </a:endParaRPr>
          </a:p>
          <a:p>
            <a:pPr marL="285750" indent="-285750">
              <a:buFont typeface="Arial"/>
              <a:buChar char="•"/>
            </a:pPr>
            <a:r>
              <a:rPr lang="sr-Latn-RS" sz="2000" dirty="0">
                <a:latin typeface="Sagona Book"/>
                <a:ea typeface="+mn-lt"/>
                <a:cs typeface="+mn-lt"/>
              </a:rPr>
              <a:t>Razlika u odnosu na ultrazvuk je u tome što ultrazvuk koristi zvučne talase, dok OCT koristi svjetlost , koja ima milion puta veću brzinu od ultrazvuka.</a:t>
            </a:r>
          </a:p>
          <a:p>
            <a:pPr marL="285750" indent="-285750">
              <a:buFont typeface="Arial"/>
              <a:buChar char="•"/>
            </a:pPr>
            <a:endParaRPr lang="en-US">
              <a:latin typeface="Sagona Book"/>
              <a:ea typeface="Calibri"/>
              <a:cs typeface="Calibri"/>
            </a:endParaRPr>
          </a:p>
          <a:p>
            <a:pPr marL="285750" indent="-285750">
              <a:buFont typeface="Arial"/>
              <a:buChar char="•"/>
            </a:pPr>
            <a:endParaRPr lang="en-US">
              <a:latin typeface="Sagona Book"/>
              <a:ea typeface="Calibri"/>
              <a:cs typeface="Calibri"/>
            </a:endParaRPr>
          </a:p>
        </p:txBody>
      </p:sp>
      <p:sp>
        <p:nvSpPr>
          <p:cNvPr id="6" name="Flowchart: Connector 5">
            <a:extLst>
              <a:ext uri="{FF2B5EF4-FFF2-40B4-BE49-F238E27FC236}">
                <a16:creationId xmlns:a16="http://schemas.microsoft.com/office/drawing/2014/main" id="{C187F815-6090-4993-B10C-51861A18FAB8}"/>
              </a:ext>
            </a:extLst>
          </p:cNvPr>
          <p:cNvSpPr/>
          <p:nvPr/>
        </p:nvSpPr>
        <p:spPr>
          <a:xfrm>
            <a:off x="11709037" y="70601"/>
            <a:ext cx="408373" cy="422794"/>
          </a:xfrm>
          <a:prstGeom prst="flowChartConnector">
            <a:avLst/>
          </a:prstGeom>
          <a:solidFill>
            <a:srgbClr val="BBADEB"/>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tx1"/>
                </a:solidFill>
                <a:latin typeface="Sagona Book"/>
                <a:hlinkClick r:id="rId4" action="ppaction://hlinksldjump">
                  <a:extLst>
                    <a:ext uri="{A12FA001-AC4F-418D-AE19-62706E023703}">
                      <ahyp:hlinkClr xmlns:ahyp="http://schemas.microsoft.com/office/drawing/2018/hyperlinkcolor" val="tx"/>
                    </a:ext>
                  </a:extLst>
                </a:hlinkClick>
              </a:rPr>
              <a:t>S</a:t>
            </a:r>
            <a:endParaRPr lang="en-US" sz="3600" dirty="0">
              <a:solidFill>
                <a:schemeClr val="tx1"/>
              </a:solidFill>
              <a:latin typeface="Sagona Book"/>
            </a:endParaRPr>
          </a:p>
        </p:txBody>
      </p:sp>
    </p:spTree>
    <p:extLst>
      <p:ext uri="{BB962C8B-B14F-4D97-AF65-F5344CB8AC3E}">
        <p14:creationId xmlns:p14="http://schemas.microsoft.com/office/powerpoint/2010/main" val="244157857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3F0C7-D940-3896-8FD5-C36A99FC0CA0}"/>
              </a:ext>
            </a:extLst>
          </p:cNvPr>
          <p:cNvSpPr>
            <a:spLocks noGrp="1"/>
          </p:cNvSpPr>
          <p:nvPr>
            <p:ph idx="1"/>
          </p:nvPr>
        </p:nvSpPr>
        <p:spPr>
          <a:xfrm>
            <a:off x="268493" y="1349971"/>
            <a:ext cx="6438934" cy="5127760"/>
          </a:xfrm>
        </p:spPr>
        <p:txBody>
          <a:bodyPr vert="horz" lIns="91440" tIns="45720" rIns="91440" bIns="45720" rtlCol="0" anchor="t">
            <a:normAutofit lnSpcReduction="10000"/>
          </a:bodyPr>
          <a:lstStyle/>
          <a:p>
            <a:pPr marL="0" indent="0">
              <a:buNone/>
            </a:pPr>
            <a:endParaRPr lang="en-US" sz="2000" dirty="0">
              <a:latin typeface="Sagona Book"/>
              <a:cs typeface="Arial"/>
            </a:endParaRPr>
          </a:p>
          <a:p>
            <a:pPr marL="0" indent="0">
              <a:buNone/>
            </a:pPr>
            <a:r>
              <a:rPr lang="sr-Latn-RS" sz="2400" dirty="0">
                <a:latin typeface="Sagona Book"/>
                <a:cs typeface="Arial"/>
              </a:rPr>
              <a:t>Princip rada:</a:t>
            </a:r>
          </a:p>
          <a:p>
            <a:pPr>
              <a:buFont typeface="Arial" panose="020B0504020202020204" pitchFamily="34" charset="0"/>
              <a:buChar char="•"/>
            </a:pPr>
            <a:r>
              <a:rPr lang="sr-Latn-RS" sz="2000" dirty="0">
                <a:latin typeface="Sagona Book"/>
                <a:cs typeface="Arial"/>
              </a:rPr>
              <a:t>U OCT uređaju se nalazi svetlosni izvor, obično infracrveni laser koji emituje svetlost koja se usmerava ka oku.</a:t>
            </a:r>
          </a:p>
          <a:p>
            <a:pPr>
              <a:buFont typeface="Arial" panose="020B0504020202020204" pitchFamily="34" charset="0"/>
              <a:buChar char="•"/>
            </a:pPr>
            <a:r>
              <a:rPr lang="sr-Latn-RS" sz="2000" dirty="0">
                <a:latin typeface="Sagona Book"/>
                <a:cs typeface="Arial"/>
              </a:rPr>
              <a:t>Svetlost prolazi kroz transparentne delove oka, kao što je rožnjača ali se deo svetlosti reflektuje a potom rasipa kako prolazi kroz tkiva različite gustine.</a:t>
            </a:r>
          </a:p>
          <a:p>
            <a:pPr>
              <a:buFont typeface="Arial" panose="020B0504020202020204" pitchFamily="34" charset="0"/>
              <a:buChar char="•"/>
            </a:pPr>
            <a:r>
              <a:rPr lang="sr-Latn-RS" sz="2000" dirty="0">
                <a:latin typeface="Sagona Book"/>
                <a:cs typeface="Arial"/>
              </a:rPr>
              <a:t>Reflektovana svetlost se kombinuje, odnosno dolazi do interferencije reflektovane svetlosti sa referentnim svetlosnim zrakama. </a:t>
            </a:r>
          </a:p>
          <a:p>
            <a:pPr>
              <a:buFont typeface="Arial" panose="020B0504020202020204" pitchFamily="34" charset="0"/>
              <a:buChar char="•"/>
            </a:pPr>
            <a:r>
              <a:rPr lang="sr-Latn-RS" sz="2000" dirty="0">
                <a:latin typeface="Sagona Book"/>
                <a:cs typeface="Arial"/>
              </a:rPr>
              <a:t>Računar analizira interferometrijske podatke i  rekonstruiše 3D sliku strukture oka.</a:t>
            </a:r>
          </a:p>
        </p:txBody>
      </p:sp>
      <p:sp>
        <p:nvSpPr>
          <p:cNvPr id="5" name="Title 1">
            <a:extLst>
              <a:ext uri="{FF2B5EF4-FFF2-40B4-BE49-F238E27FC236}">
                <a16:creationId xmlns:a16="http://schemas.microsoft.com/office/drawing/2014/main" id="{4519753F-D809-6CEF-5928-582A4DE805F7}"/>
              </a:ext>
            </a:extLst>
          </p:cNvPr>
          <p:cNvSpPr txBox="1">
            <a:spLocks/>
          </p:cNvSpPr>
          <p:nvPr/>
        </p:nvSpPr>
        <p:spPr>
          <a:xfrm>
            <a:off x="914496" y="380269"/>
            <a:ext cx="10515600" cy="132556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a:t>OPTIČKA KOHERENTNA TOMOGRAFIJA (OCT)</a:t>
            </a:r>
          </a:p>
        </p:txBody>
      </p:sp>
      <p:pic>
        <p:nvPicPr>
          <p:cNvPr id="10" name="Picture 9">
            <a:extLst>
              <a:ext uri="{FF2B5EF4-FFF2-40B4-BE49-F238E27FC236}">
                <a16:creationId xmlns:a16="http://schemas.microsoft.com/office/drawing/2014/main" id="{B59C67CC-3846-52A1-31B0-05B00B538CEE}"/>
              </a:ext>
            </a:extLst>
          </p:cNvPr>
          <p:cNvPicPr>
            <a:picLocks noChangeAspect="1"/>
          </p:cNvPicPr>
          <p:nvPr/>
        </p:nvPicPr>
        <p:blipFill>
          <a:blip r:embed="rId3"/>
          <a:stretch>
            <a:fillRect/>
          </a:stretch>
        </p:blipFill>
        <p:spPr>
          <a:xfrm>
            <a:off x="6606397" y="2109410"/>
            <a:ext cx="5317110" cy="3969658"/>
          </a:xfrm>
          <a:prstGeom prst="rect">
            <a:avLst/>
          </a:prstGeom>
        </p:spPr>
      </p:pic>
      <p:sp>
        <p:nvSpPr>
          <p:cNvPr id="6" name="Flowchart: Connector 5">
            <a:extLst>
              <a:ext uri="{FF2B5EF4-FFF2-40B4-BE49-F238E27FC236}">
                <a16:creationId xmlns:a16="http://schemas.microsoft.com/office/drawing/2014/main" id="{868A99DC-44D0-4E43-BC7E-F5FB200B93B5}"/>
              </a:ext>
            </a:extLst>
          </p:cNvPr>
          <p:cNvSpPr/>
          <p:nvPr/>
        </p:nvSpPr>
        <p:spPr>
          <a:xfrm>
            <a:off x="11709037" y="70601"/>
            <a:ext cx="408373" cy="422794"/>
          </a:xfrm>
          <a:prstGeom prst="flowChartConnector">
            <a:avLst/>
          </a:prstGeom>
          <a:solidFill>
            <a:srgbClr val="BBADEB"/>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tx1"/>
                </a:solidFill>
                <a:latin typeface="Sagona Book"/>
                <a:hlinkClick r:id="rId4" action="ppaction://hlinksldjump">
                  <a:extLst>
                    <a:ext uri="{A12FA001-AC4F-418D-AE19-62706E023703}">
                      <ahyp:hlinkClr xmlns:ahyp="http://schemas.microsoft.com/office/drawing/2018/hyperlinkcolor" val="tx"/>
                    </a:ext>
                  </a:extLst>
                </a:hlinkClick>
              </a:rPr>
              <a:t>S</a:t>
            </a:r>
            <a:endParaRPr lang="en-US" sz="3600" dirty="0">
              <a:solidFill>
                <a:schemeClr val="tx1"/>
              </a:solidFill>
              <a:latin typeface="Sagona Book"/>
            </a:endParaRPr>
          </a:p>
        </p:txBody>
      </p:sp>
    </p:spTree>
    <p:extLst>
      <p:ext uri="{BB962C8B-B14F-4D97-AF65-F5344CB8AC3E}">
        <p14:creationId xmlns:p14="http://schemas.microsoft.com/office/powerpoint/2010/main" val="80188648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Close-up of an x-ray of a human eye&#10;&#10;Description automatically generated">
            <a:extLst>
              <a:ext uri="{FF2B5EF4-FFF2-40B4-BE49-F238E27FC236}">
                <a16:creationId xmlns:a16="http://schemas.microsoft.com/office/drawing/2014/main" id="{77BE3796-D1B4-17E0-F820-FB0B6D9D21A0}"/>
              </a:ext>
            </a:extLst>
          </p:cNvPr>
          <p:cNvPicPr>
            <a:picLocks noGrp="1" noChangeAspect="1"/>
          </p:cNvPicPr>
          <p:nvPr>
            <p:ph idx="1"/>
          </p:nvPr>
        </p:nvPicPr>
        <p:blipFill rotWithShape="1">
          <a:blip r:embed="rId3"/>
          <a:srcRect t="310" r="37222" b="36127"/>
          <a:stretch/>
        </p:blipFill>
        <p:spPr>
          <a:xfrm>
            <a:off x="4789499" y="2100759"/>
            <a:ext cx="3844509" cy="3743693"/>
          </a:xfrm>
        </p:spPr>
      </p:pic>
      <p:sp>
        <p:nvSpPr>
          <p:cNvPr id="5" name="Title 1">
            <a:extLst>
              <a:ext uri="{FF2B5EF4-FFF2-40B4-BE49-F238E27FC236}">
                <a16:creationId xmlns:a16="http://schemas.microsoft.com/office/drawing/2014/main" id="{BC4781CF-9AF9-AF3C-3990-66C8298E9367}"/>
              </a:ext>
            </a:extLst>
          </p:cNvPr>
          <p:cNvSpPr>
            <a:spLocks noGrp="1"/>
          </p:cNvSpPr>
          <p:nvPr>
            <p:ph type="title"/>
          </p:nvPr>
        </p:nvSpPr>
        <p:spPr>
          <a:xfrm>
            <a:off x="838200" y="379502"/>
            <a:ext cx="10515600" cy="1325563"/>
          </a:xfrm>
        </p:spPr>
        <p:txBody>
          <a:bodyPr>
            <a:normAutofit fontScale="90000"/>
          </a:bodyPr>
          <a:lstStyle/>
          <a:p>
            <a:pPr algn="ctr"/>
            <a:r>
              <a:rPr lang="en-US"/>
              <a:t>OPTIČKA KOHERENTNA TOMOGRAFIJA (OCT)</a:t>
            </a:r>
          </a:p>
        </p:txBody>
      </p:sp>
      <p:pic>
        <p:nvPicPr>
          <p:cNvPr id="7" name="Picture 6" descr="Normal retina">
            <a:extLst>
              <a:ext uri="{FF2B5EF4-FFF2-40B4-BE49-F238E27FC236}">
                <a16:creationId xmlns:a16="http://schemas.microsoft.com/office/drawing/2014/main" id="{B590D154-6CD8-4442-34BB-14CC8F9A5DE7}"/>
              </a:ext>
            </a:extLst>
          </p:cNvPr>
          <p:cNvPicPr>
            <a:picLocks noChangeAspect="1"/>
          </p:cNvPicPr>
          <p:nvPr/>
        </p:nvPicPr>
        <p:blipFill>
          <a:blip r:embed="rId4"/>
          <a:stretch>
            <a:fillRect/>
          </a:stretch>
        </p:blipFill>
        <p:spPr>
          <a:xfrm>
            <a:off x="420395" y="1871548"/>
            <a:ext cx="4295954" cy="2147977"/>
          </a:xfrm>
          <a:prstGeom prst="rect">
            <a:avLst/>
          </a:prstGeom>
        </p:spPr>
      </p:pic>
      <p:pic>
        <p:nvPicPr>
          <p:cNvPr id="8" name="Picture 7" descr="Wet AMD">
            <a:extLst>
              <a:ext uri="{FF2B5EF4-FFF2-40B4-BE49-F238E27FC236}">
                <a16:creationId xmlns:a16="http://schemas.microsoft.com/office/drawing/2014/main" id="{C2F4C83B-07D2-4BDD-B239-796A5CF3992B}"/>
              </a:ext>
            </a:extLst>
          </p:cNvPr>
          <p:cNvPicPr>
            <a:picLocks noChangeAspect="1"/>
          </p:cNvPicPr>
          <p:nvPr/>
        </p:nvPicPr>
        <p:blipFill>
          <a:blip r:embed="rId5"/>
          <a:stretch>
            <a:fillRect/>
          </a:stretch>
        </p:blipFill>
        <p:spPr>
          <a:xfrm>
            <a:off x="425929" y="4305120"/>
            <a:ext cx="4309613" cy="1842099"/>
          </a:xfrm>
          <a:prstGeom prst="rect">
            <a:avLst/>
          </a:prstGeom>
        </p:spPr>
      </p:pic>
      <p:pic>
        <p:nvPicPr>
          <p:cNvPr id="9" name="Picture 8" descr="Maintain Your Eyesight &amp; Treat Eye Diseases | Alpha Lipoic Acid">
            <a:extLst>
              <a:ext uri="{FF2B5EF4-FFF2-40B4-BE49-F238E27FC236}">
                <a16:creationId xmlns:a16="http://schemas.microsoft.com/office/drawing/2014/main" id="{4A38DB6D-3EFC-CCDF-2FF6-EC8E74B36413}"/>
              </a:ext>
            </a:extLst>
          </p:cNvPr>
          <p:cNvPicPr>
            <a:picLocks noChangeAspect="1"/>
          </p:cNvPicPr>
          <p:nvPr/>
        </p:nvPicPr>
        <p:blipFill>
          <a:blip r:embed="rId6"/>
          <a:stretch>
            <a:fillRect/>
          </a:stretch>
        </p:blipFill>
        <p:spPr>
          <a:xfrm>
            <a:off x="8982207" y="2575735"/>
            <a:ext cx="2797643" cy="2438820"/>
          </a:xfrm>
          <a:prstGeom prst="rect">
            <a:avLst/>
          </a:prstGeom>
        </p:spPr>
      </p:pic>
      <p:sp>
        <p:nvSpPr>
          <p:cNvPr id="10" name="Flowchart: Connector 9">
            <a:extLst>
              <a:ext uri="{FF2B5EF4-FFF2-40B4-BE49-F238E27FC236}">
                <a16:creationId xmlns:a16="http://schemas.microsoft.com/office/drawing/2014/main" id="{D51FC9AE-6A9A-44B4-AB3D-6FF302B16116}"/>
              </a:ext>
            </a:extLst>
          </p:cNvPr>
          <p:cNvSpPr/>
          <p:nvPr/>
        </p:nvSpPr>
        <p:spPr>
          <a:xfrm>
            <a:off x="11709037" y="70601"/>
            <a:ext cx="408373" cy="422794"/>
          </a:xfrm>
          <a:prstGeom prst="flowChartConnector">
            <a:avLst/>
          </a:prstGeom>
          <a:solidFill>
            <a:srgbClr val="BBADEB"/>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tx1"/>
                </a:solidFill>
                <a:latin typeface="Sagona Book"/>
                <a:hlinkClick r:id="rId7" action="ppaction://hlinksldjump">
                  <a:extLst>
                    <a:ext uri="{A12FA001-AC4F-418D-AE19-62706E023703}">
                      <ahyp:hlinkClr xmlns:ahyp="http://schemas.microsoft.com/office/drawing/2018/hyperlinkcolor" val="tx"/>
                    </a:ext>
                  </a:extLst>
                </a:hlinkClick>
              </a:rPr>
              <a:t>S</a:t>
            </a:r>
            <a:endParaRPr lang="en-US" sz="3600" dirty="0">
              <a:solidFill>
                <a:schemeClr val="tx1"/>
              </a:solidFill>
              <a:latin typeface="Sagona Book"/>
            </a:endParaRPr>
          </a:p>
        </p:txBody>
      </p:sp>
    </p:spTree>
    <p:extLst>
      <p:ext uri="{BB962C8B-B14F-4D97-AF65-F5344CB8AC3E}">
        <p14:creationId xmlns:p14="http://schemas.microsoft.com/office/powerpoint/2010/main" val="2687304902"/>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F8F4C2-26FD-708C-316F-AF01D1929399}"/>
              </a:ext>
            </a:extLst>
          </p:cNvPr>
          <p:cNvSpPr>
            <a:spLocks noGrp="1"/>
          </p:cNvSpPr>
          <p:nvPr>
            <p:ph idx="1"/>
          </p:nvPr>
        </p:nvSpPr>
        <p:spPr>
          <a:xfrm>
            <a:off x="838200" y="1940644"/>
            <a:ext cx="10515600" cy="4351338"/>
          </a:xfrm>
        </p:spPr>
        <p:txBody>
          <a:bodyPr vert="horz" lIns="91440" tIns="45720" rIns="91440" bIns="45720" rtlCol="0" anchor="t">
            <a:normAutofit/>
          </a:bodyPr>
          <a:lstStyle/>
          <a:p>
            <a:pPr marL="0" indent="0">
              <a:buNone/>
            </a:pPr>
            <a:r>
              <a:rPr lang="sr-Latn-RS" sz="2400" dirty="0">
                <a:latin typeface="Sagona Book"/>
                <a:cs typeface="Arial"/>
              </a:rPr>
              <a:t>OCT se primenjuje u dijagnostici:</a:t>
            </a:r>
          </a:p>
          <a:p>
            <a:pPr marL="457200" indent="-457200">
              <a:buFont typeface="Arial" panose="020B0504020202020204" pitchFamily="34" charset="0"/>
              <a:buChar char="•"/>
            </a:pPr>
            <a:r>
              <a:rPr lang="sr-Latn-RS" sz="2400" dirty="0">
                <a:latin typeface="Sagona Book"/>
                <a:cs typeface="Arial"/>
              </a:rPr>
              <a:t>Glaukoma</a:t>
            </a:r>
          </a:p>
          <a:p>
            <a:pPr marL="457200" indent="-457200">
              <a:buFont typeface="Arial" panose="020B0504020202020204" pitchFamily="34" charset="0"/>
              <a:buChar char="•"/>
            </a:pPr>
            <a:r>
              <a:rPr lang="sr-Latn-RS" sz="2400" dirty="0">
                <a:latin typeface="Sagona Book"/>
                <a:cs typeface="Arial"/>
              </a:rPr>
              <a:t>Dijabetesne </a:t>
            </a:r>
            <a:r>
              <a:rPr lang="sr-Latn-RS" sz="2400" dirty="0" err="1">
                <a:latin typeface="Sagona Book"/>
                <a:cs typeface="Arial"/>
              </a:rPr>
              <a:t>retinopatije</a:t>
            </a:r>
            <a:endParaRPr lang="sr-Latn-RS" sz="2400" err="1">
              <a:latin typeface="Sagona Book"/>
              <a:cs typeface="Arial"/>
            </a:endParaRPr>
          </a:p>
          <a:p>
            <a:pPr marL="457200" indent="-457200">
              <a:buFont typeface="Arial" panose="020B0504020202020204" pitchFamily="34" charset="0"/>
              <a:buChar char="•"/>
            </a:pPr>
            <a:r>
              <a:rPr lang="sr-Latn-RS" sz="2400" dirty="0" err="1">
                <a:latin typeface="Sagona Book"/>
                <a:cs typeface="Arial"/>
              </a:rPr>
              <a:t>Rupture</a:t>
            </a:r>
            <a:r>
              <a:rPr lang="sr-Latn-RS" sz="2400" dirty="0">
                <a:latin typeface="Sagona Book"/>
                <a:cs typeface="Arial"/>
              </a:rPr>
              <a:t> </a:t>
            </a:r>
            <a:r>
              <a:rPr lang="sr-Latn-RS" sz="2400" dirty="0" err="1">
                <a:latin typeface="Sagona Book"/>
                <a:cs typeface="Arial"/>
              </a:rPr>
              <a:t>Makule</a:t>
            </a:r>
            <a:endParaRPr lang="sr-Latn-RS" sz="2400" dirty="0">
              <a:latin typeface="Sagona Book"/>
              <a:cs typeface="Arial"/>
            </a:endParaRPr>
          </a:p>
          <a:p>
            <a:pPr marL="457200" indent="-457200">
              <a:buFont typeface="Arial" panose="020B0504020202020204" pitchFamily="34" charset="0"/>
              <a:buChar char="•"/>
            </a:pPr>
            <a:r>
              <a:rPr lang="sr-Latn-RS" sz="2400" dirty="0" err="1">
                <a:latin typeface="Sagona Book"/>
                <a:cs typeface="Arial"/>
              </a:rPr>
              <a:t>Epiretinalne</a:t>
            </a:r>
            <a:r>
              <a:rPr lang="sr-Latn-RS" sz="2400" dirty="0">
                <a:latin typeface="Sagona Book"/>
                <a:cs typeface="Arial"/>
              </a:rPr>
              <a:t> membrane</a:t>
            </a:r>
          </a:p>
          <a:p>
            <a:pPr marL="457200" indent="-457200">
              <a:buFont typeface="Arial" panose="020B0504020202020204" pitchFamily="34" charset="0"/>
              <a:buChar char="•"/>
            </a:pPr>
            <a:r>
              <a:rPr lang="sr-Latn-RS" sz="2400" dirty="0">
                <a:latin typeface="Sagona Book"/>
                <a:cs typeface="Arial"/>
              </a:rPr>
              <a:t>Staračke degeneracije </a:t>
            </a:r>
            <a:r>
              <a:rPr lang="sr-Latn-RS" sz="2400" dirty="0" err="1">
                <a:latin typeface="Sagona Book"/>
                <a:cs typeface="Arial"/>
              </a:rPr>
              <a:t>makule</a:t>
            </a:r>
            <a:endParaRPr lang="sr-Latn-RS" sz="2400">
              <a:latin typeface="Sagona Book"/>
              <a:cs typeface="Arial"/>
            </a:endParaRPr>
          </a:p>
          <a:p>
            <a:pPr marL="457200" indent="-457200">
              <a:buFont typeface="Arial" panose="020B0504020202020204" pitchFamily="34" charset="0"/>
              <a:buChar char="•"/>
            </a:pPr>
            <a:endParaRPr lang="en-US" sz="2400" dirty="0">
              <a:latin typeface="Sagona Book"/>
              <a:cs typeface="Arial"/>
            </a:endParaRPr>
          </a:p>
          <a:p>
            <a:pPr marL="457200" indent="-457200">
              <a:buFont typeface="Arial" panose="020B0504020202020204" pitchFamily="34" charset="0"/>
              <a:buChar char="•"/>
            </a:pPr>
            <a:endParaRPr lang="en-US" sz="2400" dirty="0">
              <a:latin typeface="Sagona Book"/>
              <a:cs typeface="Arial"/>
            </a:endParaRPr>
          </a:p>
          <a:p>
            <a:pPr marL="457200" indent="-457200">
              <a:buFont typeface="Arial" panose="020B0504020202020204" pitchFamily="34" charset="0"/>
              <a:buChar char="•"/>
            </a:pPr>
            <a:endParaRPr lang="en-US" sz="2400" dirty="0">
              <a:latin typeface="Sagona Book"/>
              <a:cs typeface="Arial"/>
            </a:endParaRPr>
          </a:p>
          <a:p>
            <a:pPr marL="457200" indent="-457200">
              <a:buFont typeface="Arial" panose="020B0504020202020204" pitchFamily="34" charset="0"/>
              <a:buChar char="•"/>
            </a:pPr>
            <a:endParaRPr lang="en-US" sz="2400" dirty="0">
              <a:latin typeface="Sagona Book"/>
              <a:cs typeface="Arial"/>
            </a:endParaRPr>
          </a:p>
          <a:p>
            <a:pPr marL="342900" indent="-342900">
              <a:buFont typeface="Arial" panose="020B0504020202020204" pitchFamily="34" charset="0"/>
              <a:buChar char="•"/>
            </a:pPr>
            <a:endParaRPr lang="en-US" sz="2400" dirty="0">
              <a:latin typeface="Sagona Book"/>
              <a:cs typeface="Arial"/>
            </a:endParaRPr>
          </a:p>
          <a:p>
            <a:pPr>
              <a:buFont typeface="Arial" panose="020B0504020202020204" pitchFamily="34" charset="0"/>
              <a:buChar char="•"/>
            </a:pPr>
            <a:endParaRPr lang="en-US" sz="2400">
              <a:latin typeface="Sagona Book"/>
              <a:cs typeface="Arial"/>
            </a:endParaRPr>
          </a:p>
          <a:p>
            <a:pPr>
              <a:buFont typeface="Arial" panose="020B0504020202020204" pitchFamily="34" charset="0"/>
              <a:buChar char="•"/>
            </a:pPr>
            <a:endParaRPr lang="en-US">
              <a:cs typeface="Arial"/>
            </a:endParaRPr>
          </a:p>
        </p:txBody>
      </p:sp>
      <p:sp>
        <p:nvSpPr>
          <p:cNvPr id="5" name="Title 1">
            <a:extLst>
              <a:ext uri="{FF2B5EF4-FFF2-40B4-BE49-F238E27FC236}">
                <a16:creationId xmlns:a16="http://schemas.microsoft.com/office/drawing/2014/main" id="{6A7A6B14-E236-9785-7AB3-99057C1CD69C}"/>
              </a:ext>
            </a:extLst>
          </p:cNvPr>
          <p:cNvSpPr txBox="1">
            <a:spLocks/>
          </p:cNvSpPr>
          <p:nvPr/>
        </p:nvSpPr>
        <p:spPr>
          <a:xfrm>
            <a:off x="953219" y="379502"/>
            <a:ext cx="10515600" cy="1325563"/>
          </a:xfrm>
          <a:prstGeom prst="rect">
            <a:avLst/>
          </a:prstGeom>
        </p:spPr>
        <p:txBody>
          <a:bodyPr vert="horz" lIns="91440" tIns="45720" rIns="91440" bIns="45720" rtlCol="0" anchor="ctr">
            <a:normAutofit fontScale="97500" lnSpcReduction="10000"/>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a:t>OPTIČKA KOHERENTNA TOMOGRAFIJA (OCT)</a:t>
            </a:r>
          </a:p>
        </p:txBody>
      </p:sp>
      <p:sp>
        <p:nvSpPr>
          <p:cNvPr id="4" name="Flowchart: Connector 3">
            <a:extLst>
              <a:ext uri="{FF2B5EF4-FFF2-40B4-BE49-F238E27FC236}">
                <a16:creationId xmlns:a16="http://schemas.microsoft.com/office/drawing/2014/main" id="{AC5DE369-20BB-49DC-A9A5-A29865BC5E7D}"/>
              </a:ext>
            </a:extLst>
          </p:cNvPr>
          <p:cNvSpPr/>
          <p:nvPr/>
        </p:nvSpPr>
        <p:spPr>
          <a:xfrm>
            <a:off x="11709037" y="70601"/>
            <a:ext cx="408373" cy="422794"/>
          </a:xfrm>
          <a:prstGeom prst="flowChartConnector">
            <a:avLst/>
          </a:prstGeom>
          <a:solidFill>
            <a:srgbClr val="BBADEB"/>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tx1"/>
                </a:solidFill>
                <a:latin typeface="Sagona Book"/>
                <a:hlinkClick r:id="rId3" action="ppaction://hlinksldjump">
                  <a:extLst>
                    <a:ext uri="{A12FA001-AC4F-418D-AE19-62706E023703}">
                      <ahyp:hlinkClr xmlns:ahyp="http://schemas.microsoft.com/office/drawing/2018/hyperlinkcolor" val="tx"/>
                    </a:ext>
                  </a:extLst>
                </a:hlinkClick>
              </a:rPr>
              <a:t>S</a:t>
            </a:r>
            <a:endParaRPr lang="en-US" sz="3600" dirty="0">
              <a:solidFill>
                <a:schemeClr val="tx1"/>
              </a:solidFill>
              <a:latin typeface="Sagona Book"/>
            </a:endParaRPr>
          </a:p>
        </p:txBody>
      </p:sp>
    </p:spTree>
    <p:extLst>
      <p:ext uri="{BB962C8B-B14F-4D97-AF65-F5344CB8AC3E}">
        <p14:creationId xmlns:p14="http://schemas.microsoft.com/office/powerpoint/2010/main" val="2861339528"/>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EC0FB-4C69-1C6F-0474-91BFC9741488}"/>
              </a:ext>
            </a:extLst>
          </p:cNvPr>
          <p:cNvSpPr>
            <a:spLocks noGrp="1"/>
          </p:cNvSpPr>
          <p:nvPr>
            <p:ph type="title"/>
          </p:nvPr>
        </p:nvSpPr>
        <p:spPr/>
        <p:txBody>
          <a:bodyPr/>
          <a:lstStyle/>
          <a:p>
            <a:r>
              <a:rPr lang="en-US"/>
              <a:t>IZVORI</a:t>
            </a:r>
          </a:p>
        </p:txBody>
      </p:sp>
      <p:sp>
        <p:nvSpPr>
          <p:cNvPr id="3" name="Content Placeholder 2">
            <a:extLst>
              <a:ext uri="{FF2B5EF4-FFF2-40B4-BE49-F238E27FC236}">
                <a16:creationId xmlns:a16="http://schemas.microsoft.com/office/drawing/2014/main" id="{B3174CC4-8AB6-1FDF-4CF0-595ACC4D3453}"/>
              </a:ext>
            </a:extLst>
          </p:cNvPr>
          <p:cNvSpPr>
            <a:spLocks noGrp="1"/>
          </p:cNvSpPr>
          <p:nvPr>
            <p:ph idx="1"/>
          </p:nvPr>
        </p:nvSpPr>
        <p:spPr>
          <a:xfrm>
            <a:off x="838200" y="1546583"/>
            <a:ext cx="10515600" cy="5041786"/>
          </a:xfrm>
        </p:spPr>
        <p:txBody>
          <a:bodyPr vert="horz" lIns="91440" tIns="45720" rIns="91440" bIns="45720" rtlCol="0" anchor="t">
            <a:normAutofit fontScale="92500" lnSpcReduction="20000"/>
          </a:bodyPr>
          <a:lstStyle/>
          <a:p>
            <a:pPr marL="0" indent="0">
              <a:lnSpc>
                <a:spcPct val="150000"/>
              </a:lnSpc>
              <a:spcBef>
                <a:spcPts val="0"/>
              </a:spcBef>
              <a:buNone/>
            </a:pPr>
            <a:r>
              <a:rPr lang="en-US" sz="1800" b="1" dirty="0">
                <a:solidFill>
                  <a:schemeClr val="tx1"/>
                </a:solidFill>
                <a:latin typeface="+mj-lt"/>
                <a:cs typeface="Arial"/>
              </a:rPr>
              <a:t>[1]</a:t>
            </a:r>
            <a:r>
              <a:rPr lang="en-US" sz="1800" dirty="0">
                <a:solidFill>
                  <a:schemeClr val="tx1"/>
                </a:solidFill>
                <a:latin typeface="+mj-lt"/>
                <a:cs typeface="Arial"/>
              </a:rPr>
              <a:t> </a:t>
            </a:r>
            <a:r>
              <a:rPr lang="sr-Latn-RS" sz="1800" dirty="0">
                <a:solidFill>
                  <a:schemeClr val="tx1"/>
                </a:solidFill>
                <a:latin typeface="+mj-lt"/>
                <a:cs typeface="Calibri"/>
                <a:hlinkClick r:id="rId2">
                  <a:extLst>
                    <a:ext uri="{A12FA001-AC4F-418D-AE19-62706E023703}">
                      <ahyp:hlinkClr xmlns:ahyp="http://schemas.microsoft.com/office/drawing/2018/hyperlinkcolor" val="tx"/>
                    </a:ext>
                  </a:extLst>
                </a:hlinkClick>
              </a:rPr>
              <a:t>https://atecentral.net/downloads/8614/Diagnostic_Applications_of_Lasers_2008_CORD.pdf</a:t>
            </a:r>
            <a:endParaRPr lang="sr-Latn-RS" sz="1800" dirty="0">
              <a:solidFill>
                <a:schemeClr val="tx1"/>
              </a:solidFill>
              <a:latin typeface="+mj-lt"/>
              <a:cs typeface="Calibri"/>
            </a:endParaRPr>
          </a:p>
          <a:p>
            <a:pPr marL="0" indent="0">
              <a:lnSpc>
                <a:spcPct val="150000"/>
              </a:lnSpc>
              <a:spcBef>
                <a:spcPts val="0"/>
              </a:spcBef>
              <a:buNone/>
            </a:pPr>
            <a:r>
              <a:rPr lang="sr-Latn-RS" sz="1800" b="1" dirty="0">
                <a:solidFill>
                  <a:schemeClr val="tx1"/>
                </a:solidFill>
                <a:latin typeface="+mj-lt"/>
                <a:cs typeface="Calibri"/>
              </a:rPr>
              <a:t>[2]</a:t>
            </a:r>
            <a:r>
              <a:rPr lang="sr-Latn-RS" sz="1800" dirty="0">
                <a:solidFill>
                  <a:schemeClr val="tx1"/>
                </a:solidFill>
                <a:latin typeface="+mj-lt"/>
                <a:cs typeface="Calibri"/>
              </a:rPr>
              <a:t>  </a:t>
            </a:r>
            <a:r>
              <a:rPr lang="en-US" sz="1800" dirty="0">
                <a:solidFill>
                  <a:schemeClr val="tx1"/>
                </a:solidFill>
                <a:latin typeface="+mj-lt"/>
                <a:cs typeface="Calibri"/>
                <a:hlinkClick r:id="rId3">
                  <a:extLst>
                    <a:ext uri="{A12FA001-AC4F-418D-AE19-62706E023703}">
                      <ahyp:hlinkClr xmlns:ahyp="http://schemas.microsoft.com/office/drawing/2018/hyperlinkcolor" val="tx"/>
                    </a:ext>
                  </a:extLst>
                </a:hlinkClick>
              </a:rPr>
              <a:t>https://www.gophotonics.com/community/what-is-laser-induced-fluorescence-or-lif</a:t>
            </a:r>
            <a:endParaRPr lang="en-US" sz="1800" dirty="0">
              <a:solidFill>
                <a:schemeClr val="tx1"/>
              </a:solidFill>
              <a:latin typeface="+mj-lt"/>
              <a:cs typeface="Calibri"/>
            </a:endParaRPr>
          </a:p>
          <a:p>
            <a:pPr marL="0" indent="0">
              <a:lnSpc>
                <a:spcPct val="150000"/>
              </a:lnSpc>
              <a:spcBef>
                <a:spcPts val="0"/>
              </a:spcBef>
              <a:buNone/>
            </a:pPr>
            <a:r>
              <a:rPr lang="en-US" sz="1800" b="1" dirty="0">
                <a:solidFill>
                  <a:schemeClr val="tx1"/>
                </a:solidFill>
                <a:latin typeface="+mj-lt"/>
                <a:ea typeface="+mn-lt"/>
                <a:cs typeface="+mn-lt"/>
              </a:rPr>
              <a:t>[3]</a:t>
            </a:r>
            <a:r>
              <a:rPr lang="en-US" sz="1800" dirty="0">
                <a:solidFill>
                  <a:schemeClr val="tx1"/>
                </a:solidFill>
                <a:latin typeface="+mj-lt"/>
                <a:ea typeface="+mn-lt"/>
                <a:cs typeface="+mn-lt"/>
              </a:rPr>
              <a:t> </a:t>
            </a:r>
            <a:r>
              <a:rPr lang="en-US" sz="1800" dirty="0">
                <a:solidFill>
                  <a:schemeClr val="tx1"/>
                </a:solidFill>
                <a:latin typeface="+mj-lt"/>
                <a:ea typeface="+mn-lt"/>
                <a:cs typeface="+mn-lt"/>
                <a:hlinkClick r:id="rId4">
                  <a:extLst>
                    <a:ext uri="{A12FA001-AC4F-418D-AE19-62706E023703}">
                      <ahyp:hlinkClr xmlns:ahyp="http://schemas.microsoft.com/office/drawing/2018/hyperlinkcolor" val="tx"/>
                    </a:ext>
                  </a:extLst>
                </a:hlinkClick>
              </a:rPr>
              <a:t>https://www.ncbi.nlm.nih.gov/pmc/articles/PMC9025499/</a:t>
            </a:r>
            <a:endParaRPr lang="en-US" sz="1800" dirty="0">
              <a:solidFill>
                <a:schemeClr val="tx1"/>
              </a:solidFill>
              <a:latin typeface="+mj-lt"/>
              <a:ea typeface="+mn-lt"/>
              <a:cs typeface="+mn-lt"/>
            </a:endParaRPr>
          </a:p>
          <a:p>
            <a:pPr marL="0" indent="0">
              <a:lnSpc>
                <a:spcPct val="150000"/>
              </a:lnSpc>
              <a:spcBef>
                <a:spcPts val="0"/>
              </a:spcBef>
              <a:buNone/>
            </a:pPr>
            <a:r>
              <a:rPr lang="en-US" sz="1800" b="1" dirty="0">
                <a:solidFill>
                  <a:schemeClr val="tx1"/>
                </a:solidFill>
                <a:latin typeface="+mj-lt"/>
                <a:cs typeface="Arial"/>
              </a:rPr>
              <a:t>[4]</a:t>
            </a:r>
            <a:r>
              <a:rPr lang="en-US" sz="1800" dirty="0">
                <a:solidFill>
                  <a:schemeClr val="tx1"/>
                </a:solidFill>
                <a:latin typeface="+mj-lt"/>
                <a:cs typeface="Arial"/>
              </a:rPr>
              <a:t> </a:t>
            </a:r>
            <a:r>
              <a:rPr lang="en-US" sz="1800" dirty="0">
                <a:solidFill>
                  <a:schemeClr val="tx1"/>
                </a:solidFill>
                <a:latin typeface="+mj-lt"/>
                <a:cs typeface="Calibri"/>
                <a:hlinkClick r:id="rId5">
                  <a:extLst>
                    <a:ext uri="{A12FA001-AC4F-418D-AE19-62706E023703}">
                      <ahyp:hlinkClr xmlns:ahyp="http://schemas.microsoft.com/office/drawing/2018/hyperlinkcolor" val="tx"/>
                    </a:ext>
                  </a:extLst>
                </a:hlinkClick>
              </a:rPr>
              <a:t>https://www.youtube.com/watch?v=b-ow-IQ8L9Q</a:t>
            </a:r>
            <a:endParaRPr lang="en-US" sz="1800" dirty="0">
              <a:solidFill>
                <a:schemeClr val="tx1"/>
              </a:solidFill>
              <a:latin typeface="+mj-lt"/>
              <a:cs typeface="Calibri"/>
            </a:endParaRPr>
          </a:p>
          <a:p>
            <a:pPr marL="0" indent="0">
              <a:lnSpc>
                <a:spcPct val="150000"/>
              </a:lnSpc>
              <a:spcBef>
                <a:spcPts val="0"/>
              </a:spcBef>
              <a:buNone/>
            </a:pPr>
            <a:r>
              <a:rPr lang="en-US" sz="1800" b="1" dirty="0">
                <a:solidFill>
                  <a:schemeClr val="tx1"/>
                </a:solidFill>
                <a:latin typeface="+mj-lt"/>
                <a:ea typeface="Calibri"/>
                <a:cs typeface="Calibri"/>
              </a:rPr>
              <a:t>[5] </a:t>
            </a:r>
            <a:r>
              <a:rPr lang="en-US" sz="1800" dirty="0">
                <a:solidFill>
                  <a:schemeClr val="tx1"/>
                </a:solidFill>
                <a:latin typeface="+mj-lt"/>
                <a:ea typeface="+mn-lt"/>
                <a:cs typeface="+mn-lt"/>
                <a:hlinkClick r:id="rId6">
                  <a:extLst>
                    <a:ext uri="{A12FA001-AC4F-418D-AE19-62706E023703}">
                      <ahyp:hlinkClr xmlns:ahyp="http://schemas.microsoft.com/office/drawing/2018/hyperlinkcolor" val="tx"/>
                    </a:ext>
                  </a:extLst>
                </a:hlinkClick>
              </a:rPr>
              <a:t>https://www.ncbi.nlm.nih.gov/pmc/articles/PMC3636664/</a:t>
            </a:r>
            <a:endParaRPr lang="sr-Latn-RS" sz="1800" dirty="0">
              <a:solidFill>
                <a:schemeClr val="tx1"/>
              </a:solidFill>
              <a:latin typeface="+mj-lt"/>
              <a:ea typeface="+mn-lt"/>
              <a:cs typeface="+mn-lt"/>
            </a:endParaRPr>
          </a:p>
          <a:p>
            <a:pPr marL="0" indent="0">
              <a:lnSpc>
                <a:spcPct val="150000"/>
              </a:lnSpc>
              <a:spcBef>
                <a:spcPts val="0"/>
              </a:spcBef>
              <a:buNone/>
            </a:pPr>
            <a:r>
              <a:rPr lang="en-US" sz="1800" b="1" dirty="0">
                <a:solidFill>
                  <a:schemeClr val="tx1"/>
                </a:solidFill>
                <a:latin typeface="+mj-lt"/>
                <a:ea typeface="Calibri"/>
                <a:cs typeface="Calibri"/>
              </a:rPr>
              <a:t>[6]</a:t>
            </a:r>
            <a:r>
              <a:rPr lang="en-US" sz="1800" b="1" dirty="0">
                <a:solidFill>
                  <a:schemeClr val="tx1"/>
                </a:solidFill>
                <a:latin typeface="+mj-lt"/>
                <a:cs typeface="Calibri"/>
              </a:rPr>
              <a:t> </a:t>
            </a:r>
            <a:r>
              <a:rPr lang="en-US" sz="1800" dirty="0">
                <a:solidFill>
                  <a:schemeClr val="tx1"/>
                </a:solidFill>
                <a:latin typeface="+mj-lt"/>
                <a:ea typeface="+mn-lt"/>
                <a:cs typeface="+mn-lt"/>
                <a:hlinkClick r:id="rId7">
                  <a:extLst>
                    <a:ext uri="{A12FA001-AC4F-418D-AE19-62706E023703}">
                      <ahyp:hlinkClr xmlns:ahyp="http://schemas.microsoft.com/office/drawing/2018/hyperlinkcolor" val="tx"/>
                    </a:ext>
                  </a:extLst>
                </a:hlinkClick>
              </a:rPr>
              <a:t>https://www.semanticscholar.org/paper/Optimization-of-Laser-Doppler-Image-(-LDI-)-for/787bd8fe9bba30ab1e1936ff0766976886ec5a4e/figure/2</a:t>
            </a:r>
            <a:endParaRPr lang="sr-Latn-RS" sz="1800" dirty="0">
              <a:solidFill>
                <a:schemeClr val="tx1"/>
              </a:solidFill>
              <a:latin typeface="+mj-lt"/>
              <a:cs typeface="Calibri"/>
            </a:endParaRPr>
          </a:p>
          <a:p>
            <a:pPr marL="0" indent="0">
              <a:lnSpc>
                <a:spcPct val="150000"/>
              </a:lnSpc>
              <a:spcBef>
                <a:spcPts val="0"/>
              </a:spcBef>
              <a:buNone/>
            </a:pPr>
            <a:r>
              <a:rPr lang="en-US" sz="1800" b="1" dirty="0">
                <a:solidFill>
                  <a:schemeClr val="tx1"/>
                </a:solidFill>
                <a:latin typeface="+mj-lt"/>
                <a:ea typeface="Calibri"/>
                <a:cs typeface="Calibri"/>
              </a:rPr>
              <a:t>[7]</a:t>
            </a:r>
            <a:r>
              <a:rPr lang="sr-Latn-RS" sz="1800" dirty="0">
                <a:solidFill>
                  <a:schemeClr val="tx1"/>
                </a:solidFill>
                <a:latin typeface="+mj-lt"/>
                <a:hlinkClick r:id="rId8">
                  <a:extLst>
                    <a:ext uri="{A12FA001-AC4F-418D-AE19-62706E023703}">
                      <ahyp:hlinkClr xmlns:ahyp="http://schemas.microsoft.com/office/drawing/2018/hyperlinkcolor" val="tx"/>
                    </a:ext>
                  </a:extLst>
                </a:hlinkClick>
              </a:rPr>
              <a:t> </a:t>
            </a:r>
            <a:r>
              <a:rPr lang="sr-Latn-RS" sz="1800" dirty="0">
                <a:solidFill>
                  <a:schemeClr val="tx1"/>
                </a:solidFill>
                <a:latin typeface="+mj-lt"/>
                <a:hlinkClick r:id="rId8">
                  <a:extLst>
                    <a:ext uri="{A12FA001-AC4F-418D-AE19-62706E023703}">
                      <ahyp:hlinkClr xmlns:ahyp="http://schemas.microsoft.com/office/drawing/2018/hyperlinkcolor" val="tx"/>
                    </a:ext>
                  </a:extLst>
                </a:hlinkClick>
              </a:rPr>
              <a:t>https://www.stetoskop.info/bolesti-oka-oftalmologija/opticka-koherentna-tomografija-OCT</a:t>
            </a:r>
            <a:endParaRPr lang="en-US" sz="1800" dirty="0">
              <a:solidFill>
                <a:schemeClr val="tx1"/>
              </a:solidFill>
              <a:latin typeface="+mj-lt"/>
            </a:endParaRPr>
          </a:p>
          <a:p>
            <a:pPr marL="0" indent="0">
              <a:lnSpc>
                <a:spcPct val="150000"/>
              </a:lnSpc>
              <a:spcBef>
                <a:spcPts val="0"/>
              </a:spcBef>
              <a:buNone/>
            </a:pPr>
            <a:r>
              <a:rPr lang="en-US" sz="1800" b="1" dirty="0">
                <a:solidFill>
                  <a:schemeClr val="tx1"/>
                </a:solidFill>
                <a:latin typeface="+mj-lt"/>
                <a:cs typeface="Calibri"/>
              </a:rPr>
              <a:t>[8]</a:t>
            </a:r>
            <a:r>
              <a:rPr lang="sr-Latn-RS" sz="1800" dirty="0">
                <a:latin typeface="+mj-lt"/>
                <a:hlinkClick r:id="rId9"/>
              </a:rPr>
              <a:t> </a:t>
            </a:r>
            <a:r>
              <a:rPr lang="en-US" sz="1800" dirty="0">
                <a:solidFill>
                  <a:schemeClr val="tx1"/>
                </a:solidFill>
                <a:latin typeface="+mj-lt"/>
                <a:cs typeface="Calibri"/>
                <a:hlinkClick r:id="rId10">
                  <a:extLst>
                    <a:ext uri="{A12FA001-AC4F-418D-AE19-62706E023703}">
                      <ahyp:hlinkClr xmlns:ahyp="http://schemas.microsoft.com/office/drawing/2018/hyperlinkcolor" val="tx"/>
                    </a:ext>
                  </a:extLst>
                </a:hlinkClick>
              </a:rPr>
              <a:t>https://www.frontiersin.org/articles/10.3389/fphy.2021.744346/full</a:t>
            </a:r>
            <a:endParaRPr lang="en-US" sz="1800" dirty="0">
              <a:solidFill>
                <a:schemeClr val="tx1"/>
              </a:solidFill>
              <a:latin typeface="+mj-lt"/>
            </a:endParaRPr>
          </a:p>
          <a:p>
            <a:pPr marL="0" indent="0">
              <a:lnSpc>
                <a:spcPct val="150000"/>
              </a:lnSpc>
              <a:spcBef>
                <a:spcPts val="0"/>
              </a:spcBef>
              <a:buNone/>
            </a:pPr>
            <a:r>
              <a:rPr lang="en-US" sz="1800" b="1" dirty="0">
                <a:solidFill>
                  <a:schemeClr val="tx1"/>
                </a:solidFill>
                <a:latin typeface="+mj-lt"/>
                <a:cs typeface="Calibri"/>
              </a:rPr>
              <a:t>[9]</a:t>
            </a:r>
            <a:r>
              <a:rPr lang="sr-Latn-RS" sz="1800" dirty="0">
                <a:latin typeface="+mj-lt"/>
                <a:hlinkClick r:id="rId11"/>
              </a:rPr>
              <a:t> </a:t>
            </a:r>
            <a:r>
              <a:rPr lang="sr-Latn-RS" sz="1800" dirty="0">
                <a:solidFill>
                  <a:schemeClr val="tx1"/>
                </a:solidFill>
                <a:latin typeface="+mj-lt"/>
                <a:hlinkClick r:id="rId12">
                  <a:extLst>
                    <a:ext uri="{A12FA001-AC4F-418D-AE19-62706E023703}">
                      <ahyp:hlinkClr xmlns:ahyp="http://schemas.microsoft.com/office/drawing/2018/hyperlinkcolor" val="tx"/>
                    </a:ext>
                  </a:extLst>
                </a:hlinkClick>
              </a:rPr>
              <a:t>https://oftalmologija.drjovovic.me/sta-je-oct-a-sta-kvp-oka/?doing_wp_cron=1701950763.6756670475006103515625</a:t>
            </a:r>
            <a:endParaRPr lang="en-US" sz="1800" dirty="0">
              <a:solidFill>
                <a:schemeClr val="tx1"/>
              </a:solidFill>
              <a:latin typeface="+mj-lt"/>
            </a:endParaRPr>
          </a:p>
          <a:p>
            <a:pPr marL="0" indent="0">
              <a:lnSpc>
                <a:spcPct val="150000"/>
              </a:lnSpc>
              <a:spcBef>
                <a:spcPts val="0"/>
              </a:spcBef>
              <a:buNone/>
            </a:pPr>
            <a:r>
              <a:rPr lang="en-US" sz="1800" b="1" dirty="0">
                <a:solidFill>
                  <a:schemeClr val="tx1"/>
                </a:solidFill>
                <a:latin typeface="+mj-lt"/>
                <a:cs typeface="Calibri"/>
              </a:rPr>
              <a:t>[10] </a:t>
            </a:r>
            <a:r>
              <a:rPr lang="en-US" sz="1800" dirty="0">
                <a:solidFill>
                  <a:schemeClr val="tx1"/>
                </a:solidFill>
                <a:latin typeface="+mj-lt"/>
                <a:cs typeface="Calibri"/>
                <a:hlinkClick r:id="rId13">
                  <a:extLst>
                    <a:ext uri="{A12FA001-AC4F-418D-AE19-62706E023703}">
                      <ahyp:hlinkClr xmlns:ahyp="http://schemas.microsoft.com/office/drawing/2018/hyperlinkcolor" val="tx"/>
                    </a:ext>
                  </a:extLst>
                </a:hlinkClick>
              </a:rPr>
              <a:t>chrome-extension://</a:t>
            </a:r>
            <a:r>
              <a:rPr lang="en-US" sz="1800" dirty="0" err="1">
                <a:solidFill>
                  <a:schemeClr val="tx1"/>
                </a:solidFill>
                <a:latin typeface="+mj-lt"/>
                <a:cs typeface="Calibri"/>
                <a:hlinkClick r:id="rId13">
                  <a:extLst>
                    <a:ext uri="{A12FA001-AC4F-418D-AE19-62706E023703}">
                      <ahyp:hlinkClr xmlns:ahyp="http://schemas.microsoft.com/office/drawing/2018/hyperlinkcolor" val="tx"/>
                    </a:ext>
                  </a:extLst>
                </a:hlinkClick>
              </a:rPr>
              <a:t>efaidnbmnnnibpcajpcglclefindmkaj</a:t>
            </a:r>
            <a:r>
              <a:rPr lang="en-US" sz="1800" dirty="0">
                <a:solidFill>
                  <a:schemeClr val="tx1"/>
                </a:solidFill>
                <a:latin typeface="+mj-lt"/>
                <a:cs typeface="Calibri"/>
                <a:hlinkClick r:id="rId13">
                  <a:extLst>
                    <a:ext uri="{A12FA001-AC4F-418D-AE19-62706E023703}">
                      <ahyp:hlinkClr xmlns:ahyp="http://schemas.microsoft.com/office/drawing/2018/hyperlinkcolor" val="tx"/>
                    </a:ext>
                  </a:extLst>
                </a:hlinkClick>
              </a:rPr>
              <a:t>/https://octlight.com/wp-content/uploads/2021/08/OCTLIGHT_application_note_for_OCT.pdf</a:t>
            </a:r>
            <a:endParaRPr lang="en-US" sz="1800" dirty="0">
              <a:solidFill>
                <a:schemeClr val="tx1"/>
              </a:solidFill>
              <a:latin typeface="+mj-lt"/>
              <a:cs typeface="Calibri"/>
            </a:endParaRPr>
          </a:p>
          <a:p>
            <a:pPr marL="0" indent="0">
              <a:lnSpc>
                <a:spcPct val="150000"/>
              </a:lnSpc>
              <a:spcBef>
                <a:spcPts val="0"/>
              </a:spcBef>
              <a:buNone/>
            </a:pPr>
            <a:r>
              <a:rPr lang="en-US" sz="1800" b="1" dirty="0">
                <a:solidFill>
                  <a:schemeClr val="tx1"/>
                </a:solidFill>
                <a:latin typeface="+mj-lt"/>
                <a:cs typeface="Calibri"/>
              </a:rPr>
              <a:t>[11] </a:t>
            </a:r>
            <a:r>
              <a:rPr lang="en-US" sz="1800" dirty="0">
                <a:solidFill>
                  <a:schemeClr val="tx1"/>
                </a:solidFill>
                <a:latin typeface="+mj-lt"/>
                <a:cs typeface="Calibri"/>
                <a:hlinkClick r:id="rId14">
                  <a:extLst>
                    <a:ext uri="{A12FA001-AC4F-418D-AE19-62706E023703}">
                      <ahyp:hlinkClr xmlns:ahyp="http://schemas.microsoft.com/office/drawing/2018/hyperlinkcolor" val="tx"/>
                    </a:ext>
                  </a:extLst>
                </a:hlinkClick>
              </a:rPr>
              <a:t>https://eyeguru.org/essentials/interpreting-octs/</a:t>
            </a:r>
            <a:endParaRPr lang="en-US" sz="1800" dirty="0">
              <a:solidFill>
                <a:schemeClr val="tx1"/>
              </a:solidFill>
              <a:latin typeface="+mj-lt"/>
              <a:cs typeface="Calibri"/>
            </a:endParaRPr>
          </a:p>
          <a:p>
            <a:pPr marL="0" indent="0">
              <a:lnSpc>
                <a:spcPct val="150000"/>
              </a:lnSpc>
              <a:spcBef>
                <a:spcPts val="0"/>
              </a:spcBef>
              <a:buNone/>
            </a:pPr>
            <a:endParaRPr lang="en-US" sz="1800" b="1" dirty="0">
              <a:solidFill>
                <a:schemeClr val="tx1"/>
              </a:solidFill>
              <a:latin typeface="Sagona Book"/>
              <a:ea typeface="Calibri"/>
              <a:cs typeface="Calibri"/>
            </a:endParaRPr>
          </a:p>
          <a:p>
            <a:pPr marL="0" indent="0">
              <a:buNone/>
            </a:pPr>
            <a:endParaRPr lang="en-US" sz="1200" dirty="0">
              <a:solidFill>
                <a:schemeClr val="tx1"/>
              </a:solidFill>
              <a:latin typeface="Calibri"/>
              <a:ea typeface="Calibri"/>
              <a:cs typeface="Calibri"/>
            </a:endParaRPr>
          </a:p>
          <a:p>
            <a:pPr marL="0" indent="0">
              <a:buNone/>
            </a:pPr>
            <a:endParaRPr lang="en-US" sz="2000" dirty="0">
              <a:solidFill>
                <a:schemeClr val="tx1"/>
              </a:solidFill>
              <a:latin typeface="Sagona Book"/>
              <a:cs typeface="Calibri"/>
            </a:endParaRPr>
          </a:p>
        </p:txBody>
      </p:sp>
      <p:sp>
        <p:nvSpPr>
          <p:cNvPr id="4" name="Flowchart: Connector 3">
            <a:extLst>
              <a:ext uri="{FF2B5EF4-FFF2-40B4-BE49-F238E27FC236}">
                <a16:creationId xmlns:a16="http://schemas.microsoft.com/office/drawing/2014/main" id="{0130C508-60D1-472B-9454-2C593FF8D552}"/>
              </a:ext>
            </a:extLst>
          </p:cNvPr>
          <p:cNvSpPr/>
          <p:nvPr/>
        </p:nvSpPr>
        <p:spPr>
          <a:xfrm>
            <a:off x="11709037" y="70601"/>
            <a:ext cx="408373" cy="422794"/>
          </a:xfrm>
          <a:prstGeom prst="flowChartConnector">
            <a:avLst/>
          </a:prstGeom>
          <a:solidFill>
            <a:srgbClr val="BBADEB"/>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tx1"/>
                </a:solidFill>
                <a:latin typeface="Sagona Book"/>
                <a:hlinkClick r:id="rId15" action="ppaction://hlinksldjump">
                  <a:extLst>
                    <a:ext uri="{A12FA001-AC4F-418D-AE19-62706E023703}">
                      <ahyp:hlinkClr xmlns:ahyp="http://schemas.microsoft.com/office/drawing/2018/hyperlinkcolor" val="tx"/>
                    </a:ext>
                  </a:extLst>
                </a:hlinkClick>
              </a:rPr>
              <a:t>S</a:t>
            </a:r>
            <a:endParaRPr lang="en-US" sz="3600" dirty="0">
              <a:solidFill>
                <a:schemeClr val="tx1"/>
              </a:solidFill>
              <a:latin typeface="Sagona Book"/>
            </a:endParaRPr>
          </a:p>
        </p:txBody>
      </p:sp>
    </p:spTree>
    <p:extLst>
      <p:ext uri="{BB962C8B-B14F-4D97-AF65-F5344CB8AC3E}">
        <p14:creationId xmlns:p14="http://schemas.microsoft.com/office/powerpoint/2010/main" val="267699604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1222-6E88-B35F-9C56-5E56F33E82FD}"/>
              </a:ext>
            </a:extLst>
          </p:cNvPr>
          <p:cNvSpPr>
            <a:spLocks noGrp="1"/>
          </p:cNvSpPr>
          <p:nvPr>
            <p:ph type="title"/>
          </p:nvPr>
        </p:nvSpPr>
        <p:spPr/>
        <p:txBody>
          <a:bodyPr/>
          <a:lstStyle/>
          <a:p>
            <a:r>
              <a:rPr lang="en-US" dirty="0"/>
              <a:t>PITANJA</a:t>
            </a:r>
          </a:p>
        </p:txBody>
      </p:sp>
      <p:sp>
        <p:nvSpPr>
          <p:cNvPr id="3" name="Content Placeholder 2">
            <a:extLst>
              <a:ext uri="{FF2B5EF4-FFF2-40B4-BE49-F238E27FC236}">
                <a16:creationId xmlns:a16="http://schemas.microsoft.com/office/drawing/2014/main" id="{D47CFB2D-E74B-1150-9DA8-B84E00ADDE3F}"/>
              </a:ext>
            </a:extLst>
          </p:cNvPr>
          <p:cNvSpPr>
            <a:spLocks noGrp="1"/>
          </p:cNvSpPr>
          <p:nvPr>
            <p:ph idx="1"/>
          </p:nvPr>
        </p:nvSpPr>
        <p:spPr>
          <a:xfrm>
            <a:off x="838200" y="2454396"/>
            <a:ext cx="11279210" cy="1949207"/>
          </a:xfrm>
        </p:spPr>
        <p:txBody>
          <a:bodyPr vert="horz" lIns="91440" tIns="45720" rIns="91440" bIns="45720" rtlCol="0" anchor="t">
            <a:normAutofit/>
          </a:bodyPr>
          <a:lstStyle/>
          <a:p>
            <a:pPr marL="514350" indent="-514350">
              <a:buAutoNum type="arabicPeriod"/>
            </a:pPr>
            <a:r>
              <a:rPr lang="sr-Latn-RS" dirty="0">
                <a:latin typeface="+mj-lt"/>
                <a:cs typeface="Arial"/>
              </a:rPr>
              <a:t>Šta je laserska dijagnostika? Navedi par oblasti njene primene.</a:t>
            </a:r>
          </a:p>
          <a:p>
            <a:pPr marL="514350" indent="-514350">
              <a:buAutoNum type="arabicPeriod"/>
            </a:pPr>
            <a:r>
              <a:rPr lang="sr-Latn-RS" dirty="0">
                <a:latin typeface="+mj-lt"/>
                <a:cs typeface="Arial"/>
              </a:rPr>
              <a:t>Navedi metode laserske dijagnostike, najmanje dve.</a:t>
            </a:r>
          </a:p>
          <a:p>
            <a:pPr marL="514350" indent="-514350">
              <a:buAutoNum type="arabicPeriod"/>
            </a:pPr>
            <a:r>
              <a:rPr lang="sr-Latn-RS" dirty="0">
                <a:latin typeface="+mj-lt"/>
                <a:cs typeface="Arial"/>
              </a:rPr>
              <a:t>Ukratko objasni princip rada OCT metode.</a:t>
            </a:r>
          </a:p>
          <a:p>
            <a:pPr marL="514350" indent="-514350">
              <a:buAutoNum type="arabicPeriod"/>
            </a:pPr>
            <a:endParaRPr lang="en-US" dirty="0">
              <a:cs typeface="Arial"/>
            </a:endParaRPr>
          </a:p>
        </p:txBody>
      </p:sp>
      <p:sp>
        <p:nvSpPr>
          <p:cNvPr id="4" name="Flowchart: Connector 3">
            <a:extLst>
              <a:ext uri="{FF2B5EF4-FFF2-40B4-BE49-F238E27FC236}">
                <a16:creationId xmlns:a16="http://schemas.microsoft.com/office/drawing/2014/main" id="{10EF472A-1DA1-4C48-95E3-B634D3BB1AE3}"/>
              </a:ext>
            </a:extLst>
          </p:cNvPr>
          <p:cNvSpPr/>
          <p:nvPr/>
        </p:nvSpPr>
        <p:spPr>
          <a:xfrm>
            <a:off x="11709037" y="70601"/>
            <a:ext cx="408373" cy="422794"/>
          </a:xfrm>
          <a:prstGeom prst="flowChartConnector">
            <a:avLst/>
          </a:prstGeom>
          <a:solidFill>
            <a:srgbClr val="BBADEB"/>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tx1"/>
                </a:solidFill>
                <a:latin typeface="Sagona Book"/>
                <a:hlinkClick r:id="rId2" action="ppaction://hlinksldjump">
                  <a:extLst>
                    <a:ext uri="{A12FA001-AC4F-418D-AE19-62706E023703}">
                      <ahyp:hlinkClr xmlns:ahyp="http://schemas.microsoft.com/office/drawing/2018/hyperlinkcolor" val="tx"/>
                    </a:ext>
                  </a:extLst>
                </a:hlinkClick>
              </a:rPr>
              <a:t>S</a:t>
            </a:r>
            <a:endParaRPr lang="en-US" sz="3600" dirty="0">
              <a:solidFill>
                <a:schemeClr val="tx1"/>
              </a:solidFill>
              <a:latin typeface="Sagona Book"/>
            </a:endParaRPr>
          </a:p>
        </p:txBody>
      </p:sp>
    </p:spTree>
    <p:extLst>
      <p:ext uri="{BB962C8B-B14F-4D97-AF65-F5344CB8AC3E}">
        <p14:creationId xmlns:p14="http://schemas.microsoft.com/office/powerpoint/2010/main" val="2808199315"/>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D5C4D4-C695-2D69-778D-E005D93CD846}"/>
              </a:ext>
            </a:extLst>
          </p:cNvPr>
          <p:cNvSpPr>
            <a:spLocks noGrp="1"/>
          </p:cNvSpPr>
          <p:nvPr>
            <p:ph idx="1"/>
          </p:nvPr>
        </p:nvSpPr>
        <p:spPr>
          <a:xfrm>
            <a:off x="3045373" y="2653315"/>
            <a:ext cx="5938829" cy="1723376"/>
          </a:xfrm>
        </p:spPr>
        <p:txBody>
          <a:bodyPr vert="horz" lIns="91440" tIns="45720" rIns="91440" bIns="45720" rtlCol="0" anchor="t">
            <a:normAutofit/>
          </a:bodyPr>
          <a:lstStyle/>
          <a:p>
            <a:pPr marL="0" indent="0">
              <a:buNone/>
            </a:pPr>
            <a:r>
              <a:rPr lang="en-US" sz="4800" dirty="0">
                <a:latin typeface="Sagona Book"/>
                <a:cs typeface="Arial"/>
              </a:rPr>
              <a:t>HVALA NA PAŽNJI!</a:t>
            </a:r>
          </a:p>
        </p:txBody>
      </p:sp>
    </p:spTree>
    <p:extLst>
      <p:ext uri="{BB962C8B-B14F-4D97-AF65-F5344CB8AC3E}">
        <p14:creationId xmlns:p14="http://schemas.microsoft.com/office/powerpoint/2010/main" val="289722344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lowchart: Connector 35">
            <a:extLst>
              <a:ext uri="{FF2B5EF4-FFF2-40B4-BE49-F238E27FC236}">
                <a16:creationId xmlns:a16="http://schemas.microsoft.com/office/drawing/2014/main" id="{3CBC67B7-03F3-6A7F-E672-96E5AF88A97A}"/>
              </a:ext>
            </a:extLst>
          </p:cNvPr>
          <p:cNvSpPr/>
          <p:nvPr/>
        </p:nvSpPr>
        <p:spPr>
          <a:xfrm>
            <a:off x="1301262" y="1770185"/>
            <a:ext cx="3294184" cy="3223845"/>
          </a:xfrm>
          <a:prstGeom prst="flowChartConnector">
            <a:avLst/>
          </a:prstGeom>
          <a:solidFill>
            <a:srgbClr val="BBADEB"/>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tx1"/>
                </a:solidFill>
                <a:latin typeface="Sagona Book"/>
              </a:rPr>
              <a:t>SADRŽAJ</a:t>
            </a:r>
          </a:p>
        </p:txBody>
      </p:sp>
      <p:sp>
        <p:nvSpPr>
          <p:cNvPr id="37" name="Rectangle: Rounded Corners 36">
            <a:extLst>
              <a:ext uri="{FF2B5EF4-FFF2-40B4-BE49-F238E27FC236}">
                <a16:creationId xmlns:a16="http://schemas.microsoft.com/office/drawing/2014/main" id="{647B4220-BA3E-D9BB-5BEE-94D2469004C4}"/>
              </a:ext>
            </a:extLst>
          </p:cNvPr>
          <p:cNvSpPr/>
          <p:nvPr/>
        </p:nvSpPr>
        <p:spPr>
          <a:xfrm>
            <a:off x="4947138" y="410307"/>
            <a:ext cx="6142892" cy="1125415"/>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latin typeface="Sagona Book"/>
                <a:hlinkClick r:id="rId2" action="ppaction://hlinksldjump">
                  <a:extLst>
                    <a:ext uri="{A12FA001-AC4F-418D-AE19-62706E023703}">
                      <ahyp:hlinkClr xmlns:ahyp="http://schemas.microsoft.com/office/drawing/2018/hyperlinkcolor" val="tx"/>
                    </a:ext>
                  </a:extLst>
                </a:hlinkClick>
              </a:rPr>
              <a:t>LASERSKA DIJAGNOSTIKA</a:t>
            </a:r>
            <a:endParaRPr lang="en-US" dirty="0">
              <a:solidFill>
                <a:schemeClr val="tx1"/>
              </a:solidFill>
            </a:endParaRPr>
          </a:p>
        </p:txBody>
      </p:sp>
      <p:sp>
        <p:nvSpPr>
          <p:cNvPr id="30" name="Flowchart: Connector 29">
            <a:extLst>
              <a:ext uri="{FF2B5EF4-FFF2-40B4-BE49-F238E27FC236}">
                <a16:creationId xmlns:a16="http://schemas.microsoft.com/office/drawing/2014/main" id="{93EB6D11-5A4F-C6D8-7BFC-588D56715CF9}"/>
              </a:ext>
            </a:extLst>
          </p:cNvPr>
          <p:cNvSpPr/>
          <p:nvPr/>
        </p:nvSpPr>
        <p:spPr>
          <a:xfrm>
            <a:off x="4661609" y="414202"/>
            <a:ext cx="1135811" cy="1121433"/>
          </a:xfrm>
          <a:prstGeom prst="flowChartConnector">
            <a:avLst/>
          </a:prstGeom>
          <a:solidFill>
            <a:srgbClr val="BBADEB"/>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4400">
                <a:latin typeface="Sagona Book"/>
                <a:cs typeface="Arial"/>
              </a:rPr>
              <a:t>1</a:t>
            </a:r>
            <a:endParaRPr lang="en-US" sz="3600">
              <a:latin typeface="Sagona Book"/>
              <a:cs typeface="Arial"/>
            </a:endParaRPr>
          </a:p>
        </p:txBody>
      </p:sp>
      <p:sp>
        <p:nvSpPr>
          <p:cNvPr id="38" name="Rectangle: Rounded Corners 37">
            <a:extLst>
              <a:ext uri="{FF2B5EF4-FFF2-40B4-BE49-F238E27FC236}">
                <a16:creationId xmlns:a16="http://schemas.microsoft.com/office/drawing/2014/main" id="{5717758E-4BA4-2C37-4F6A-9BEE159A8D41}"/>
              </a:ext>
            </a:extLst>
          </p:cNvPr>
          <p:cNvSpPr/>
          <p:nvPr/>
        </p:nvSpPr>
        <p:spPr>
          <a:xfrm>
            <a:off x="5802922" y="1652952"/>
            <a:ext cx="5287108" cy="1125415"/>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chemeClr val="tx1"/>
                </a:solidFill>
                <a:latin typeface="Sagona Book"/>
                <a:ea typeface="+mn-lt"/>
                <a:cs typeface="+mn-lt"/>
                <a:hlinkClick r:id="rId3" action="ppaction://hlinksldjump">
                  <a:extLst>
                    <a:ext uri="{A12FA001-AC4F-418D-AE19-62706E023703}">
                      <ahyp:hlinkClr xmlns:ahyp="http://schemas.microsoft.com/office/drawing/2018/hyperlinkcolor" val="tx"/>
                    </a:ext>
                  </a:extLst>
                </a:hlinkClick>
              </a:rPr>
              <a:t>LSS</a:t>
            </a:r>
            <a:endParaRPr lang="en-US" sz="2400" dirty="0">
              <a:solidFill>
                <a:schemeClr val="tx1"/>
              </a:solidFill>
              <a:latin typeface="Sagona Book"/>
              <a:cs typeface="Arial"/>
            </a:endParaRPr>
          </a:p>
        </p:txBody>
      </p:sp>
      <p:sp>
        <p:nvSpPr>
          <p:cNvPr id="39" name="Rectangle: Rounded Corners 38">
            <a:extLst>
              <a:ext uri="{FF2B5EF4-FFF2-40B4-BE49-F238E27FC236}">
                <a16:creationId xmlns:a16="http://schemas.microsoft.com/office/drawing/2014/main" id="{1957568B-1660-D400-4B63-17A5159D239F}"/>
              </a:ext>
            </a:extLst>
          </p:cNvPr>
          <p:cNvSpPr/>
          <p:nvPr/>
        </p:nvSpPr>
        <p:spPr>
          <a:xfrm>
            <a:off x="6224951" y="2930282"/>
            <a:ext cx="4865078" cy="1125415"/>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chemeClr val="tx1"/>
                </a:solidFill>
                <a:latin typeface="Sagona Book"/>
                <a:hlinkClick r:id="rId4" action="ppaction://hlinksldjump">
                  <a:extLst>
                    <a:ext uri="{A12FA001-AC4F-418D-AE19-62706E023703}">
                      <ahyp:hlinkClr xmlns:ahyp="http://schemas.microsoft.com/office/drawing/2018/hyperlinkcolor" val="tx"/>
                    </a:ext>
                  </a:extLst>
                </a:hlinkClick>
              </a:rPr>
              <a:t>LIF</a:t>
            </a:r>
            <a:endParaRPr lang="en-US" sz="2400" dirty="0">
              <a:solidFill>
                <a:schemeClr val="tx1"/>
              </a:solidFill>
              <a:latin typeface="Sagona Book"/>
            </a:endParaRPr>
          </a:p>
        </p:txBody>
      </p:sp>
      <p:sp>
        <p:nvSpPr>
          <p:cNvPr id="40" name="Rectangle: Rounded Corners 39">
            <a:extLst>
              <a:ext uri="{FF2B5EF4-FFF2-40B4-BE49-F238E27FC236}">
                <a16:creationId xmlns:a16="http://schemas.microsoft.com/office/drawing/2014/main" id="{1751B062-EEB5-06CE-50F4-6892F7376A18}"/>
              </a:ext>
            </a:extLst>
          </p:cNvPr>
          <p:cNvSpPr/>
          <p:nvPr/>
        </p:nvSpPr>
        <p:spPr>
          <a:xfrm>
            <a:off x="5146430" y="5451230"/>
            <a:ext cx="5943600" cy="1125415"/>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chemeClr val="tx1"/>
                </a:solidFill>
                <a:latin typeface="Sagona Book"/>
                <a:hlinkClick r:id="rId5" action="ppaction://hlinksldjump">
                  <a:extLst>
                    <a:ext uri="{A12FA001-AC4F-418D-AE19-62706E023703}">
                      <ahyp:hlinkClr xmlns:ahyp="http://schemas.microsoft.com/office/drawing/2018/hyperlinkcolor" val="tx"/>
                    </a:ext>
                  </a:extLst>
                </a:hlinkClick>
              </a:rPr>
              <a:t>OCT</a:t>
            </a:r>
            <a:endParaRPr lang="en-US" dirty="0">
              <a:solidFill>
                <a:schemeClr val="tx1"/>
              </a:solidFill>
            </a:endParaRPr>
          </a:p>
        </p:txBody>
      </p:sp>
      <p:sp>
        <p:nvSpPr>
          <p:cNvPr id="31" name="Flowchart: Connector 30">
            <a:extLst>
              <a:ext uri="{FF2B5EF4-FFF2-40B4-BE49-F238E27FC236}">
                <a16:creationId xmlns:a16="http://schemas.microsoft.com/office/drawing/2014/main" id="{A90ECD96-8F82-FE59-476A-537E6661CD63}"/>
              </a:ext>
            </a:extLst>
          </p:cNvPr>
          <p:cNvSpPr/>
          <p:nvPr/>
        </p:nvSpPr>
        <p:spPr>
          <a:xfrm>
            <a:off x="5459219" y="1653307"/>
            <a:ext cx="1135811" cy="1121433"/>
          </a:xfrm>
          <a:prstGeom prst="flowChartConnector">
            <a:avLst/>
          </a:prstGeom>
          <a:solidFill>
            <a:schemeClr val="tx2">
              <a:lumMod val="25000"/>
              <a:lumOff val="7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p>
            <a:pPr algn="ctr"/>
            <a:r>
              <a:rPr lang="en-US" sz="4400">
                <a:latin typeface="Sagona Book"/>
              </a:rPr>
              <a:t>2</a:t>
            </a:r>
          </a:p>
        </p:txBody>
      </p:sp>
      <p:sp>
        <p:nvSpPr>
          <p:cNvPr id="32" name="Flowchart: Connector 31">
            <a:extLst>
              <a:ext uri="{FF2B5EF4-FFF2-40B4-BE49-F238E27FC236}">
                <a16:creationId xmlns:a16="http://schemas.microsoft.com/office/drawing/2014/main" id="{802EDBAD-A9A1-7AFD-788B-8C23B583ADFA}"/>
              </a:ext>
            </a:extLst>
          </p:cNvPr>
          <p:cNvSpPr/>
          <p:nvPr/>
        </p:nvSpPr>
        <p:spPr>
          <a:xfrm>
            <a:off x="5856034" y="2930282"/>
            <a:ext cx="1135811" cy="1121433"/>
          </a:xfrm>
          <a:prstGeom prst="flowChartConnector">
            <a:avLst/>
          </a:prstGeom>
          <a:solidFill>
            <a:schemeClr val="tx2">
              <a:lumMod val="25000"/>
              <a:lumOff val="7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p>
            <a:pPr algn="ctr"/>
            <a:r>
              <a:rPr lang="en-US" sz="4400">
                <a:latin typeface="Sagona Book"/>
                <a:cs typeface="Arial"/>
              </a:rPr>
              <a:t>3</a:t>
            </a:r>
            <a:endParaRPr lang="en-US" sz="4400">
              <a:latin typeface="Arial"/>
              <a:cs typeface="Arial"/>
            </a:endParaRPr>
          </a:p>
        </p:txBody>
      </p:sp>
      <p:sp>
        <p:nvSpPr>
          <p:cNvPr id="33" name="Flowchart: Connector 32">
            <a:extLst>
              <a:ext uri="{FF2B5EF4-FFF2-40B4-BE49-F238E27FC236}">
                <a16:creationId xmlns:a16="http://schemas.microsoft.com/office/drawing/2014/main" id="{982FF021-A07C-0A90-5574-5040829B03D8}"/>
              </a:ext>
            </a:extLst>
          </p:cNvPr>
          <p:cNvSpPr/>
          <p:nvPr/>
        </p:nvSpPr>
        <p:spPr>
          <a:xfrm>
            <a:off x="4720223" y="5450258"/>
            <a:ext cx="1135811" cy="1121433"/>
          </a:xfrm>
          <a:prstGeom prst="flowChartConnector">
            <a:avLst/>
          </a:prstGeom>
          <a:solidFill>
            <a:schemeClr val="tx2">
              <a:lumMod val="25000"/>
              <a:lumOff val="7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p>
            <a:pPr algn="ctr"/>
            <a:r>
              <a:rPr lang="en-US" sz="4400">
                <a:latin typeface="Sagona Book"/>
                <a:cs typeface="Arial"/>
              </a:rPr>
              <a:t>5</a:t>
            </a:r>
            <a:endParaRPr lang="en-US" sz="4400">
              <a:latin typeface="Arial"/>
              <a:cs typeface="Arial"/>
            </a:endParaRPr>
          </a:p>
        </p:txBody>
      </p:sp>
      <p:sp>
        <p:nvSpPr>
          <p:cNvPr id="43" name="Rectangle: Rounded Corners 42">
            <a:extLst>
              <a:ext uri="{FF2B5EF4-FFF2-40B4-BE49-F238E27FC236}">
                <a16:creationId xmlns:a16="http://schemas.microsoft.com/office/drawing/2014/main" id="{51803B25-E8AD-AD37-B635-EC70F538D9D6}"/>
              </a:ext>
            </a:extLst>
          </p:cNvPr>
          <p:cNvSpPr/>
          <p:nvPr/>
        </p:nvSpPr>
        <p:spPr>
          <a:xfrm>
            <a:off x="5802921" y="4196859"/>
            <a:ext cx="5287108" cy="1125415"/>
          </a:xfrm>
          <a:prstGeom prst="round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dirty="0">
                <a:solidFill>
                  <a:schemeClr val="tx1"/>
                </a:solidFill>
                <a:latin typeface="Sagona Book"/>
                <a:hlinkClick r:id="rId6" action="ppaction://hlinksldjump">
                  <a:extLst>
                    <a:ext uri="{A12FA001-AC4F-418D-AE19-62706E023703}">
                      <ahyp:hlinkClr xmlns:ahyp="http://schemas.microsoft.com/office/drawing/2018/hyperlinkcolor" val="tx"/>
                    </a:ext>
                  </a:extLst>
                </a:hlinkClick>
              </a:rPr>
              <a:t>LDI</a:t>
            </a:r>
            <a:endParaRPr lang="en-US" sz="2400" dirty="0">
              <a:solidFill>
                <a:schemeClr val="tx1"/>
              </a:solidFill>
              <a:latin typeface="Sagona Book"/>
            </a:endParaRPr>
          </a:p>
        </p:txBody>
      </p:sp>
      <p:sp>
        <p:nvSpPr>
          <p:cNvPr id="44" name="Flowchart: Connector 43">
            <a:extLst>
              <a:ext uri="{FF2B5EF4-FFF2-40B4-BE49-F238E27FC236}">
                <a16:creationId xmlns:a16="http://schemas.microsoft.com/office/drawing/2014/main" id="{11AA3134-B2EC-1F55-8E16-1137D4F2F293}"/>
              </a:ext>
            </a:extLst>
          </p:cNvPr>
          <p:cNvSpPr/>
          <p:nvPr/>
        </p:nvSpPr>
        <p:spPr>
          <a:xfrm>
            <a:off x="5528094" y="4200841"/>
            <a:ext cx="1135811" cy="1121433"/>
          </a:xfrm>
          <a:prstGeom prst="flowChartConnector">
            <a:avLst/>
          </a:prstGeom>
          <a:solidFill>
            <a:schemeClr val="tx2">
              <a:lumMod val="25000"/>
              <a:lumOff val="75000"/>
            </a:schemeClr>
          </a:solidFill>
          <a:ln>
            <a:solidFill>
              <a:schemeClr val="tx1"/>
            </a:solidFill>
          </a:ln>
        </p:spPr>
        <p:style>
          <a:lnRef idx="1">
            <a:schemeClr val="accent6"/>
          </a:lnRef>
          <a:fillRef idx="2">
            <a:schemeClr val="accent6"/>
          </a:fillRef>
          <a:effectRef idx="1">
            <a:schemeClr val="accent6"/>
          </a:effectRef>
          <a:fontRef idx="minor">
            <a:schemeClr val="dk1"/>
          </a:fontRef>
        </p:style>
        <p:txBody>
          <a:bodyPr lIns="91440" tIns="45720" rIns="91440" bIns="45720" rtlCol="0" anchor="ctr"/>
          <a:lstStyle/>
          <a:p>
            <a:pPr algn="ctr"/>
            <a:r>
              <a:rPr lang="en-US" sz="4400">
                <a:latin typeface="Sagona Book"/>
                <a:cs typeface="Arial"/>
              </a:rPr>
              <a:t>4</a:t>
            </a:r>
            <a:endParaRPr lang="en-US" sz="4400">
              <a:latin typeface="Arial"/>
              <a:cs typeface="Arial"/>
            </a:endParaRPr>
          </a:p>
        </p:txBody>
      </p:sp>
    </p:spTree>
    <p:extLst>
      <p:ext uri="{BB962C8B-B14F-4D97-AF65-F5344CB8AC3E}">
        <p14:creationId xmlns:p14="http://schemas.microsoft.com/office/powerpoint/2010/main" val="409168749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ppt_x"/>
                                          </p:val>
                                        </p:tav>
                                        <p:tav tm="100000">
                                          <p:val>
                                            <p:strVal val="#ppt_x"/>
                                          </p:val>
                                        </p:tav>
                                      </p:tavLst>
                                    </p:anim>
                                    <p:anim calcmode="lin" valueType="num">
                                      <p:cBhvr additive="base">
                                        <p:cTn id="8"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ppt_x"/>
                                          </p:val>
                                        </p:tav>
                                        <p:tav tm="100000">
                                          <p:val>
                                            <p:strVal val="#ppt_x"/>
                                          </p:val>
                                        </p:tav>
                                      </p:tavLst>
                                    </p:anim>
                                    <p:anim calcmode="lin" valueType="num">
                                      <p:cBhvr additive="base">
                                        <p:cTn id="14" dur="500" fill="hold"/>
                                        <p:tgtEl>
                                          <p:spTgt spid="3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ppt_x"/>
                                          </p:val>
                                        </p:tav>
                                        <p:tav tm="100000">
                                          <p:val>
                                            <p:strVal val="#ppt_x"/>
                                          </p:val>
                                        </p:tav>
                                      </p:tavLst>
                                    </p:anim>
                                    <p:anim calcmode="lin" valueType="num">
                                      <p:cBhvr additive="base">
                                        <p:cTn id="18"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 calcmode="lin" valueType="num">
                                      <p:cBhvr additive="base">
                                        <p:cTn id="23" dur="500" fill="hold"/>
                                        <p:tgtEl>
                                          <p:spTgt spid="31"/>
                                        </p:tgtEl>
                                        <p:attrNameLst>
                                          <p:attrName>ppt_x</p:attrName>
                                        </p:attrNameLst>
                                      </p:cBhvr>
                                      <p:tavLst>
                                        <p:tav tm="0">
                                          <p:val>
                                            <p:strVal val="#ppt_x"/>
                                          </p:val>
                                        </p:tav>
                                        <p:tav tm="100000">
                                          <p:val>
                                            <p:strVal val="#ppt_x"/>
                                          </p:val>
                                        </p:tav>
                                      </p:tavLst>
                                    </p:anim>
                                    <p:anim calcmode="lin" valueType="num">
                                      <p:cBhvr additive="base">
                                        <p:cTn id="24" dur="500" fill="hold"/>
                                        <p:tgtEl>
                                          <p:spTgt spid="3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 calcmode="lin" valueType="num">
                                      <p:cBhvr additive="base">
                                        <p:cTn id="27" dur="500" fill="hold"/>
                                        <p:tgtEl>
                                          <p:spTgt spid="38"/>
                                        </p:tgtEl>
                                        <p:attrNameLst>
                                          <p:attrName>ppt_x</p:attrName>
                                        </p:attrNameLst>
                                      </p:cBhvr>
                                      <p:tavLst>
                                        <p:tav tm="0">
                                          <p:val>
                                            <p:strVal val="#ppt_x"/>
                                          </p:val>
                                        </p:tav>
                                        <p:tav tm="100000">
                                          <p:val>
                                            <p:strVal val="#ppt_x"/>
                                          </p:val>
                                        </p:tav>
                                      </p:tavLst>
                                    </p:anim>
                                    <p:anim calcmode="lin" valueType="num">
                                      <p:cBhvr additive="base">
                                        <p:cTn id="28"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fill="hold"/>
                                        <p:tgtEl>
                                          <p:spTgt spid="32"/>
                                        </p:tgtEl>
                                        <p:attrNameLst>
                                          <p:attrName>ppt_x</p:attrName>
                                        </p:attrNameLst>
                                      </p:cBhvr>
                                      <p:tavLst>
                                        <p:tav tm="0">
                                          <p:val>
                                            <p:strVal val="#ppt_x"/>
                                          </p:val>
                                        </p:tav>
                                        <p:tav tm="100000">
                                          <p:val>
                                            <p:strVal val="#ppt_x"/>
                                          </p:val>
                                        </p:tav>
                                      </p:tavLst>
                                    </p:anim>
                                    <p:anim calcmode="lin" valueType="num">
                                      <p:cBhvr additive="base">
                                        <p:cTn id="34" dur="500" fill="hold"/>
                                        <p:tgtEl>
                                          <p:spTgt spid="32"/>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 calcmode="lin" valueType="num">
                                      <p:cBhvr additive="base">
                                        <p:cTn id="37" dur="500" fill="hold"/>
                                        <p:tgtEl>
                                          <p:spTgt spid="39"/>
                                        </p:tgtEl>
                                        <p:attrNameLst>
                                          <p:attrName>ppt_x</p:attrName>
                                        </p:attrNameLst>
                                      </p:cBhvr>
                                      <p:tavLst>
                                        <p:tav tm="0">
                                          <p:val>
                                            <p:strVal val="#ppt_x"/>
                                          </p:val>
                                        </p:tav>
                                        <p:tav tm="100000">
                                          <p:val>
                                            <p:strVal val="#ppt_x"/>
                                          </p:val>
                                        </p:tav>
                                      </p:tavLst>
                                    </p:anim>
                                    <p:anim calcmode="lin" valueType="num">
                                      <p:cBhvr additive="base">
                                        <p:cTn id="3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fill="hold"/>
                                        <p:tgtEl>
                                          <p:spTgt spid="44"/>
                                        </p:tgtEl>
                                        <p:attrNameLst>
                                          <p:attrName>ppt_x</p:attrName>
                                        </p:attrNameLst>
                                      </p:cBhvr>
                                      <p:tavLst>
                                        <p:tav tm="0">
                                          <p:val>
                                            <p:strVal val="#ppt_x"/>
                                          </p:val>
                                        </p:tav>
                                        <p:tav tm="100000">
                                          <p:val>
                                            <p:strVal val="#ppt_x"/>
                                          </p:val>
                                        </p:tav>
                                      </p:tavLst>
                                    </p:anim>
                                    <p:anim calcmode="lin" valueType="num">
                                      <p:cBhvr additive="base">
                                        <p:cTn id="44" dur="500" fill="hold"/>
                                        <p:tgtEl>
                                          <p:spTgt spid="4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500" fill="hold"/>
                                        <p:tgtEl>
                                          <p:spTgt spid="43"/>
                                        </p:tgtEl>
                                        <p:attrNameLst>
                                          <p:attrName>ppt_x</p:attrName>
                                        </p:attrNameLst>
                                      </p:cBhvr>
                                      <p:tavLst>
                                        <p:tav tm="0">
                                          <p:val>
                                            <p:strVal val="#ppt_x"/>
                                          </p:val>
                                        </p:tav>
                                        <p:tav tm="100000">
                                          <p:val>
                                            <p:strVal val="#ppt_x"/>
                                          </p:val>
                                        </p:tav>
                                      </p:tavLst>
                                    </p:anim>
                                    <p:anim calcmode="lin" valueType="num">
                                      <p:cBhvr additive="base">
                                        <p:cTn id="48"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additive="base">
                                        <p:cTn id="53" dur="500" fill="hold"/>
                                        <p:tgtEl>
                                          <p:spTgt spid="33"/>
                                        </p:tgtEl>
                                        <p:attrNameLst>
                                          <p:attrName>ppt_x</p:attrName>
                                        </p:attrNameLst>
                                      </p:cBhvr>
                                      <p:tavLst>
                                        <p:tav tm="0">
                                          <p:val>
                                            <p:strVal val="#ppt_x"/>
                                          </p:val>
                                        </p:tav>
                                        <p:tav tm="100000">
                                          <p:val>
                                            <p:strVal val="#ppt_x"/>
                                          </p:val>
                                        </p:tav>
                                      </p:tavLst>
                                    </p:anim>
                                    <p:anim calcmode="lin" valueType="num">
                                      <p:cBhvr additive="base">
                                        <p:cTn id="54" dur="500" fill="hold"/>
                                        <p:tgtEl>
                                          <p:spTgt spid="33"/>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additive="base">
                                        <p:cTn id="57" dur="500" fill="hold"/>
                                        <p:tgtEl>
                                          <p:spTgt spid="40"/>
                                        </p:tgtEl>
                                        <p:attrNameLst>
                                          <p:attrName>ppt_x</p:attrName>
                                        </p:attrNameLst>
                                      </p:cBhvr>
                                      <p:tavLst>
                                        <p:tav tm="0">
                                          <p:val>
                                            <p:strVal val="#ppt_x"/>
                                          </p:val>
                                        </p:tav>
                                        <p:tav tm="100000">
                                          <p:val>
                                            <p:strVal val="#ppt_x"/>
                                          </p:val>
                                        </p:tav>
                                      </p:tavLst>
                                    </p:anim>
                                    <p:anim calcmode="lin" valueType="num">
                                      <p:cBhvr additive="base">
                                        <p:cTn id="58"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0" grpId="0" animBg="1"/>
      <p:bldP spid="38" grpId="0" animBg="1"/>
      <p:bldP spid="39" grpId="0" animBg="1"/>
      <p:bldP spid="40" grpId="0" animBg="1"/>
      <p:bldP spid="31" grpId="0" animBg="1"/>
      <p:bldP spid="32" grpId="0" animBg="1"/>
      <p:bldP spid="33" grpId="0" animBg="1"/>
      <p:bldP spid="43"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F915-F8A2-4C03-A6B2-FE29899D7828}"/>
              </a:ext>
            </a:extLst>
          </p:cNvPr>
          <p:cNvSpPr>
            <a:spLocks noGrp="1"/>
          </p:cNvSpPr>
          <p:nvPr>
            <p:ph type="title"/>
          </p:nvPr>
        </p:nvSpPr>
        <p:spPr/>
        <p:txBody>
          <a:bodyPr/>
          <a:lstStyle/>
          <a:p>
            <a:pPr algn="ctr"/>
            <a:r>
              <a:rPr lang="en-US" dirty="0"/>
              <a:t>LASERSKA DIJAGNOSTIKA</a:t>
            </a:r>
          </a:p>
        </p:txBody>
      </p:sp>
      <p:sp>
        <p:nvSpPr>
          <p:cNvPr id="3" name="Content Placeholder 2">
            <a:extLst>
              <a:ext uri="{FF2B5EF4-FFF2-40B4-BE49-F238E27FC236}">
                <a16:creationId xmlns:a16="http://schemas.microsoft.com/office/drawing/2014/main" id="{CFEEA121-E7EB-1F1B-5BC5-B3569E99EBA1}"/>
              </a:ext>
            </a:extLst>
          </p:cNvPr>
          <p:cNvSpPr>
            <a:spLocks noGrp="1"/>
          </p:cNvSpPr>
          <p:nvPr>
            <p:ph idx="1"/>
          </p:nvPr>
        </p:nvSpPr>
        <p:spPr>
          <a:xfrm>
            <a:off x="838200" y="1825625"/>
            <a:ext cx="10325100" cy="4351338"/>
          </a:xfrm>
        </p:spPr>
        <p:txBody>
          <a:bodyPr vert="horz" lIns="91440" tIns="45720" rIns="91440" bIns="45720" rtlCol="0" anchor="t">
            <a:normAutofit/>
          </a:bodyPr>
          <a:lstStyle/>
          <a:p>
            <a:pPr>
              <a:buFont typeface="Arial" panose="020B0504020202020204" pitchFamily="34" charset="0"/>
              <a:buChar char="•"/>
            </a:pPr>
            <a:r>
              <a:rPr lang="sr-Latn-RS" sz="2400">
                <a:solidFill>
                  <a:schemeClr val="tx1"/>
                </a:solidFill>
                <a:latin typeface="Sagona Book"/>
                <a:cs typeface="Calibri"/>
              </a:rPr>
              <a:t>Inovativan pristup u medicini koji koristi laserske tehnologije za precizno snimanje i analizu različitih stanja i bolesti u organizmu. </a:t>
            </a:r>
            <a:r>
              <a:rPr lang="sr-Latn-RS" sz="2400">
                <a:solidFill>
                  <a:schemeClr val="tx1"/>
                </a:solidFill>
                <a:latin typeface="Sagona Book"/>
                <a:cs typeface="Arial"/>
              </a:rPr>
              <a:t> </a:t>
            </a:r>
          </a:p>
          <a:p>
            <a:pPr>
              <a:buFont typeface="Arial" panose="020B0504020202020204" pitchFamily="34" charset="0"/>
              <a:buChar char="•"/>
            </a:pPr>
            <a:r>
              <a:rPr lang="sr-Latn-RS" sz="2400">
                <a:solidFill>
                  <a:schemeClr val="tx1"/>
                </a:solidFill>
                <a:latin typeface="Sagona Book"/>
                <a:cs typeface="Arial"/>
              </a:rPr>
              <a:t>Ova inovacija omogućava medicinskim stručnjacima da istraže organizam na molekularnom nivou, omogućavajući  rano otkrivanje i mogućnost terapije. </a:t>
            </a:r>
          </a:p>
          <a:p>
            <a:pPr>
              <a:buFont typeface="Arial" panose="020B0504020202020204" pitchFamily="34" charset="0"/>
              <a:buChar char="•"/>
            </a:pPr>
            <a:r>
              <a:rPr lang="sr-Latn-RS" sz="2400">
                <a:solidFill>
                  <a:schemeClr val="tx1"/>
                </a:solidFill>
                <a:latin typeface="Sagona Book"/>
                <a:cs typeface="Calibri"/>
              </a:rPr>
              <a:t>Prednost laserske dijagnostike</a:t>
            </a:r>
          </a:p>
          <a:p>
            <a:pPr lvl="1" algn="just">
              <a:buFont typeface="Courier New" panose="020B0504020202020204" pitchFamily="34" charset="0"/>
              <a:buChar char="o"/>
            </a:pPr>
            <a:r>
              <a:rPr lang="sr-Latn-RS" sz="1800">
                <a:solidFill>
                  <a:schemeClr val="tx1"/>
                </a:solidFill>
                <a:latin typeface="Sagona Book"/>
                <a:cs typeface="Calibri"/>
              </a:rPr>
              <a:t>Preciznost i fokusiranost</a:t>
            </a:r>
          </a:p>
          <a:p>
            <a:pPr lvl="1" algn="just">
              <a:buFont typeface="Courier New" panose="020B0504020202020204" pitchFamily="34" charset="0"/>
              <a:buChar char="o"/>
            </a:pPr>
            <a:r>
              <a:rPr lang="sr-Latn-RS" sz="1800">
                <a:solidFill>
                  <a:schemeClr val="tx1"/>
                </a:solidFill>
                <a:latin typeface="Sagona Book"/>
                <a:cs typeface="Calibri"/>
              </a:rPr>
              <a:t>Brza i bezbolna dijagnostika</a:t>
            </a:r>
          </a:p>
          <a:p>
            <a:pPr marL="0" indent="0" algn="just">
              <a:buNone/>
            </a:pPr>
            <a:r>
              <a:rPr lang="sr-Latn-RS" sz="1200">
                <a:solidFill>
                  <a:srgbClr val="374151"/>
                </a:solidFill>
                <a:ea typeface="+mn-lt"/>
                <a:cs typeface="+mn-lt"/>
              </a:rPr>
              <a:t> .</a:t>
            </a:r>
            <a:br>
              <a:rPr lang="sr-Latn-RS" sz="1200">
                <a:latin typeface="Calibri"/>
                <a:cs typeface="Calibri"/>
              </a:rPr>
            </a:br>
            <a:endParaRPr lang="sr-Latn-RS" sz="1200">
              <a:solidFill>
                <a:srgbClr val="000000"/>
              </a:solidFill>
              <a:latin typeface="Calibri"/>
              <a:ea typeface="Calibri"/>
              <a:cs typeface="Calibri"/>
            </a:endParaRPr>
          </a:p>
          <a:p>
            <a:pPr>
              <a:buFont typeface="Arial" panose="020B0504020202020204" pitchFamily="34" charset="0"/>
              <a:buChar char="•"/>
            </a:pPr>
            <a:endParaRPr lang="sr-Latn-RS" sz="1200">
              <a:latin typeface="Calibri"/>
              <a:cs typeface="Calibri"/>
            </a:endParaRPr>
          </a:p>
          <a:p>
            <a:pPr marL="0" indent="0">
              <a:buNone/>
            </a:pPr>
            <a:endParaRPr lang="sr-Latn-RS" sz="1200">
              <a:latin typeface="Calibri"/>
              <a:cs typeface="Calibri"/>
            </a:endParaRPr>
          </a:p>
          <a:p>
            <a:pPr>
              <a:buFont typeface="Arial" panose="020B0504020202020204" pitchFamily="34" charset="0"/>
              <a:buChar char="•"/>
            </a:pPr>
            <a:endParaRPr lang="sr-Latn-RS" sz="1200">
              <a:solidFill>
                <a:srgbClr val="374151"/>
              </a:solidFill>
              <a:cs typeface="Arial"/>
            </a:endParaRPr>
          </a:p>
        </p:txBody>
      </p:sp>
      <p:sp>
        <p:nvSpPr>
          <p:cNvPr id="6" name="Flowchart: Connector 5">
            <a:extLst>
              <a:ext uri="{FF2B5EF4-FFF2-40B4-BE49-F238E27FC236}">
                <a16:creationId xmlns:a16="http://schemas.microsoft.com/office/drawing/2014/main" id="{F2B092C9-C5F8-4631-B4B3-F706D1D86F44}"/>
              </a:ext>
            </a:extLst>
          </p:cNvPr>
          <p:cNvSpPr/>
          <p:nvPr/>
        </p:nvSpPr>
        <p:spPr>
          <a:xfrm>
            <a:off x="11709037" y="70601"/>
            <a:ext cx="408373" cy="422794"/>
          </a:xfrm>
          <a:prstGeom prst="flowChartConnector">
            <a:avLst/>
          </a:prstGeom>
          <a:solidFill>
            <a:srgbClr val="BBADEB"/>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tx1"/>
                </a:solidFill>
                <a:latin typeface="Sagona Book"/>
                <a:hlinkClick r:id="rId3" action="ppaction://hlinksldjump">
                  <a:extLst>
                    <a:ext uri="{A12FA001-AC4F-418D-AE19-62706E023703}">
                      <ahyp:hlinkClr xmlns:ahyp="http://schemas.microsoft.com/office/drawing/2018/hyperlinkcolor" val="tx"/>
                    </a:ext>
                  </a:extLst>
                </a:hlinkClick>
              </a:rPr>
              <a:t>S</a:t>
            </a:r>
            <a:endParaRPr lang="en-US" sz="3600" dirty="0">
              <a:solidFill>
                <a:schemeClr val="tx1"/>
              </a:solidFill>
              <a:latin typeface="Sagona Book"/>
            </a:endParaRPr>
          </a:p>
        </p:txBody>
      </p:sp>
    </p:spTree>
    <p:extLst>
      <p:ext uri="{BB962C8B-B14F-4D97-AF65-F5344CB8AC3E}">
        <p14:creationId xmlns:p14="http://schemas.microsoft.com/office/powerpoint/2010/main" val="545325559"/>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B8BD65CC-F72C-F8DE-079D-CE9DFF225E9D}"/>
              </a:ext>
            </a:extLst>
          </p:cNvPr>
          <p:cNvSpPr>
            <a:spLocks noGrp="1"/>
          </p:cNvSpPr>
          <p:nvPr>
            <p:ph type="title"/>
          </p:nvPr>
        </p:nvSpPr>
        <p:spPr>
          <a:xfrm>
            <a:off x="1198182" y="559813"/>
            <a:ext cx="10246090" cy="1471193"/>
          </a:xfrm>
        </p:spPr>
        <p:txBody>
          <a:bodyPr>
            <a:normAutofit/>
          </a:bodyPr>
          <a:lstStyle/>
          <a:p>
            <a:pPr algn="ctr"/>
            <a:r>
              <a:rPr lang="en-US"/>
              <a:t>SPEKTROSKOPIJA DISPERZIJE SVETLOSTI (LSS)</a:t>
            </a:r>
          </a:p>
        </p:txBody>
      </p:sp>
      <p:sp>
        <p:nvSpPr>
          <p:cNvPr id="3" name="Content Placeholder 2">
            <a:extLst>
              <a:ext uri="{FF2B5EF4-FFF2-40B4-BE49-F238E27FC236}">
                <a16:creationId xmlns:a16="http://schemas.microsoft.com/office/drawing/2014/main" id="{9F1976E4-0954-CF37-5A84-1E2CDE4DEB77}"/>
              </a:ext>
            </a:extLst>
          </p:cNvPr>
          <p:cNvSpPr>
            <a:spLocks noGrp="1"/>
          </p:cNvSpPr>
          <p:nvPr>
            <p:ph idx="1"/>
          </p:nvPr>
        </p:nvSpPr>
        <p:spPr>
          <a:xfrm>
            <a:off x="909118" y="2384474"/>
            <a:ext cx="5407630" cy="3835936"/>
          </a:xfrm>
        </p:spPr>
        <p:txBody>
          <a:bodyPr vert="horz" lIns="91440" tIns="45720" rIns="91440" bIns="45720" rtlCol="0" anchor="t">
            <a:normAutofit/>
          </a:bodyPr>
          <a:lstStyle/>
          <a:p>
            <a:pPr algn="just">
              <a:buFont typeface="Arial" panose="020B0504020202020204" pitchFamily="34" charset="0"/>
              <a:buChar char="•"/>
            </a:pPr>
            <a:r>
              <a:rPr lang="sr-Latn-RS" sz="2000">
                <a:latin typeface="Sagona Book"/>
                <a:cs typeface="Arial"/>
              </a:rPr>
              <a:t>Optička tehnika za merenje spektralne gustine snage površinskih struktura i morfologije</a:t>
            </a:r>
            <a:endParaRPr lang="en-US" sz="2000">
              <a:latin typeface="Sagona Book"/>
              <a:cs typeface="Arial"/>
            </a:endParaRPr>
          </a:p>
          <a:p>
            <a:pPr>
              <a:buFont typeface="Arial" panose="020B0504020202020204" pitchFamily="34" charset="0"/>
              <a:buChar char="•"/>
            </a:pPr>
            <a:r>
              <a:rPr lang="sr-Latn-RS" sz="2000">
                <a:latin typeface="Sagona Book"/>
                <a:cs typeface="Arial"/>
              </a:rPr>
              <a:t>Omogućava </a:t>
            </a:r>
            <a:r>
              <a:rPr lang="sr-Latn-RS" sz="2000" err="1">
                <a:latin typeface="Sagona Book"/>
                <a:cs typeface="Arial"/>
              </a:rPr>
              <a:t>neinvazivno</a:t>
            </a:r>
            <a:r>
              <a:rPr lang="sr-Latn-RS" sz="2000">
                <a:latin typeface="Sagona Book"/>
                <a:cs typeface="Arial"/>
              </a:rPr>
              <a:t> otkrivanje struktura u biološkim </a:t>
            </a:r>
            <a:r>
              <a:rPr lang="sr-Latn-RS" sz="2000" err="1">
                <a:latin typeface="Sagona Book"/>
                <a:cs typeface="Arial"/>
              </a:rPr>
              <a:t>tkvivima</a:t>
            </a:r>
            <a:r>
              <a:rPr lang="sr-Latn-RS" sz="2000">
                <a:latin typeface="Sagona Book"/>
                <a:cs typeface="Arial"/>
              </a:rPr>
              <a:t> na nivou </a:t>
            </a:r>
            <a:r>
              <a:rPr lang="sr-Latn-RS" sz="2000" err="1">
                <a:latin typeface="Sagona Book"/>
                <a:cs typeface="Arial"/>
              </a:rPr>
              <a:t>međućelijskog</a:t>
            </a:r>
            <a:r>
              <a:rPr lang="sr-Latn-RS" sz="2000">
                <a:latin typeface="Sagona Book"/>
                <a:cs typeface="Arial"/>
              </a:rPr>
              <a:t> prostora</a:t>
            </a:r>
          </a:p>
          <a:p>
            <a:pPr>
              <a:buFont typeface="Arial" panose="020B0504020202020204" pitchFamily="34" charset="0"/>
              <a:buChar char="•"/>
            </a:pPr>
            <a:r>
              <a:rPr lang="sr-Latn-RS" sz="2000">
                <a:latin typeface="Sagona Book"/>
                <a:cs typeface="Arial"/>
              </a:rPr>
              <a:t>Koristi se u ranoj detekciji raka debelog creva</a:t>
            </a:r>
          </a:p>
        </p:txBody>
      </p:sp>
      <p:pic>
        <p:nvPicPr>
          <p:cNvPr id="4" name="Picture 3" descr="3-s2.0-B9780128025116000077-f07-03-9780128025116.jpg (533×431)">
            <a:extLst>
              <a:ext uri="{FF2B5EF4-FFF2-40B4-BE49-F238E27FC236}">
                <a16:creationId xmlns:a16="http://schemas.microsoft.com/office/drawing/2014/main" id="{FC2B8B46-BA6F-D7E5-A2E9-89755715BCB2}"/>
              </a:ext>
            </a:extLst>
          </p:cNvPr>
          <p:cNvPicPr>
            <a:picLocks noChangeAspect="1"/>
          </p:cNvPicPr>
          <p:nvPr/>
        </p:nvPicPr>
        <p:blipFill>
          <a:blip r:embed="rId3"/>
          <a:stretch>
            <a:fillRect/>
          </a:stretch>
        </p:blipFill>
        <p:spPr>
          <a:xfrm>
            <a:off x="6602649" y="2304938"/>
            <a:ext cx="4715975" cy="3808150"/>
          </a:xfrm>
          <a:prstGeom prst="rect">
            <a:avLst/>
          </a:prstGeom>
        </p:spPr>
      </p:pic>
      <p:grpSp>
        <p:nvGrpSpPr>
          <p:cNvPr id="23"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5" name="Flowchart: Connector 34">
            <a:extLst>
              <a:ext uri="{FF2B5EF4-FFF2-40B4-BE49-F238E27FC236}">
                <a16:creationId xmlns:a16="http://schemas.microsoft.com/office/drawing/2014/main" id="{5BE6F5DF-D48F-418F-85D5-A4B408F380FA}"/>
              </a:ext>
            </a:extLst>
          </p:cNvPr>
          <p:cNvSpPr/>
          <p:nvPr/>
        </p:nvSpPr>
        <p:spPr>
          <a:xfrm>
            <a:off x="11709037" y="70601"/>
            <a:ext cx="408373" cy="422794"/>
          </a:xfrm>
          <a:prstGeom prst="flowChartConnector">
            <a:avLst/>
          </a:prstGeom>
          <a:solidFill>
            <a:srgbClr val="BBADEB"/>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tx1"/>
                </a:solidFill>
                <a:latin typeface="Sagona Book"/>
                <a:hlinkClick r:id="rId4" action="ppaction://hlinksldjump">
                  <a:extLst>
                    <a:ext uri="{A12FA001-AC4F-418D-AE19-62706E023703}">
                      <ahyp:hlinkClr xmlns:ahyp="http://schemas.microsoft.com/office/drawing/2018/hyperlinkcolor" val="tx"/>
                    </a:ext>
                  </a:extLst>
                </a:hlinkClick>
              </a:rPr>
              <a:t>S</a:t>
            </a:r>
            <a:endParaRPr lang="en-US" sz="3600" dirty="0">
              <a:solidFill>
                <a:schemeClr val="tx1"/>
              </a:solidFill>
              <a:latin typeface="Sagona Book"/>
            </a:endParaRPr>
          </a:p>
        </p:txBody>
      </p:sp>
    </p:spTree>
    <p:extLst>
      <p:ext uri="{BB962C8B-B14F-4D97-AF65-F5344CB8AC3E}">
        <p14:creationId xmlns:p14="http://schemas.microsoft.com/office/powerpoint/2010/main" val="337217336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5089F41F-380F-4E05-9A56-4C8F456E81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AA95964E-B60E-42AA-AAF3-91A4345B3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6C9A41BA-B255-49A5-9A9C-46B951135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A5076F12-9630-46F2-ADAF-617D35489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81DD2B33-B10F-441B-A5DE-95F578BE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E1C0380C-3C12-4AD4-A59D-9F4A5B527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4012F9BC-0D26-4714-96A0-BB74332F97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0BDD384-5C35-40DD-81BD-260F7CD7C9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B9813DFC-2118-4F9F-B162-1DD0A32B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5D8C1553-CB3E-2893-19C1-E55F17FAA3ED}"/>
              </a:ext>
            </a:extLst>
          </p:cNvPr>
          <p:cNvSpPr>
            <a:spLocks noGrp="1"/>
          </p:cNvSpPr>
          <p:nvPr>
            <p:ph type="title"/>
          </p:nvPr>
        </p:nvSpPr>
        <p:spPr>
          <a:xfrm>
            <a:off x="1198182" y="559813"/>
            <a:ext cx="10105279" cy="1664573"/>
          </a:xfrm>
        </p:spPr>
        <p:txBody>
          <a:bodyPr vert="horz" lIns="91440" tIns="45720" rIns="91440" bIns="45720" rtlCol="0" anchor="ctr">
            <a:noAutofit/>
          </a:bodyPr>
          <a:lstStyle/>
          <a:p>
            <a:pPr algn="ctr">
              <a:lnSpc>
                <a:spcPct val="90000"/>
              </a:lnSpc>
            </a:pPr>
            <a:r>
              <a:rPr lang="en-US">
                <a:ea typeface="+mj-lt"/>
                <a:cs typeface="+mj-lt"/>
              </a:rPr>
              <a:t>SPEKTROSKOPIJA DISPERZIJE </a:t>
            </a:r>
            <a:br>
              <a:rPr lang="en-US">
                <a:ea typeface="+mj-lt"/>
                <a:cs typeface="+mj-lt"/>
              </a:rPr>
            </a:br>
            <a:r>
              <a:rPr lang="en-US">
                <a:ea typeface="+mj-lt"/>
                <a:cs typeface="+mj-lt"/>
              </a:rPr>
              <a:t>SVETLOSTI (LSS)</a:t>
            </a:r>
            <a:endParaRPr lang="en-US"/>
          </a:p>
          <a:p>
            <a:pPr>
              <a:lnSpc>
                <a:spcPct val="90000"/>
              </a:lnSpc>
            </a:pPr>
            <a:endParaRPr lang="en-US" sz="2100"/>
          </a:p>
        </p:txBody>
      </p:sp>
      <p:sp>
        <p:nvSpPr>
          <p:cNvPr id="3" name="Content Placeholder 2">
            <a:extLst>
              <a:ext uri="{FF2B5EF4-FFF2-40B4-BE49-F238E27FC236}">
                <a16:creationId xmlns:a16="http://schemas.microsoft.com/office/drawing/2014/main" id="{2E0EA364-F552-AAF4-7FA9-A3F9D91903DB}"/>
              </a:ext>
            </a:extLst>
          </p:cNvPr>
          <p:cNvSpPr>
            <a:spLocks noGrp="1"/>
          </p:cNvSpPr>
          <p:nvPr>
            <p:ph idx="1"/>
          </p:nvPr>
        </p:nvSpPr>
        <p:spPr>
          <a:xfrm>
            <a:off x="1200133" y="2116164"/>
            <a:ext cx="4814102" cy="2161481"/>
          </a:xfrm>
        </p:spPr>
        <p:txBody>
          <a:bodyPr vert="horz" lIns="91440" tIns="45720" rIns="91440" bIns="45720" rtlCol="0" anchor="t">
            <a:normAutofit/>
          </a:bodyPr>
          <a:lstStyle/>
          <a:p>
            <a:pPr algn="just">
              <a:buFont typeface="Arial"/>
              <a:buChar char="•"/>
            </a:pPr>
            <a:r>
              <a:rPr lang="en-US" sz="1800" dirty="0" err="1">
                <a:latin typeface="Sagona Book"/>
                <a:cs typeface="Arial"/>
              </a:rPr>
              <a:t>Svetlost</a:t>
            </a:r>
            <a:r>
              <a:rPr lang="en-US" sz="1800" dirty="0">
                <a:latin typeface="Sagona Book"/>
                <a:cs typeface="Arial"/>
              </a:rPr>
              <a:t> </a:t>
            </a:r>
            <a:r>
              <a:rPr lang="en-US" sz="1800" dirty="0" err="1">
                <a:latin typeface="Sagona Book"/>
                <a:cs typeface="Arial"/>
              </a:rPr>
              <a:t>koja</a:t>
            </a:r>
            <a:r>
              <a:rPr lang="en-US" sz="1800" dirty="0">
                <a:latin typeface="Sagona Book"/>
                <a:cs typeface="Arial"/>
              </a:rPr>
              <a:t> se </a:t>
            </a:r>
            <a:r>
              <a:rPr lang="en-US" sz="1800" dirty="0" err="1">
                <a:latin typeface="Sagona Book"/>
                <a:cs typeface="Arial"/>
              </a:rPr>
              <a:t>raseju</a:t>
            </a:r>
            <a:r>
              <a:rPr lang="en-US" sz="1800" dirty="0">
                <a:latin typeface="Sagona Book"/>
                <a:cs typeface="Arial"/>
              </a:rPr>
              <a:t> </a:t>
            </a:r>
            <a:r>
              <a:rPr lang="en-US" sz="1800" dirty="0" err="1">
                <a:latin typeface="Sagona Book"/>
                <a:cs typeface="Arial"/>
              </a:rPr>
              <a:t>natrag</a:t>
            </a:r>
            <a:r>
              <a:rPr lang="en-US" sz="1800" dirty="0">
                <a:latin typeface="Sagona Book"/>
                <a:cs typeface="Arial"/>
              </a:rPr>
              <a:t> od </a:t>
            </a:r>
            <a:r>
              <a:rPr lang="en-US" sz="1800" dirty="0" err="1">
                <a:latin typeface="Sagona Book"/>
                <a:cs typeface="Arial"/>
              </a:rPr>
              <a:t>tkiva</a:t>
            </a:r>
            <a:r>
              <a:rPr lang="en-US" sz="1800" dirty="0">
                <a:latin typeface="Sagona Book"/>
                <a:cs typeface="Arial"/>
              </a:rPr>
              <a:t> se </a:t>
            </a:r>
            <a:r>
              <a:rPr lang="en-US" sz="1800" dirty="0" err="1">
                <a:latin typeface="Sagona Book"/>
                <a:cs typeface="Arial"/>
              </a:rPr>
              <a:t>sastoji</a:t>
            </a:r>
            <a:r>
              <a:rPr lang="en-US" sz="1800" dirty="0">
                <a:latin typeface="Sagona Book"/>
                <a:cs typeface="Arial"/>
              </a:rPr>
              <a:t> od </a:t>
            </a:r>
            <a:r>
              <a:rPr lang="en-US" sz="1800" dirty="0" err="1">
                <a:latin typeface="Sagona Book"/>
                <a:cs typeface="Arial"/>
              </a:rPr>
              <a:t>dve</a:t>
            </a:r>
            <a:r>
              <a:rPr lang="en-US" sz="1800" dirty="0">
                <a:latin typeface="Sagona Book"/>
                <a:cs typeface="Arial"/>
              </a:rPr>
              <a:t> </a:t>
            </a:r>
            <a:r>
              <a:rPr lang="en-US" sz="1800" dirty="0" err="1">
                <a:latin typeface="Sagona Book"/>
                <a:cs typeface="Arial"/>
              </a:rPr>
              <a:t>komponente</a:t>
            </a:r>
            <a:r>
              <a:rPr lang="en-US" sz="1800" dirty="0">
                <a:latin typeface="Sagona Book"/>
                <a:cs typeface="Arial"/>
              </a:rPr>
              <a:t>:</a:t>
            </a:r>
            <a:endParaRPr lang="en-US" dirty="0">
              <a:latin typeface="Sagona Book"/>
              <a:cs typeface="Arial"/>
            </a:endParaRPr>
          </a:p>
          <a:p>
            <a:pPr lvl="1" algn="just">
              <a:buFont typeface="Courier New" panose="020B0504020202020204" pitchFamily="34" charset="0"/>
              <a:buChar char="o"/>
            </a:pPr>
            <a:r>
              <a:rPr lang="en-US" sz="1800" dirty="0" err="1">
                <a:latin typeface="Sagona Book"/>
                <a:cs typeface="Arial"/>
              </a:rPr>
              <a:t>Jedna</a:t>
            </a:r>
            <a:r>
              <a:rPr lang="en-US" sz="1800" dirty="0">
                <a:latin typeface="Sagona Book"/>
                <a:cs typeface="Arial"/>
              </a:rPr>
              <a:t> je </a:t>
            </a:r>
            <a:r>
              <a:rPr lang="en-US" sz="1800" dirty="0" err="1">
                <a:latin typeface="Sagona Book"/>
                <a:cs typeface="Arial"/>
              </a:rPr>
              <a:t>rezultat</a:t>
            </a:r>
            <a:r>
              <a:rPr lang="en-US" sz="1800" dirty="0">
                <a:latin typeface="Sagona Book"/>
                <a:cs typeface="Arial"/>
              </a:rPr>
              <a:t> </a:t>
            </a:r>
            <a:r>
              <a:rPr lang="en-US" sz="1800" dirty="0" err="1">
                <a:latin typeface="Sagona Book"/>
                <a:cs typeface="Arial"/>
              </a:rPr>
              <a:t>pojedinačnog</a:t>
            </a:r>
            <a:r>
              <a:rPr lang="en-US" sz="1800" dirty="0">
                <a:latin typeface="Sagona Book"/>
                <a:cs typeface="Arial"/>
              </a:rPr>
              <a:t> </a:t>
            </a:r>
            <a:r>
              <a:rPr lang="en-US" sz="1800" dirty="0" err="1">
                <a:latin typeface="Sagona Book"/>
                <a:cs typeface="Arial"/>
              </a:rPr>
              <a:t>događaja</a:t>
            </a:r>
            <a:r>
              <a:rPr lang="en-US" sz="1800" dirty="0">
                <a:latin typeface="Sagona Book"/>
                <a:cs typeface="Arial"/>
              </a:rPr>
              <a:t> </a:t>
            </a:r>
            <a:r>
              <a:rPr lang="en-US" sz="1800" dirty="0" err="1">
                <a:latin typeface="Sagona Book"/>
                <a:cs typeface="Arial"/>
              </a:rPr>
              <a:t>raspršivanja</a:t>
            </a:r>
            <a:endParaRPr lang="en-US" sz="1800" dirty="0">
              <a:latin typeface="Sagona Book"/>
              <a:cs typeface="Arial"/>
            </a:endParaRPr>
          </a:p>
          <a:p>
            <a:pPr lvl="1" algn="just">
              <a:buFont typeface="Courier New" panose="020B0504020202020204" pitchFamily="34" charset="0"/>
              <a:buChar char="o"/>
            </a:pPr>
            <a:r>
              <a:rPr lang="en-US" sz="1800" dirty="0">
                <a:latin typeface="Sagona Book"/>
                <a:cs typeface="Arial"/>
              </a:rPr>
              <a:t>Druga je </a:t>
            </a:r>
            <a:r>
              <a:rPr lang="en-US" sz="1800" dirty="0" err="1">
                <a:latin typeface="Sagona Book"/>
                <a:cs typeface="Arial"/>
              </a:rPr>
              <a:t>rezultat</a:t>
            </a:r>
            <a:r>
              <a:rPr lang="en-US" sz="1800" dirty="0">
                <a:latin typeface="Sagona Book"/>
                <a:cs typeface="Arial"/>
              </a:rPr>
              <a:t> </a:t>
            </a:r>
            <a:r>
              <a:rPr lang="en-US" sz="1800" dirty="0" err="1">
                <a:latin typeface="Sagona Book"/>
                <a:cs typeface="Arial"/>
              </a:rPr>
              <a:t>pojedinačnog</a:t>
            </a:r>
            <a:r>
              <a:rPr lang="en-US" sz="1800" dirty="0">
                <a:latin typeface="Sagona Book"/>
                <a:cs typeface="Arial"/>
              </a:rPr>
              <a:t> </a:t>
            </a:r>
            <a:r>
              <a:rPr lang="en-US" sz="1800" dirty="0" err="1">
                <a:latin typeface="Sagona Book"/>
                <a:cs typeface="Arial"/>
              </a:rPr>
              <a:t>događaja</a:t>
            </a:r>
            <a:r>
              <a:rPr lang="en-US" sz="1800" dirty="0">
                <a:latin typeface="Sagona Book"/>
                <a:cs typeface="Arial"/>
              </a:rPr>
              <a:t> </a:t>
            </a:r>
            <a:r>
              <a:rPr lang="en-US" sz="1800" dirty="0" err="1">
                <a:latin typeface="Sagona Book"/>
                <a:cs typeface="Arial"/>
              </a:rPr>
              <a:t>pozadinskog</a:t>
            </a:r>
            <a:r>
              <a:rPr lang="en-US" sz="1800" dirty="0">
                <a:latin typeface="Sagona Book"/>
                <a:cs typeface="Arial"/>
              </a:rPr>
              <a:t> </a:t>
            </a:r>
            <a:r>
              <a:rPr lang="en-US" sz="1800" dirty="0" err="1">
                <a:latin typeface="Sagona Book"/>
                <a:cs typeface="Arial"/>
              </a:rPr>
              <a:t>osvetljenja</a:t>
            </a:r>
            <a:endParaRPr lang="en-US" sz="1800" dirty="0">
              <a:latin typeface="Sagona Book"/>
              <a:cs typeface="Arial"/>
            </a:endParaRPr>
          </a:p>
          <a:p>
            <a:pPr>
              <a:buFont typeface="Arial" panose="020B0504020202020204" pitchFamily="34" charset="0"/>
              <a:buChar char="•"/>
            </a:pPr>
            <a:endParaRPr lang="en-US" sz="1800" dirty="0">
              <a:cs typeface="Arial"/>
            </a:endParaRPr>
          </a:p>
        </p:txBody>
      </p:sp>
      <p:pic>
        <p:nvPicPr>
          <p:cNvPr id="4" name="Picture 3" descr="A diagram of a polarizer&#10;&#10;Description automatically generated">
            <a:extLst>
              <a:ext uri="{FF2B5EF4-FFF2-40B4-BE49-F238E27FC236}">
                <a16:creationId xmlns:a16="http://schemas.microsoft.com/office/drawing/2014/main" id="{90057B01-3A81-2378-6042-0312D6872BC4}"/>
              </a:ext>
            </a:extLst>
          </p:cNvPr>
          <p:cNvPicPr>
            <a:picLocks noChangeAspect="1"/>
          </p:cNvPicPr>
          <p:nvPr/>
        </p:nvPicPr>
        <p:blipFill>
          <a:blip r:embed="rId3"/>
          <a:stretch>
            <a:fillRect/>
          </a:stretch>
        </p:blipFill>
        <p:spPr>
          <a:xfrm>
            <a:off x="6379961" y="2112891"/>
            <a:ext cx="5117973" cy="2224385"/>
          </a:xfrm>
          <a:prstGeom prst="rect">
            <a:avLst/>
          </a:prstGeom>
        </p:spPr>
      </p:pic>
      <p:grpSp>
        <p:nvGrpSpPr>
          <p:cNvPr id="23" name="Bottom Right">
            <a:extLst>
              <a:ext uri="{FF2B5EF4-FFF2-40B4-BE49-F238E27FC236}">
                <a16:creationId xmlns:a16="http://schemas.microsoft.com/office/drawing/2014/main" id="{FF8C87E7-85A6-4119-B524-84AA9C0AAB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6795C3BD-3FC3-4E1B-AD87-32CDB6EEC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48C556CD-2C4A-474F-9FF7-77BBE788F69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5ADB469-31B7-4DEF-BB35-B16F50DBE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5B70D859-00C6-4B2A-934C-68F32BA7C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8AC0917A-2A49-4846-9772-79EEA1C99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DD6C017-B6D4-4DDE-90B4-DBA925B48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30A4B39-910B-4EB2-997D-208FB20D1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5DCA9C3-2763-4D68-BBAE-82D1DA0E9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756A41BA-B004-4C26-806A-B2AAA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660C5622-37F7-4A22-A941-BAAFD864F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5" name="TextBox 4">
            <a:extLst>
              <a:ext uri="{FF2B5EF4-FFF2-40B4-BE49-F238E27FC236}">
                <a16:creationId xmlns:a16="http://schemas.microsoft.com/office/drawing/2014/main" id="{8A25DE12-02FF-2D25-45D7-6D761955B77B}"/>
              </a:ext>
            </a:extLst>
          </p:cNvPr>
          <p:cNvSpPr txBox="1"/>
          <p:nvPr/>
        </p:nvSpPr>
        <p:spPr>
          <a:xfrm>
            <a:off x="1195721" y="4504716"/>
            <a:ext cx="1023317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800" baseline="0">
                <a:solidFill>
                  <a:srgbClr val="201449"/>
                </a:solidFill>
                <a:latin typeface="Sagona Book"/>
              </a:rPr>
              <a:t>Kako bi se </a:t>
            </a:r>
            <a:r>
              <a:rPr lang="en-US" sz="1800" baseline="0" err="1">
                <a:solidFill>
                  <a:srgbClr val="201449"/>
                </a:solidFill>
                <a:latin typeface="Sagona Book"/>
              </a:rPr>
              <a:t>proučavao</a:t>
            </a:r>
            <a:r>
              <a:rPr lang="en-US" sz="1800" baseline="0">
                <a:solidFill>
                  <a:srgbClr val="201449"/>
                </a:solidFill>
                <a:latin typeface="Sagona Book"/>
              </a:rPr>
              <a:t> </a:t>
            </a:r>
            <a:r>
              <a:rPr lang="en-US" sz="1800" baseline="0" err="1">
                <a:solidFill>
                  <a:srgbClr val="201449"/>
                </a:solidFill>
                <a:latin typeface="Sagona Book"/>
              </a:rPr>
              <a:t>pojedinačni</a:t>
            </a:r>
            <a:r>
              <a:rPr lang="en-US" sz="1800" baseline="0">
                <a:solidFill>
                  <a:srgbClr val="201449"/>
                </a:solidFill>
                <a:latin typeface="Sagona Book"/>
              </a:rPr>
              <a:t> </a:t>
            </a:r>
            <a:r>
              <a:rPr lang="en-US" sz="1800" baseline="0" err="1">
                <a:solidFill>
                  <a:srgbClr val="201449"/>
                </a:solidFill>
                <a:latin typeface="Sagona Book"/>
              </a:rPr>
              <a:t>događaj</a:t>
            </a:r>
            <a:r>
              <a:rPr lang="en-US" sz="1800" baseline="0">
                <a:solidFill>
                  <a:srgbClr val="201449"/>
                </a:solidFill>
                <a:latin typeface="Sagona Book"/>
              </a:rPr>
              <a:t> </a:t>
            </a:r>
            <a:r>
              <a:rPr lang="en-US" sz="1800" baseline="0" err="1">
                <a:solidFill>
                  <a:srgbClr val="201449"/>
                </a:solidFill>
                <a:latin typeface="Sagona Book"/>
              </a:rPr>
              <a:t>raspršivanja</a:t>
            </a:r>
            <a:r>
              <a:rPr lang="en-US" sz="1800" baseline="0">
                <a:solidFill>
                  <a:srgbClr val="201449"/>
                </a:solidFill>
                <a:latin typeface="Sagona Book"/>
              </a:rPr>
              <a:t>, </a:t>
            </a:r>
            <a:r>
              <a:rPr lang="en-US" sz="1800" baseline="0" err="1">
                <a:solidFill>
                  <a:srgbClr val="201449"/>
                </a:solidFill>
                <a:latin typeface="Sagona Book"/>
              </a:rPr>
              <a:t>raspršena</a:t>
            </a:r>
            <a:r>
              <a:rPr lang="en-US" sz="1800" baseline="0">
                <a:solidFill>
                  <a:srgbClr val="201449"/>
                </a:solidFill>
                <a:latin typeface="Sagona Book"/>
              </a:rPr>
              <a:t> </a:t>
            </a:r>
            <a:r>
              <a:rPr lang="en-US" sz="1800" baseline="0" err="1">
                <a:solidFill>
                  <a:srgbClr val="201449"/>
                </a:solidFill>
                <a:latin typeface="Sagona Book"/>
              </a:rPr>
              <a:t>svetlost</a:t>
            </a:r>
            <a:r>
              <a:rPr lang="en-US" sz="1800" baseline="0">
                <a:solidFill>
                  <a:srgbClr val="201449"/>
                </a:solidFill>
                <a:latin typeface="Sagona Book"/>
              </a:rPr>
              <a:t> mora da </a:t>
            </a:r>
            <a:r>
              <a:rPr lang="en-US" sz="1800" baseline="0" err="1">
                <a:solidFill>
                  <a:srgbClr val="201449"/>
                </a:solidFill>
                <a:latin typeface="Sagona Book"/>
              </a:rPr>
              <a:t>bude</a:t>
            </a:r>
            <a:r>
              <a:rPr lang="en-US" sz="1800" baseline="0">
                <a:solidFill>
                  <a:srgbClr val="201449"/>
                </a:solidFill>
                <a:latin typeface="Sagona Book"/>
              </a:rPr>
              <a:t> </a:t>
            </a:r>
            <a:r>
              <a:rPr lang="en-US" sz="1800" baseline="0" err="1">
                <a:solidFill>
                  <a:srgbClr val="201449"/>
                </a:solidFill>
                <a:latin typeface="Sagona Book"/>
              </a:rPr>
              <a:t>razdvojena</a:t>
            </a:r>
            <a:r>
              <a:rPr lang="en-US" sz="1800" baseline="0">
                <a:solidFill>
                  <a:srgbClr val="201449"/>
                </a:solidFill>
                <a:latin typeface="Sagona Book"/>
              </a:rPr>
              <a:t> </a:t>
            </a:r>
            <a:r>
              <a:rPr lang="en-US" sz="1800" baseline="0" err="1">
                <a:solidFill>
                  <a:srgbClr val="201449"/>
                </a:solidFill>
                <a:latin typeface="Sagona Book"/>
              </a:rPr>
              <a:t>od</a:t>
            </a:r>
            <a:r>
              <a:rPr lang="en-US" sz="1800" baseline="0">
                <a:solidFill>
                  <a:srgbClr val="201449"/>
                </a:solidFill>
                <a:latin typeface="Sagona Book"/>
              </a:rPr>
              <a:t> </a:t>
            </a:r>
            <a:r>
              <a:rPr lang="en-US" sz="1800" baseline="0" err="1">
                <a:solidFill>
                  <a:srgbClr val="201449"/>
                </a:solidFill>
                <a:latin typeface="Sagona Book"/>
              </a:rPr>
              <a:t>difuzionog</a:t>
            </a:r>
            <a:r>
              <a:rPr lang="en-US" sz="1800" baseline="0">
                <a:solidFill>
                  <a:srgbClr val="201449"/>
                </a:solidFill>
                <a:latin typeface="Sagona Book"/>
              </a:rPr>
              <a:t> </a:t>
            </a:r>
            <a:r>
              <a:rPr lang="en-US" sz="1800" baseline="0" err="1">
                <a:solidFill>
                  <a:srgbClr val="201449"/>
                </a:solidFill>
                <a:latin typeface="Sagona Book"/>
              </a:rPr>
              <a:t>pozadinskog</a:t>
            </a:r>
            <a:r>
              <a:rPr lang="en-US" sz="1800" baseline="0">
                <a:solidFill>
                  <a:srgbClr val="201449"/>
                </a:solidFill>
                <a:latin typeface="Sagona Book"/>
              </a:rPr>
              <a:t> </a:t>
            </a:r>
            <a:r>
              <a:rPr lang="en-US" sz="1800" baseline="0" err="1">
                <a:solidFill>
                  <a:srgbClr val="201449"/>
                </a:solidFill>
                <a:latin typeface="Sagona Book"/>
              </a:rPr>
              <a:t>svetla</a:t>
            </a:r>
            <a:r>
              <a:rPr lang="en-US" sz="1800" baseline="0">
                <a:solidFill>
                  <a:srgbClr val="201449"/>
                </a:solidFill>
                <a:latin typeface="Sagona Book"/>
              </a:rPr>
              <a:t>. </a:t>
            </a:r>
            <a:r>
              <a:rPr lang="en-US" sz="1800" baseline="0" err="1">
                <a:solidFill>
                  <a:srgbClr val="201449"/>
                </a:solidFill>
                <a:latin typeface="Sagona Book"/>
              </a:rPr>
              <a:t>Polarizovana</a:t>
            </a:r>
            <a:r>
              <a:rPr lang="en-US" sz="1800" baseline="0">
                <a:solidFill>
                  <a:srgbClr val="201449"/>
                </a:solidFill>
                <a:latin typeface="Sagona Book"/>
              </a:rPr>
              <a:t> </a:t>
            </a:r>
            <a:r>
              <a:rPr lang="en-US" sz="1800" baseline="0" err="1">
                <a:solidFill>
                  <a:srgbClr val="201449"/>
                </a:solidFill>
                <a:latin typeface="Sagona Book"/>
              </a:rPr>
              <a:t>svetlost</a:t>
            </a:r>
            <a:r>
              <a:rPr lang="en-US" sz="1800" baseline="0">
                <a:solidFill>
                  <a:srgbClr val="201449"/>
                </a:solidFill>
                <a:latin typeface="Sagona Book"/>
              </a:rPr>
              <a:t> </a:t>
            </a:r>
            <a:r>
              <a:rPr lang="en-US" sz="1800" baseline="0" err="1">
                <a:solidFill>
                  <a:srgbClr val="201449"/>
                </a:solidFill>
                <a:latin typeface="Sagona Book"/>
              </a:rPr>
              <a:t>ovo</a:t>
            </a:r>
            <a:r>
              <a:rPr lang="en-US" sz="1800" baseline="0">
                <a:solidFill>
                  <a:srgbClr val="201449"/>
                </a:solidFill>
                <a:latin typeface="Sagona Book"/>
              </a:rPr>
              <a:t> </a:t>
            </a:r>
            <a:r>
              <a:rPr lang="en-US" sz="1800" baseline="0" err="1">
                <a:solidFill>
                  <a:srgbClr val="201449"/>
                </a:solidFill>
                <a:latin typeface="Sagona Book"/>
              </a:rPr>
              <a:t>omogućava</a:t>
            </a:r>
            <a:endParaRPr lang="en-US" sz="1800" baseline="0">
              <a:solidFill>
                <a:srgbClr val="201449"/>
              </a:solidFill>
              <a:latin typeface="Sagona Book"/>
              <a:cs typeface="Arial"/>
            </a:endParaRPr>
          </a:p>
          <a:p>
            <a:pPr marL="285750" indent="-285750" algn="just">
              <a:buFont typeface="Arial"/>
              <a:buChar char="•"/>
            </a:pPr>
            <a:r>
              <a:rPr lang="en-US">
                <a:solidFill>
                  <a:srgbClr val="201449"/>
                </a:solidFill>
                <a:latin typeface="Sagona Book"/>
                <a:cs typeface="Arial"/>
              </a:rPr>
              <a:t>Izvor </a:t>
            </a:r>
            <a:r>
              <a:rPr lang="en-US" err="1">
                <a:solidFill>
                  <a:srgbClr val="201449"/>
                </a:solidFill>
                <a:latin typeface="Sagona Book"/>
                <a:cs typeface="Arial"/>
              </a:rPr>
              <a:t>svetlosti</a:t>
            </a:r>
            <a:r>
              <a:rPr lang="en-US">
                <a:solidFill>
                  <a:srgbClr val="201449"/>
                </a:solidFill>
                <a:latin typeface="Sagona Book"/>
                <a:cs typeface="Arial"/>
              </a:rPr>
              <a:t> </a:t>
            </a:r>
            <a:r>
              <a:rPr lang="en-US" err="1">
                <a:solidFill>
                  <a:srgbClr val="201449"/>
                </a:solidFill>
                <a:latin typeface="Sagona Book"/>
                <a:cs typeface="Arial"/>
              </a:rPr>
              <a:t>lukasta</a:t>
            </a:r>
            <a:r>
              <a:rPr lang="en-US">
                <a:solidFill>
                  <a:srgbClr val="201449"/>
                </a:solidFill>
                <a:latin typeface="Sagona Book"/>
                <a:cs typeface="Arial"/>
              </a:rPr>
              <a:t> </a:t>
            </a:r>
            <a:r>
              <a:rPr lang="en-US" err="1">
                <a:solidFill>
                  <a:srgbClr val="201449"/>
                </a:solidFill>
                <a:latin typeface="Sagona Book"/>
                <a:cs typeface="Arial"/>
              </a:rPr>
              <a:t>lampa</a:t>
            </a:r>
            <a:r>
              <a:rPr lang="en-US">
                <a:solidFill>
                  <a:srgbClr val="201449"/>
                </a:solidFill>
                <a:latin typeface="Sagona Book"/>
                <a:cs typeface="Arial"/>
              </a:rPr>
              <a:t>, </a:t>
            </a:r>
            <a:r>
              <a:rPr lang="en-US" err="1">
                <a:solidFill>
                  <a:srgbClr val="201449"/>
                </a:solidFill>
                <a:latin typeface="Sagona Book"/>
                <a:cs typeface="Arial"/>
              </a:rPr>
              <a:t>usmeravanje</a:t>
            </a:r>
            <a:r>
              <a:rPr lang="en-US">
                <a:solidFill>
                  <a:srgbClr val="201449"/>
                </a:solidFill>
                <a:latin typeface="Sagona Book"/>
                <a:cs typeface="Arial"/>
              </a:rPr>
              <a:t> </a:t>
            </a:r>
            <a:r>
              <a:rPr lang="en-US" err="1">
                <a:solidFill>
                  <a:srgbClr val="201449"/>
                </a:solidFill>
                <a:latin typeface="Sagona Book"/>
                <a:cs typeface="Arial"/>
              </a:rPr>
              <a:t>svetla</a:t>
            </a:r>
            <a:r>
              <a:rPr lang="en-US">
                <a:solidFill>
                  <a:srgbClr val="201449"/>
                </a:solidFill>
                <a:latin typeface="Sagona Book"/>
                <a:cs typeface="Arial"/>
              </a:rPr>
              <a:t> </a:t>
            </a:r>
            <a:r>
              <a:rPr lang="en-US" err="1">
                <a:solidFill>
                  <a:srgbClr val="201449"/>
                </a:solidFill>
                <a:latin typeface="Sagona Book"/>
                <a:cs typeface="Arial"/>
              </a:rPr>
              <a:t>pomoću</a:t>
            </a:r>
            <a:r>
              <a:rPr lang="en-US">
                <a:solidFill>
                  <a:srgbClr val="201449"/>
                </a:solidFill>
                <a:latin typeface="Sagona Book"/>
                <a:cs typeface="Arial"/>
              </a:rPr>
              <a:t> </a:t>
            </a:r>
            <a:r>
              <a:rPr lang="en-US" err="1">
                <a:solidFill>
                  <a:srgbClr val="201449"/>
                </a:solidFill>
                <a:latin typeface="Sagona Book"/>
                <a:cs typeface="Arial"/>
              </a:rPr>
              <a:t>ahromatskog</a:t>
            </a:r>
            <a:r>
              <a:rPr lang="en-US">
                <a:solidFill>
                  <a:srgbClr val="201449"/>
                </a:solidFill>
                <a:latin typeface="Sagona Book"/>
                <a:cs typeface="Arial"/>
              </a:rPr>
              <a:t> </a:t>
            </a:r>
            <a:r>
              <a:rPr lang="en-US" err="1">
                <a:solidFill>
                  <a:srgbClr val="201449"/>
                </a:solidFill>
                <a:latin typeface="Sagona Book"/>
                <a:cs typeface="Arial"/>
              </a:rPr>
              <a:t>sočiva</a:t>
            </a:r>
            <a:r>
              <a:rPr lang="en-US">
                <a:solidFill>
                  <a:srgbClr val="201449"/>
                </a:solidFill>
                <a:latin typeface="Sagona Book"/>
                <a:cs typeface="Arial"/>
              </a:rPr>
              <a:t>. Onda ide </a:t>
            </a:r>
            <a:r>
              <a:rPr lang="en-US" err="1">
                <a:solidFill>
                  <a:srgbClr val="201449"/>
                </a:solidFill>
                <a:latin typeface="Sagona Book"/>
                <a:cs typeface="Arial"/>
              </a:rPr>
              <a:t>širokopojasni</a:t>
            </a:r>
            <a:r>
              <a:rPr lang="en-US">
                <a:solidFill>
                  <a:srgbClr val="201449"/>
                </a:solidFill>
                <a:latin typeface="Sagona Book"/>
                <a:cs typeface="Arial"/>
              </a:rPr>
              <a:t> </a:t>
            </a:r>
            <a:r>
              <a:rPr lang="en-US" err="1">
                <a:solidFill>
                  <a:srgbClr val="201449"/>
                </a:solidFill>
                <a:latin typeface="Sagona Book"/>
                <a:cs typeface="Arial"/>
              </a:rPr>
              <a:t>polarizot</a:t>
            </a:r>
            <a:r>
              <a:rPr lang="en-US">
                <a:solidFill>
                  <a:srgbClr val="201449"/>
                </a:solidFill>
                <a:latin typeface="Sagona Book"/>
                <a:cs typeface="Arial"/>
              </a:rPr>
              <a:t> </a:t>
            </a:r>
            <a:r>
              <a:rPr lang="en-US" err="1">
                <a:solidFill>
                  <a:srgbClr val="201449"/>
                </a:solidFill>
                <a:latin typeface="Sagona Book"/>
                <a:cs typeface="Arial"/>
              </a:rPr>
              <a:t>nakog</a:t>
            </a:r>
            <a:r>
              <a:rPr lang="en-US">
                <a:solidFill>
                  <a:srgbClr val="201449"/>
                </a:solidFill>
                <a:latin typeface="Sagona Book"/>
                <a:cs typeface="Arial"/>
              </a:rPr>
              <a:t> </a:t>
            </a:r>
            <a:r>
              <a:rPr lang="en-US" err="1">
                <a:solidFill>
                  <a:srgbClr val="201449"/>
                </a:solidFill>
                <a:latin typeface="Sagona Book"/>
                <a:cs typeface="Arial"/>
              </a:rPr>
              <a:t>kog</a:t>
            </a:r>
            <a:r>
              <a:rPr lang="en-US">
                <a:solidFill>
                  <a:srgbClr val="201449"/>
                </a:solidFill>
                <a:latin typeface="Sagona Book"/>
                <a:cs typeface="Arial"/>
              </a:rPr>
              <a:t> </a:t>
            </a:r>
            <a:r>
              <a:rPr lang="en-US" err="1">
                <a:solidFill>
                  <a:srgbClr val="201449"/>
                </a:solidFill>
                <a:latin typeface="Sagona Book"/>
                <a:cs typeface="Arial"/>
              </a:rPr>
              <a:t>sledi</a:t>
            </a:r>
            <a:r>
              <a:rPr lang="en-US">
                <a:solidFill>
                  <a:srgbClr val="201449"/>
                </a:solidFill>
                <a:latin typeface="Sagona Book"/>
                <a:cs typeface="Arial"/>
              </a:rPr>
              <a:t> </a:t>
            </a:r>
            <a:r>
              <a:rPr lang="en-US" err="1">
                <a:solidFill>
                  <a:srgbClr val="201449"/>
                </a:solidFill>
                <a:latin typeface="Sagona Book"/>
                <a:cs typeface="Arial"/>
              </a:rPr>
              <a:t>uski</a:t>
            </a:r>
            <a:r>
              <a:rPr lang="en-US">
                <a:solidFill>
                  <a:srgbClr val="201449"/>
                </a:solidFill>
                <a:latin typeface="Sagona Book"/>
                <a:cs typeface="Arial"/>
              </a:rPr>
              <a:t> filter za </a:t>
            </a:r>
            <a:r>
              <a:rPr lang="en-US" err="1">
                <a:solidFill>
                  <a:srgbClr val="201449"/>
                </a:solidFill>
                <a:latin typeface="Sagona Book"/>
                <a:cs typeface="Arial"/>
              </a:rPr>
              <a:t>selektovanje</a:t>
            </a:r>
            <a:r>
              <a:rPr lang="en-US">
                <a:solidFill>
                  <a:srgbClr val="201449"/>
                </a:solidFill>
                <a:latin typeface="Sagona Book"/>
                <a:cs typeface="Arial"/>
              </a:rPr>
              <a:t> </a:t>
            </a:r>
            <a:r>
              <a:rPr lang="en-US" err="1">
                <a:solidFill>
                  <a:srgbClr val="201449"/>
                </a:solidFill>
                <a:latin typeface="Sagona Book"/>
                <a:cs typeface="Arial"/>
              </a:rPr>
              <a:t>talasnih</a:t>
            </a:r>
            <a:r>
              <a:rPr lang="en-US">
                <a:solidFill>
                  <a:srgbClr val="201449"/>
                </a:solidFill>
                <a:latin typeface="Sagona Book"/>
                <a:cs typeface="Arial"/>
              </a:rPr>
              <a:t> </a:t>
            </a:r>
            <a:r>
              <a:rPr lang="en-US" err="1">
                <a:solidFill>
                  <a:srgbClr val="201449"/>
                </a:solidFill>
                <a:latin typeface="Sagona Book"/>
                <a:cs typeface="Arial"/>
              </a:rPr>
              <a:t>dužina</a:t>
            </a:r>
            <a:endParaRPr lang="en-US">
              <a:solidFill>
                <a:srgbClr val="201449"/>
              </a:solidFill>
              <a:latin typeface="Sagona Book"/>
              <a:cs typeface="Arial"/>
            </a:endParaRPr>
          </a:p>
          <a:p>
            <a:pPr marL="285750" indent="-285750" algn="just">
              <a:buFont typeface="Arial"/>
              <a:buChar char="•"/>
            </a:pPr>
            <a:r>
              <a:rPr lang="en-US" err="1">
                <a:solidFill>
                  <a:srgbClr val="201449"/>
                </a:solidFill>
                <a:latin typeface="Sagona Book"/>
                <a:cs typeface="Arial"/>
              </a:rPr>
              <a:t>Kombinujemo</a:t>
            </a:r>
            <a:r>
              <a:rPr lang="en-US">
                <a:solidFill>
                  <a:srgbClr val="201449"/>
                </a:solidFill>
                <a:latin typeface="Sagona Book"/>
                <a:cs typeface="Arial"/>
              </a:rPr>
              <a:t> </a:t>
            </a:r>
            <a:r>
              <a:rPr lang="en-US" err="1">
                <a:solidFill>
                  <a:srgbClr val="201449"/>
                </a:solidFill>
                <a:latin typeface="Sagona Book"/>
                <a:cs typeface="Arial"/>
              </a:rPr>
              <a:t>razdvajač</a:t>
            </a:r>
            <a:r>
              <a:rPr lang="en-US">
                <a:solidFill>
                  <a:srgbClr val="201449"/>
                </a:solidFill>
                <a:latin typeface="Sagona Book"/>
                <a:cs typeface="Arial"/>
              </a:rPr>
              <a:t> </a:t>
            </a:r>
            <a:r>
              <a:rPr lang="en-US" err="1">
                <a:solidFill>
                  <a:srgbClr val="201449"/>
                </a:solidFill>
                <a:latin typeface="Sagona Book"/>
                <a:cs typeface="Arial"/>
              </a:rPr>
              <a:t>snopa</a:t>
            </a:r>
            <a:r>
              <a:rPr lang="en-US">
                <a:solidFill>
                  <a:srgbClr val="201449"/>
                </a:solidFill>
                <a:latin typeface="Sagona Book"/>
                <a:cs typeface="Arial"/>
              </a:rPr>
              <a:t> </a:t>
            </a:r>
            <a:r>
              <a:rPr lang="en-US" err="1">
                <a:solidFill>
                  <a:srgbClr val="201449"/>
                </a:solidFill>
                <a:latin typeface="Sagona Book"/>
                <a:cs typeface="Arial"/>
              </a:rPr>
              <a:t>i</a:t>
            </a:r>
            <a:r>
              <a:rPr lang="en-US">
                <a:solidFill>
                  <a:srgbClr val="201449"/>
                </a:solidFill>
                <a:latin typeface="Sagona Book"/>
                <a:cs typeface="Arial"/>
              </a:rPr>
              <a:t> </a:t>
            </a:r>
            <a:r>
              <a:rPr lang="en-US" err="1">
                <a:solidFill>
                  <a:srgbClr val="201449"/>
                </a:solidFill>
                <a:latin typeface="Sagona Book"/>
                <a:cs typeface="Arial"/>
              </a:rPr>
              <a:t>ogledalo</a:t>
            </a:r>
            <a:r>
              <a:rPr lang="en-US">
                <a:solidFill>
                  <a:srgbClr val="201449"/>
                </a:solidFill>
                <a:latin typeface="Sagona Book"/>
                <a:cs typeface="Arial"/>
              </a:rPr>
              <a:t>. </a:t>
            </a:r>
            <a:r>
              <a:rPr lang="en-US" err="1">
                <a:solidFill>
                  <a:srgbClr val="201449"/>
                </a:solidFill>
                <a:latin typeface="Sagona Book"/>
                <a:cs typeface="Arial"/>
              </a:rPr>
              <a:t>Optičkim</a:t>
            </a:r>
            <a:r>
              <a:rPr lang="en-US">
                <a:solidFill>
                  <a:srgbClr val="201449"/>
                </a:solidFill>
                <a:latin typeface="Sagona Book"/>
                <a:cs typeface="Arial"/>
              </a:rPr>
              <a:t> </a:t>
            </a:r>
            <a:r>
              <a:rPr lang="en-US" err="1">
                <a:solidFill>
                  <a:srgbClr val="201449"/>
                </a:solidFill>
                <a:latin typeface="Sagona Book"/>
                <a:cs typeface="Arial"/>
              </a:rPr>
              <a:t>detektorom</a:t>
            </a:r>
            <a:r>
              <a:rPr lang="en-US">
                <a:solidFill>
                  <a:srgbClr val="201449"/>
                </a:solidFill>
                <a:latin typeface="Sagona Book"/>
                <a:cs typeface="Arial"/>
              </a:rPr>
              <a:t> (</a:t>
            </a:r>
            <a:r>
              <a:rPr lang="en-US" err="1">
                <a:solidFill>
                  <a:srgbClr val="201449"/>
                </a:solidFill>
                <a:latin typeface="Sagona Book"/>
                <a:cs typeface="Arial"/>
              </a:rPr>
              <a:t>nabijeni</a:t>
            </a:r>
            <a:r>
              <a:rPr lang="en-US">
                <a:solidFill>
                  <a:srgbClr val="201449"/>
                </a:solidFill>
                <a:latin typeface="Sagona Book"/>
                <a:cs typeface="Arial"/>
              </a:rPr>
              <a:t> </a:t>
            </a:r>
            <a:r>
              <a:rPr lang="en-US" err="1">
                <a:solidFill>
                  <a:srgbClr val="201449"/>
                </a:solidFill>
                <a:latin typeface="Sagona Book"/>
                <a:cs typeface="Arial"/>
              </a:rPr>
              <a:t>parni</a:t>
            </a:r>
            <a:r>
              <a:rPr lang="en-US">
                <a:solidFill>
                  <a:srgbClr val="201449"/>
                </a:solidFill>
                <a:latin typeface="Sagona Book"/>
                <a:cs typeface="Arial"/>
              </a:rPr>
              <a:t> </a:t>
            </a:r>
            <a:r>
              <a:rPr lang="en-US" err="1">
                <a:solidFill>
                  <a:srgbClr val="201449"/>
                </a:solidFill>
                <a:latin typeface="Sagona Book"/>
                <a:cs typeface="Arial"/>
              </a:rPr>
              <a:t>uređaj</a:t>
            </a:r>
            <a:r>
              <a:rPr lang="en-US">
                <a:solidFill>
                  <a:srgbClr val="201449"/>
                </a:solidFill>
                <a:latin typeface="Sagona Book"/>
                <a:cs typeface="Arial"/>
              </a:rPr>
              <a:t>-CCD) </a:t>
            </a:r>
            <a:r>
              <a:rPr lang="en-US" err="1">
                <a:solidFill>
                  <a:srgbClr val="201449"/>
                </a:solidFill>
                <a:latin typeface="Sagona Book"/>
                <a:cs typeface="Arial"/>
              </a:rPr>
              <a:t>snimamo</a:t>
            </a:r>
            <a:r>
              <a:rPr lang="en-US">
                <a:solidFill>
                  <a:srgbClr val="201449"/>
                </a:solidFill>
                <a:latin typeface="Sagona Book"/>
                <a:cs typeface="Arial"/>
              </a:rPr>
              <a:t> </a:t>
            </a:r>
            <a:r>
              <a:rPr lang="en-US" err="1">
                <a:solidFill>
                  <a:srgbClr val="201449"/>
                </a:solidFill>
                <a:latin typeface="Sagona Book"/>
                <a:cs typeface="Arial"/>
              </a:rPr>
              <a:t>prostornu</a:t>
            </a:r>
            <a:r>
              <a:rPr lang="en-US">
                <a:solidFill>
                  <a:srgbClr val="201449"/>
                </a:solidFill>
                <a:latin typeface="Sagona Book"/>
                <a:cs typeface="Arial"/>
              </a:rPr>
              <a:t> </a:t>
            </a:r>
            <a:r>
              <a:rPr lang="en-US" err="1">
                <a:solidFill>
                  <a:srgbClr val="201449"/>
                </a:solidFill>
                <a:latin typeface="Sagona Book"/>
                <a:cs typeface="Arial"/>
              </a:rPr>
              <a:t>raspodelu</a:t>
            </a:r>
            <a:r>
              <a:rPr lang="en-US">
                <a:solidFill>
                  <a:srgbClr val="201449"/>
                </a:solidFill>
                <a:latin typeface="Sagona Book"/>
                <a:cs typeface="Arial"/>
              </a:rPr>
              <a:t> </a:t>
            </a:r>
            <a:r>
              <a:rPr lang="en-US" err="1">
                <a:solidFill>
                  <a:srgbClr val="201449"/>
                </a:solidFill>
                <a:latin typeface="Sagona Book"/>
                <a:cs typeface="Arial"/>
              </a:rPr>
              <a:t>svetlosti</a:t>
            </a:r>
            <a:r>
              <a:rPr lang="en-US">
                <a:solidFill>
                  <a:srgbClr val="201449"/>
                </a:solidFill>
                <a:latin typeface="Sagona Book"/>
                <a:cs typeface="Arial"/>
              </a:rPr>
              <a:t> </a:t>
            </a:r>
            <a:r>
              <a:rPr lang="en-US" err="1">
                <a:solidFill>
                  <a:srgbClr val="201449"/>
                </a:solidFill>
                <a:latin typeface="Sagona Book"/>
                <a:cs typeface="Arial"/>
              </a:rPr>
              <a:t>koja</a:t>
            </a:r>
            <a:r>
              <a:rPr lang="en-US">
                <a:solidFill>
                  <a:srgbClr val="201449"/>
                </a:solidFill>
                <a:latin typeface="Sagona Book"/>
                <a:cs typeface="Arial"/>
              </a:rPr>
              <a:t> </a:t>
            </a:r>
            <a:r>
              <a:rPr lang="en-US" err="1">
                <a:solidFill>
                  <a:srgbClr val="201449"/>
                </a:solidFill>
                <a:latin typeface="Sagona Book"/>
                <a:cs typeface="Arial"/>
              </a:rPr>
              <a:t>izlazi</a:t>
            </a:r>
            <a:r>
              <a:rPr lang="en-US">
                <a:solidFill>
                  <a:srgbClr val="201449"/>
                </a:solidFill>
                <a:latin typeface="Sagona Book"/>
                <a:cs typeface="Arial"/>
              </a:rPr>
              <a:t> </a:t>
            </a:r>
            <a:r>
              <a:rPr lang="en-US" err="1">
                <a:solidFill>
                  <a:srgbClr val="201449"/>
                </a:solidFill>
                <a:latin typeface="Sagona Book"/>
                <a:cs typeface="Arial"/>
              </a:rPr>
              <a:t>sa</a:t>
            </a:r>
            <a:r>
              <a:rPr lang="en-US">
                <a:solidFill>
                  <a:srgbClr val="201449"/>
                </a:solidFill>
                <a:latin typeface="Sagona Book"/>
                <a:cs typeface="Arial"/>
              </a:rPr>
              <a:t> </a:t>
            </a:r>
            <a:r>
              <a:rPr lang="en-US" err="1">
                <a:solidFill>
                  <a:srgbClr val="201449"/>
                </a:solidFill>
                <a:latin typeface="Sagona Book"/>
                <a:cs typeface="Arial"/>
              </a:rPr>
              <a:t>površine</a:t>
            </a:r>
            <a:r>
              <a:rPr lang="en-US">
                <a:solidFill>
                  <a:srgbClr val="201449"/>
                </a:solidFill>
                <a:latin typeface="Sagona Book"/>
                <a:cs typeface="Arial"/>
              </a:rPr>
              <a:t> </a:t>
            </a:r>
            <a:r>
              <a:rPr lang="en-US" err="1">
                <a:solidFill>
                  <a:srgbClr val="201449"/>
                </a:solidFill>
                <a:latin typeface="Sagona Book"/>
                <a:cs typeface="Arial"/>
              </a:rPr>
              <a:t>tkiva</a:t>
            </a:r>
            <a:endParaRPr lang="en-US">
              <a:solidFill>
                <a:srgbClr val="201449"/>
              </a:solidFill>
              <a:latin typeface="Sagona Book"/>
              <a:cs typeface="Arial"/>
            </a:endParaRPr>
          </a:p>
        </p:txBody>
      </p:sp>
      <p:sp>
        <p:nvSpPr>
          <p:cNvPr id="36" name="Flowchart: Connector 35">
            <a:extLst>
              <a:ext uri="{FF2B5EF4-FFF2-40B4-BE49-F238E27FC236}">
                <a16:creationId xmlns:a16="http://schemas.microsoft.com/office/drawing/2014/main" id="{ABCD3110-F028-43F3-9456-C0CB6DF8ADD2}"/>
              </a:ext>
            </a:extLst>
          </p:cNvPr>
          <p:cNvSpPr/>
          <p:nvPr/>
        </p:nvSpPr>
        <p:spPr>
          <a:xfrm>
            <a:off x="11709037" y="70601"/>
            <a:ext cx="408373" cy="422794"/>
          </a:xfrm>
          <a:prstGeom prst="flowChartConnector">
            <a:avLst/>
          </a:prstGeom>
          <a:solidFill>
            <a:srgbClr val="BBADEB"/>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tx1"/>
                </a:solidFill>
                <a:latin typeface="Sagona Book"/>
                <a:hlinkClick r:id="rId4" action="ppaction://hlinksldjump">
                  <a:extLst>
                    <a:ext uri="{A12FA001-AC4F-418D-AE19-62706E023703}">
                      <ahyp:hlinkClr xmlns:ahyp="http://schemas.microsoft.com/office/drawing/2018/hyperlinkcolor" val="tx"/>
                    </a:ext>
                  </a:extLst>
                </a:hlinkClick>
              </a:rPr>
              <a:t>S</a:t>
            </a:r>
            <a:endParaRPr lang="en-US" sz="3600" dirty="0">
              <a:solidFill>
                <a:schemeClr val="tx1"/>
              </a:solidFill>
              <a:latin typeface="Sagona Book"/>
            </a:endParaRPr>
          </a:p>
        </p:txBody>
      </p:sp>
    </p:spTree>
    <p:extLst>
      <p:ext uri="{BB962C8B-B14F-4D97-AF65-F5344CB8AC3E}">
        <p14:creationId xmlns:p14="http://schemas.microsoft.com/office/powerpoint/2010/main" val="341917361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r-Latn-RS">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5089F41F-380F-4E05-9A56-4C8F456E81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AA95964E-B60E-42AA-AAF3-91A4345B3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6C9A41BA-B255-49A5-9A9C-46B951135C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A5076F12-9630-46F2-ADAF-617D354893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81DD2B33-B10F-441B-A5DE-95F578BE72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E1C0380C-3C12-4AD4-A59D-9F4A5B5273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4012F9BC-0D26-4714-96A0-BB74332F97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70BDD384-5C35-40DD-81BD-260F7CD7C9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B9813DFC-2118-4F9F-B162-1DD0A32B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5D8C1553-CB3E-2893-19C1-E55F17FAA3ED}"/>
              </a:ext>
            </a:extLst>
          </p:cNvPr>
          <p:cNvSpPr>
            <a:spLocks noGrp="1"/>
          </p:cNvSpPr>
          <p:nvPr>
            <p:ph type="title"/>
          </p:nvPr>
        </p:nvSpPr>
        <p:spPr>
          <a:xfrm>
            <a:off x="1198182" y="559813"/>
            <a:ext cx="10105279" cy="1664573"/>
          </a:xfrm>
        </p:spPr>
        <p:txBody>
          <a:bodyPr vert="horz" lIns="91440" tIns="45720" rIns="91440" bIns="45720" rtlCol="0" anchor="ctr">
            <a:noAutofit/>
          </a:bodyPr>
          <a:lstStyle/>
          <a:p>
            <a:pPr algn="ctr">
              <a:lnSpc>
                <a:spcPct val="90000"/>
              </a:lnSpc>
            </a:pPr>
            <a:r>
              <a:rPr lang="en-US">
                <a:ea typeface="+mj-lt"/>
                <a:cs typeface="+mj-lt"/>
              </a:rPr>
              <a:t>SPEKTROSKOPIJA DISPERZIJE </a:t>
            </a:r>
            <a:br>
              <a:rPr lang="en-US">
                <a:ea typeface="+mj-lt"/>
                <a:cs typeface="+mj-lt"/>
              </a:rPr>
            </a:br>
            <a:r>
              <a:rPr lang="en-US">
                <a:ea typeface="+mj-lt"/>
                <a:cs typeface="+mj-lt"/>
              </a:rPr>
              <a:t>SVETLOSTI (LSS)</a:t>
            </a:r>
            <a:endParaRPr lang="en-US"/>
          </a:p>
          <a:p>
            <a:pPr>
              <a:lnSpc>
                <a:spcPct val="90000"/>
              </a:lnSpc>
            </a:pPr>
            <a:endParaRPr lang="en-US" sz="2100"/>
          </a:p>
        </p:txBody>
      </p:sp>
      <p:sp>
        <p:nvSpPr>
          <p:cNvPr id="3" name="Content Placeholder 2">
            <a:extLst>
              <a:ext uri="{FF2B5EF4-FFF2-40B4-BE49-F238E27FC236}">
                <a16:creationId xmlns:a16="http://schemas.microsoft.com/office/drawing/2014/main" id="{2E0EA364-F552-AAF4-7FA9-A3F9D91903DB}"/>
              </a:ext>
            </a:extLst>
          </p:cNvPr>
          <p:cNvSpPr>
            <a:spLocks noGrp="1"/>
          </p:cNvSpPr>
          <p:nvPr>
            <p:ph idx="1"/>
          </p:nvPr>
        </p:nvSpPr>
        <p:spPr>
          <a:xfrm>
            <a:off x="1200133" y="2384474"/>
            <a:ext cx="10119347" cy="4088047"/>
          </a:xfrm>
        </p:spPr>
        <p:txBody>
          <a:bodyPr vert="horz" lIns="91440" tIns="45720" rIns="91440" bIns="45720" rtlCol="0" anchor="t">
            <a:normAutofit/>
          </a:bodyPr>
          <a:lstStyle/>
          <a:p>
            <a:pPr algn="just">
              <a:buFont typeface="Arial"/>
              <a:buChar char="•"/>
            </a:pPr>
            <a:r>
              <a:rPr lang="sr-Latn-RS" sz="2000">
                <a:latin typeface="Sagona Book"/>
                <a:cs typeface="Arial"/>
              </a:rPr>
              <a:t>Dijagnostičke primene LSS-a:</a:t>
            </a:r>
          </a:p>
          <a:p>
            <a:pPr lvl="1" algn="just">
              <a:buFont typeface="Courier New"/>
              <a:buChar char="o"/>
            </a:pPr>
            <a:r>
              <a:rPr lang="sr-Latn-RS" sz="2000">
                <a:latin typeface="Sagona Book"/>
                <a:cs typeface="Arial"/>
              </a:rPr>
              <a:t>Otkrivanje </a:t>
            </a:r>
            <a:r>
              <a:rPr lang="sr-Latn-RS" sz="2000" err="1">
                <a:latin typeface="Sagona Book"/>
                <a:cs typeface="Arial"/>
              </a:rPr>
              <a:t>prekanceroznih</a:t>
            </a:r>
            <a:r>
              <a:rPr lang="sr-Latn-RS" sz="2000">
                <a:latin typeface="Sagona Book"/>
                <a:cs typeface="Arial"/>
              </a:rPr>
              <a:t> promena </a:t>
            </a:r>
            <a:r>
              <a:rPr lang="sr-Latn-RS" sz="2000" err="1">
                <a:latin typeface="Sagona Book"/>
                <a:cs typeface="Arial"/>
              </a:rPr>
              <a:t>uorganima</a:t>
            </a:r>
            <a:r>
              <a:rPr lang="sr-Latn-RS" sz="2000">
                <a:latin typeface="Sagona Book"/>
                <a:cs typeface="Arial"/>
              </a:rPr>
              <a:t> koji su optički pristupačni, kao što su debelo crevo, grlić materice i usna šupljina</a:t>
            </a:r>
          </a:p>
          <a:p>
            <a:pPr lvl="1" algn="just">
              <a:buFont typeface="Courier New"/>
              <a:buChar char="o"/>
            </a:pPr>
            <a:r>
              <a:rPr lang="sr-Latn-RS" sz="2000">
                <a:latin typeface="Sagona Book"/>
                <a:cs typeface="Arial"/>
              </a:rPr>
              <a:t>Pruža kvantitativne slike povećanog hromatskog sadržaja ćelije ili tkiva</a:t>
            </a:r>
          </a:p>
          <a:p>
            <a:pPr lvl="1" algn="just">
              <a:buFont typeface="Courier New"/>
              <a:buChar char="o"/>
            </a:pPr>
            <a:r>
              <a:rPr lang="sr-Latn-RS" sz="2000">
                <a:latin typeface="Sagona Book"/>
                <a:cs typeface="Arial"/>
              </a:rPr>
              <a:t>Rano otkrivanje cervikalne </a:t>
            </a:r>
            <a:r>
              <a:rPr lang="sr-Latn-RS" sz="2000" err="1">
                <a:latin typeface="Sagona Book"/>
                <a:cs typeface="Arial"/>
              </a:rPr>
              <a:t>neoplazije</a:t>
            </a:r>
            <a:r>
              <a:rPr lang="sr-Latn-RS" sz="2000">
                <a:latin typeface="Sagona Book"/>
                <a:cs typeface="Arial"/>
              </a:rPr>
              <a:t> in </a:t>
            </a:r>
            <a:r>
              <a:rPr lang="sr-Latn-RS" sz="2000" err="1">
                <a:latin typeface="Sagona Book"/>
                <a:cs typeface="Arial"/>
              </a:rPr>
              <a:t>vivo</a:t>
            </a:r>
            <a:endParaRPr lang="sr-Latn-RS" sz="2000">
              <a:latin typeface="Sagona Book"/>
              <a:cs typeface="Arial"/>
            </a:endParaRPr>
          </a:p>
          <a:p>
            <a:pPr lvl="1" algn="just">
              <a:buFont typeface="Courier New"/>
              <a:buChar char="o"/>
            </a:pPr>
            <a:r>
              <a:rPr lang="sr-Latn-RS" sz="2000">
                <a:latin typeface="Sagona Book"/>
                <a:cs typeface="Arial"/>
              </a:rPr>
              <a:t>Kada se koristi zajedno sa </a:t>
            </a:r>
            <a:r>
              <a:rPr lang="sr-Latn-RS" sz="2000" err="1">
                <a:latin typeface="Sagona Book"/>
                <a:cs typeface="Arial"/>
              </a:rPr>
              <a:t>flourescencijom</a:t>
            </a:r>
            <a:r>
              <a:rPr lang="sr-Latn-RS" sz="2000">
                <a:latin typeface="Sagona Book"/>
                <a:cs typeface="Arial"/>
              </a:rPr>
              <a:t> i </a:t>
            </a:r>
            <a:r>
              <a:rPr lang="sr-Latn-RS" sz="2000" err="1">
                <a:latin typeface="Sagona Book"/>
                <a:cs typeface="Arial"/>
              </a:rPr>
              <a:t>refleksionom</a:t>
            </a:r>
            <a:r>
              <a:rPr lang="sr-Latn-RS" sz="2000">
                <a:latin typeface="Sagona Book"/>
                <a:cs typeface="Arial"/>
              </a:rPr>
              <a:t> spektroskopijom, može karakterisati </a:t>
            </a:r>
            <a:r>
              <a:rPr lang="sr-Latn-RS" sz="2000" err="1">
                <a:latin typeface="Sagona Book"/>
                <a:cs typeface="Arial"/>
              </a:rPr>
              <a:t>plak</a:t>
            </a:r>
            <a:endParaRPr lang="sr-Latn-RS" sz="2000">
              <a:latin typeface="Sagona Book"/>
              <a:cs typeface="Arial"/>
            </a:endParaRPr>
          </a:p>
        </p:txBody>
      </p:sp>
      <p:grpSp>
        <p:nvGrpSpPr>
          <p:cNvPr id="23" name="Bottom Right">
            <a:extLst>
              <a:ext uri="{FF2B5EF4-FFF2-40B4-BE49-F238E27FC236}">
                <a16:creationId xmlns:a16="http://schemas.microsoft.com/office/drawing/2014/main" id="{FF8C87E7-85A6-4119-B524-84AA9C0AAB2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6795C3BD-3FC3-4E1B-AD87-32CDB6EECF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48C556CD-2C4A-474F-9FF7-77BBE788F69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5ADB469-31B7-4DEF-BB35-B16F50DBE8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5B70D859-00C6-4B2A-934C-68F32BA7C5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8AC0917A-2A49-4846-9772-79EEA1C994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4DD6C017-B6D4-4DDE-90B4-DBA925B489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30A4B39-910B-4EB2-997D-208FB20D15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5DCA9C3-2763-4D68-BBAE-82D1DA0E9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756A41BA-B004-4C26-806A-B2AAA1E28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660C5622-37F7-4A22-A941-BAAFD864F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6" name="Flowchart: Connector 35">
            <a:extLst>
              <a:ext uri="{FF2B5EF4-FFF2-40B4-BE49-F238E27FC236}">
                <a16:creationId xmlns:a16="http://schemas.microsoft.com/office/drawing/2014/main" id="{9AF2A25B-1C5E-435D-A546-5A0144052362}"/>
              </a:ext>
            </a:extLst>
          </p:cNvPr>
          <p:cNvSpPr/>
          <p:nvPr/>
        </p:nvSpPr>
        <p:spPr>
          <a:xfrm>
            <a:off x="11709037" y="70601"/>
            <a:ext cx="408373" cy="422794"/>
          </a:xfrm>
          <a:prstGeom prst="flowChartConnector">
            <a:avLst/>
          </a:prstGeom>
          <a:solidFill>
            <a:srgbClr val="BBADEB"/>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tx1"/>
                </a:solidFill>
                <a:latin typeface="Sagona Book"/>
                <a:hlinkClick r:id="rId3" action="ppaction://hlinksldjump">
                  <a:extLst>
                    <a:ext uri="{A12FA001-AC4F-418D-AE19-62706E023703}">
                      <ahyp:hlinkClr xmlns:ahyp="http://schemas.microsoft.com/office/drawing/2018/hyperlinkcolor" val="tx"/>
                    </a:ext>
                  </a:extLst>
                </a:hlinkClick>
              </a:rPr>
              <a:t>S</a:t>
            </a:r>
            <a:endParaRPr lang="en-US" sz="3600" dirty="0">
              <a:solidFill>
                <a:schemeClr val="tx1"/>
              </a:solidFill>
              <a:latin typeface="Sagona Book"/>
            </a:endParaRPr>
          </a:p>
        </p:txBody>
      </p:sp>
    </p:spTree>
    <p:extLst>
      <p:ext uri="{BB962C8B-B14F-4D97-AF65-F5344CB8AC3E}">
        <p14:creationId xmlns:p14="http://schemas.microsoft.com/office/powerpoint/2010/main" val="616973173"/>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3" name="Top left">
            <a:extLst>
              <a:ext uri="{FF2B5EF4-FFF2-40B4-BE49-F238E27FC236}">
                <a16:creationId xmlns:a16="http://schemas.microsoft.com/office/drawing/2014/main" id="{A345EEC5-ECAA-408B-B9D7-1C0E1102C1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14" name="Freeform: Shape 13">
              <a:extLst>
                <a:ext uri="{FF2B5EF4-FFF2-40B4-BE49-F238E27FC236}">
                  <a16:creationId xmlns:a16="http://schemas.microsoft.com/office/drawing/2014/main" id="{C09B09D8-FF9D-4CE5-853B-3BA46FD5C3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5" name="Freeform: Shape 14">
              <a:extLst>
                <a:ext uri="{FF2B5EF4-FFF2-40B4-BE49-F238E27FC236}">
                  <a16:creationId xmlns:a16="http://schemas.microsoft.com/office/drawing/2014/main" id="{7DC978A2-F53F-4B72-9BAC-5F78F00B6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4F73D09D-1DE1-441E-88F5-CD2CBAB88D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9DE61DBF-5FB0-4603-BE95-C566DD48BE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D8C89DF5-F013-4C54-B9AD-2E158706C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9ED89947-A3CF-4B11-8DE7-5D07A57CB9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3E24021-DB80-451B-96A6-0D21AC0C84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2BDA2B48-4CD9-45C3-8F12-2125533678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2" name="Title 1">
            <a:extLst>
              <a:ext uri="{FF2B5EF4-FFF2-40B4-BE49-F238E27FC236}">
                <a16:creationId xmlns:a16="http://schemas.microsoft.com/office/drawing/2014/main" id="{F8468FFE-2883-AB69-27C5-F62E73AFCD89}"/>
              </a:ext>
            </a:extLst>
          </p:cNvPr>
          <p:cNvSpPr>
            <a:spLocks noGrp="1"/>
          </p:cNvSpPr>
          <p:nvPr>
            <p:ph type="title"/>
          </p:nvPr>
        </p:nvSpPr>
        <p:spPr>
          <a:xfrm>
            <a:off x="-60613" y="413343"/>
            <a:ext cx="12183067" cy="1384929"/>
          </a:xfrm>
        </p:spPr>
        <p:txBody>
          <a:bodyPr>
            <a:normAutofit/>
          </a:bodyPr>
          <a:lstStyle/>
          <a:p>
            <a:pPr algn="ctr"/>
            <a:r>
              <a:rPr lang="en-US" sz="4200" dirty="0"/>
              <a:t>LASEROM INDUKOVANA FLUORESCENCIJA (LIF)</a:t>
            </a:r>
          </a:p>
        </p:txBody>
      </p:sp>
      <p:sp>
        <p:nvSpPr>
          <p:cNvPr id="3" name="Content Placeholder 2">
            <a:extLst>
              <a:ext uri="{FF2B5EF4-FFF2-40B4-BE49-F238E27FC236}">
                <a16:creationId xmlns:a16="http://schemas.microsoft.com/office/drawing/2014/main" id="{ACA56D87-E902-6609-A58F-5A39B4EC6483}"/>
              </a:ext>
            </a:extLst>
          </p:cNvPr>
          <p:cNvSpPr>
            <a:spLocks noGrp="1"/>
          </p:cNvSpPr>
          <p:nvPr>
            <p:ph idx="1"/>
          </p:nvPr>
        </p:nvSpPr>
        <p:spPr>
          <a:xfrm>
            <a:off x="831031" y="1898740"/>
            <a:ext cx="5139320" cy="4464337"/>
          </a:xfrm>
        </p:spPr>
        <p:txBody>
          <a:bodyPr vert="horz" lIns="91440" tIns="45720" rIns="91440" bIns="45720" rtlCol="0" anchor="t">
            <a:noAutofit/>
          </a:bodyPr>
          <a:lstStyle/>
          <a:p>
            <a:pPr>
              <a:lnSpc>
                <a:spcPct val="100000"/>
              </a:lnSpc>
              <a:buFont typeface="Arial" panose="020B0504020202020204" pitchFamily="34" charset="0"/>
              <a:buChar char="•"/>
            </a:pPr>
            <a:r>
              <a:rPr lang="en-US" sz="2200" err="1">
                <a:latin typeface="Sagona Book"/>
                <a:cs typeface="Arial"/>
              </a:rPr>
              <a:t>Optička</a:t>
            </a:r>
            <a:r>
              <a:rPr lang="en-US" sz="2200">
                <a:latin typeface="Sagona Book"/>
                <a:cs typeface="Arial"/>
              </a:rPr>
              <a:t> </a:t>
            </a:r>
            <a:r>
              <a:rPr lang="en-US" sz="2200" err="1">
                <a:latin typeface="Sagona Book"/>
                <a:cs typeface="Arial"/>
              </a:rPr>
              <a:t>spektroskopska</a:t>
            </a:r>
            <a:r>
              <a:rPr lang="en-US" sz="2200">
                <a:latin typeface="Sagona Book"/>
                <a:cs typeface="Arial"/>
              </a:rPr>
              <a:t> </a:t>
            </a:r>
            <a:r>
              <a:rPr lang="en-US" sz="2200" err="1">
                <a:latin typeface="Sagona Book"/>
                <a:cs typeface="Arial"/>
              </a:rPr>
              <a:t>metoda</a:t>
            </a:r>
            <a:r>
              <a:rPr lang="en-US" sz="2200">
                <a:latin typeface="Sagona Book"/>
                <a:cs typeface="Arial"/>
              </a:rPr>
              <a:t> u </a:t>
            </a:r>
            <a:r>
              <a:rPr lang="en-US" sz="2200" err="1">
                <a:latin typeface="Sagona Book"/>
                <a:cs typeface="Arial"/>
              </a:rPr>
              <a:t>kojoj</a:t>
            </a:r>
            <a:r>
              <a:rPr lang="en-US" sz="2200">
                <a:latin typeface="Sagona Book"/>
                <a:cs typeface="Arial"/>
              </a:rPr>
              <a:t> se laser </a:t>
            </a:r>
            <a:r>
              <a:rPr lang="en-US" sz="2200" err="1">
                <a:latin typeface="Sagona Book"/>
                <a:cs typeface="Arial"/>
              </a:rPr>
              <a:t>usmerava</a:t>
            </a:r>
            <a:r>
              <a:rPr lang="en-US" sz="2200">
                <a:latin typeface="Sagona Book"/>
                <a:cs typeface="Arial"/>
              </a:rPr>
              <a:t> ka </a:t>
            </a:r>
            <a:r>
              <a:rPr lang="en-US" sz="2200" err="1">
                <a:latin typeface="Sagona Book"/>
                <a:cs typeface="Arial"/>
              </a:rPr>
              <a:t>uzorku</a:t>
            </a:r>
            <a:r>
              <a:rPr lang="en-US" sz="2200">
                <a:latin typeface="Sagona Book"/>
                <a:cs typeface="Arial"/>
              </a:rPr>
              <a:t> </a:t>
            </a:r>
            <a:r>
              <a:rPr lang="en-US" sz="2200" err="1">
                <a:latin typeface="Sagona Book"/>
                <a:cs typeface="Arial"/>
              </a:rPr>
              <a:t>od</a:t>
            </a:r>
            <a:r>
              <a:rPr lang="en-US" sz="2200">
                <a:latin typeface="Sagona Book"/>
                <a:cs typeface="Arial"/>
              </a:rPr>
              <a:t> </a:t>
            </a:r>
            <a:r>
              <a:rPr lang="en-US" sz="2200" err="1">
                <a:latin typeface="Sagona Book"/>
                <a:cs typeface="Arial"/>
              </a:rPr>
              <a:t>interesa</a:t>
            </a:r>
            <a:r>
              <a:rPr lang="en-US" sz="2200">
                <a:latin typeface="Sagona Book"/>
                <a:cs typeface="Arial"/>
              </a:rPr>
              <a:t>,  a </a:t>
            </a:r>
            <a:r>
              <a:rPr lang="en-US" sz="2200" err="1">
                <a:latin typeface="Sagona Book"/>
                <a:cs typeface="Arial"/>
              </a:rPr>
              <a:t>fotodetektor</a:t>
            </a:r>
            <a:r>
              <a:rPr lang="en-US" sz="2200">
                <a:latin typeface="Sagona Book"/>
                <a:cs typeface="Arial"/>
              </a:rPr>
              <a:t> </a:t>
            </a:r>
            <a:r>
              <a:rPr lang="en-US" sz="2200" err="1">
                <a:latin typeface="Sagona Book"/>
                <a:cs typeface="Arial"/>
              </a:rPr>
              <a:t>snima</a:t>
            </a:r>
            <a:r>
              <a:rPr lang="en-US" sz="2200">
                <a:latin typeface="Sagona Book"/>
                <a:cs typeface="Arial"/>
              </a:rPr>
              <a:t> </a:t>
            </a:r>
            <a:r>
              <a:rPr lang="en-US" sz="2200" err="1">
                <a:latin typeface="Sagona Book"/>
                <a:cs typeface="Arial"/>
              </a:rPr>
              <a:t>rezultujuću</a:t>
            </a:r>
            <a:r>
              <a:rPr lang="en-US" sz="2200">
                <a:latin typeface="Sagona Book"/>
                <a:cs typeface="Arial"/>
              </a:rPr>
              <a:t> </a:t>
            </a:r>
            <a:r>
              <a:rPr lang="en-US" sz="2200" err="1">
                <a:latin typeface="Sagona Book"/>
                <a:cs typeface="Arial"/>
              </a:rPr>
              <a:t>fluorescenciju</a:t>
            </a:r>
            <a:r>
              <a:rPr lang="en-US" sz="2200">
                <a:latin typeface="Sagona Book"/>
                <a:cs typeface="Arial"/>
              </a:rPr>
              <a:t> </a:t>
            </a:r>
            <a:r>
              <a:rPr lang="en-US" sz="2200" err="1">
                <a:latin typeface="Sagona Book"/>
                <a:cs typeface="Arial"/>
              </a:rPr>
              <a:t>koju</a:t>
            </a:r>
            <a:r>
              <a:rPr lang="en-US" sz="2200">
                <a:latin typeface="Sagona Book"/>
                <a:cs typeface="Arial"/>
              </a:rPr>
              <a:t> </a:t>
            </a:r>
            <a:r>
              <a:rPr lang="en-US" sz="2200" err="1">
                <a:latin typeface="Sagona Book"/>
                <a:cs typeface="Arial"/>
              </a:rPr>
              <a:t>uzorak</a:t>
            </a:r>
            <a:r>
              <a:rPr lang="en-US" sz="2200">
                <a:latin typeface="Sagona Book"/>
                <a:cs typeface="Arial"/>
              </a:rPr>
              <a:t> </a:t>
            </a:r>
            <a:r>
              <a:rPr lang="en-US" sz="2200" err="1">
                <a:latin typeface="Sagona Book"/>
                <a:cs typeface="Arial"/>
              </a:rPr>
              <a:t>emituje</a:t>
            </a:r>
            <a:r>
              <a:rPr lang="en-US" sz="2200">
                <a:latin typeface="Sagona Book"/>
                <a:cs typeface="Arial"/>
              </a:rPr>
              <a:t> </a:t>
            </a:r>
            <a:r>
              <a:rPr lang="en-US" sz="2200" err="1">
                <a:latin typeface="Sagona Book"/>
                <a:cs typeface="Arial"/>
              </a:rPr>
              <a:t>pri</a:t>
            </a:r>
            <a:r>
              <a:rPr lang="en-US" sz="2200">
                <a:latin typeface="Sagona Book"/>
                <a:cs typeface="Arial"/>
              </a:rPr>
              <a:t> </a:t>
            </a:r>
            <a:r>
              <a:rPr lang="en-US" sz="2200" err="1">
                <a:latin typeface="Sagona Book"/>
                <a:cs typeface="Arial"/>
              </a:rPr>
              <a:t>datoj</a:t>
            </a:r>
            <a:r>
              <a:rPr lang="en-US" sz="2200">
                <a:latin typeface="Sagona Book"/>
                <a:cs typeface="Arial"/>
              </a:rPr>
              <a:t> </a:t>
            </a:r>
            <a:r>
              <a:rPr lang="en-US" sz="2200" err="1">
                <a:latin typeface="Sagona Book"/>
                <a:cs typeface="Arial"/>
              </a:rPr>
              <a:t>pobudi</a:t>
            </a:r>
            <a:r>
              <a:rPr lang="en-US" sz="2200">
                <a:latin typeface="Sagona Book"/>
                <a:cs typeface="Arial"/>
              </a:rPr>
              <a:t>.</a:t>
            </a:r>
          </a:p>
          <a:p>
            <a:pPr>
              <a:lnSpc>
                <a:spcPct val="100000"/>
              </a:lnSpc>
              <a:buFont typeface="Arial" panose="020B0504020202020204" pitchFamily="34" charset="0"/>
              <a:buChar char="•"/>
            </a:pPr>
            <a:r>
              <a:rPr lang="en-US" sz="2200" err="1">
                <a:latin typeface="Sagona Book"/>
                <a:cs typeface="Calibri"/>
              </a:rPr>
              <a:t>Ovaj</a:t>
            </a:r>
            <a:r>
              <a:rPr lang="en-US" sz="2200">
                <a:latin typeface="Sagona Book"/>
                <a:cs typeface="Calibri"/>
              </a:rPr>
              <a:t> </a:t>
            </a:r>
            <a:r>
              <a:rPr lang="en-US" sz="2200" err="1">
                <a:latin typeface="Sagona Book"/>
                <a:cs typeface="Calibri"/>
              </a:rPr>
              <a:t>metod</a:t>
            </a:r>
            <a:r>
              <a:rPr lang="en-US" sz="2200">
                <a:latin typeface="Sagona Book"/>
                <a:cs typeface="Calibri"/>
              </a:rPr>
              <a:t> se </a:t>
            </a:r>
            <a:r>
              <a:rPr lang="en-US" sz="2200" err="1">
                <a:latin typeface="Sagona Book"/>
                <a:cs typeface="Calibri"/>
              </a:rPr>
              <a:t>koristi</a:t>
            </a:r>
            <a:r>
              <a:rPr lang="en-US" sz="2200">
                <a:latin typeface="Sagona Book"/>
                <a:cs typeface="Calibri"/>
              </a:rPr>
              <a:t> za </a:t>
            </a:r>
            <a:r>
              <a:rPr lang="en-US" sz="2200" err="1">
                <a:latin typeface="Sagona Book"/>
                <a:cs typeface="Calibri"/>
              </a:rPr>
              <a:t>dijagnozu</a:t>
            </a:r>
            <a:r>
              <a:rPr lang="en-US" sz="2200">
                <a:latin typeface="Sagona Book"/>
                <a:cs typeface="Calibri"/>
              </a:rPr>
              <a:t> </a:t>
            </a:r>
            <a:r>
              <a:rPr lang="en-US" sz="2200" err="1">
                <a:latin typeface="Sagona Book"/>
                <a:cs typeface="Calibri"/>
              </a:rPr>
              <a:t>kožnih</a:t>
            </a:r>
            <a:r>
              <a:rPr lang="en-US" sz="2200">
                <a:latin typeface="Sagona Book"/>
                <a:cs typeface="Calibri"/>
              </a:rPr>
              <a:t> </a:t>
            </a:r>
            <a:r>
              <a:rPr lang="en-US" sz="2200" err="1">
                <a:latin typeface="Sagona Book"/>
                <a:cs typeface="Calibri"/>
              </a:rPr>
              <a:t>bolesti</a:t>
            </a:r>
            <a:r>
              <a:rPr lang="en-US" sz="2200">
                <a:latin typeface="Sagona Book"/>
                <a:cs typeface="Calibri"/>
              </a:rPr>
              <a:t>, </a:t>
            </a:r>
            <a:r>
              <a:rPr lang="en-US" sz="2200" err="1">
                <a:latin typeface="Sagona Book"/>
                <a:cs typeface="Calibri"/>
              </a:rPr>
              <a:t>ateroskleroze</a:t>
            </a:r>
            <a:r>
              <a:rPr lang="en-US" sz="2200">
                <a:latin typeface="Sagona Book"/>
                <a:cs typeface="Calibri"/>
              </a:rPr>
              <a:t>, </a:t>
            </a:r>
            <a:r>
              <a:rPr lang="en-US" sz="2200" err="1">
                <a:latin typeface="Sagona Book"/>
                <a:cs typeface="Calibri"/>
              </a:rPr>
              <a:t>bolesti</a:t>
            </a:r>
            <a:r>
              <a:rPr lang="en-US" sz="2200">
                <a:latin typeface="Sagona Book"/>
                <a:cs typeface="Calibri"/>
              </a:rPr>
              <a:t> </a:t>
            </a:r>
            <a:r>
              <a:rPr lang="en-US" sz="2200" err="1">
                <a:latin typeface="Sagona Book"/>
                <a:cs typeface="Calibri"/>
              </a:rPr>
              <a:t>bubrega</a:t>
            </a:r>
            <a:r>
              <a:rPr lang="en-US" sz="2200">
                <a:latin typeface="Sagona Book"/>
                <a:cs typeface="Calibri"/>
              </a:rPr>
              <a:t> </a:t>
            </a:r>
            <a:r>
              <a:rPr lang="en-US" sz="2200" err="1">
                <a:latin typeface="Sagona Book"/>
                <a:cs typeface="Calibri"/>
              </a:rPr>
              <a:t>i</a:t>
            </a:r>
            <a:r>
              <a:rPr lang="en-US" sz="2200">
                <a:latin typeface="Sagona Book"/>
                <a:cs typeface="Calibri"/>
              </a:rPr>
              <a:t> </a:t>
            </a:r>
            <a:r>
              <a:rPr lang="en-US" sz="2200" err="1">
                <a:latin typeface="Sagona Book"/>
                <a:cs typeface="Calibri"/>
              </a:rPr>
              <a:t>urolitijaze</a:t>
            </a:r>
            <a:r>
              <a:rPr lang="en-US" sz="2200">
                <a:latin typeface="Sagona Book"/>
                <a:cs typeface="Calibri"/>
              </a:rPr>
              <a:t>, </a:t>
            </a:r>
            <a:r>
              <a:rPr lang="en-US" sz="2200" err="1">
                <a:latin typeface="Sagona Book"/>
                <a:cs typeface="Calibri"/>
              </a:rPr>
              <a:t>kao</a:t>
            </a:r>
            <a:r>
              <a:rPr lang="en-US" sz="2200">
                <a:latin typeface="Sagona Book"/>
                <a:cs typeface="Calibri"/>
              </a:rPr>
              <a:t> </a:t>
            </a:r>
            <a:r>
              <a:rPr lang="en-US" sz="2200" err="1">
                <a:latin typeface="Sagona Book"/>
                <a:cs typeface="Calibri"/>
              </a:rPr>
              <a:t>i</a:t>
            </a:r>
            <a:r>
              <a:rPr lang="en-US" sz="2200">
                <a:latin typeface="Sagona Book"/>
                <a:cs typeface="Calibri"/>
              </a:rPr>
              <a:t> </a:t>
            </a:r>
            <a:r>
              <a:rPr lang="en-US" sz="2200" err="1">
                <a:latin typeface="Sagona Book"/>
                <a:cs typeface="Calibri"/>
              </a:rPr>
              <a:t>ranih</a:t>
            </a:r>
            <a:r>
              <a:rPr lang="en-US" sz="2200">
                <a:latin typeface="Sagona Book"/>
                <a:cs typeface="Calibri"/>
              </a:rPr>
              <a:t> </a:t>
            </a:r>
            <a:r>
              <a:rPr lang="en-US" sz="2200" err="1">
                <a:latin typeface="Sagona Book"/>
                <a:cs typeface="Calibri"/>
              </a:rPr>
              <a:t>stadijuma</a:t>
            </a:r>
            <a:r>
              <a:rPr lang="en-US" sz="2200">
                <a:latin typeface="Sagona Book"/>
                <a:cs typeface="Calibri"/>
              </a:rPr>
              <a:t> </a:t>
            </a:r>
            <a:r>
              <a:rPr lang="en-US" sz="2200" err="1">
                <a:latin typeface="Sagona Book"/>
                <a:cs typeface="Calibri"/>
              </a:rPr>
              <a:t>raka</a:t>
            </a:r>
            <a:r>
              <a:rPr lang="en-US" sz="2200">
                <a:latin typeface="Sagona Book"/>
                <a:cs typeface="Calibri"/>
              </a:rPr>
              <a:t>. "</a:t>
            </a:r>
            <a:endParaRPr lang="en-US" sz="2200">
              <a:latin typeface="Sagona Book"/>
              <a:cs typeface="Arial"/>
            </a:endParaRPr>
          </a:p>
          <a:p>
            <a:pPr>
              <a:lnSpc>
                <a:spcPct val="100000"/>
              </a:lnSpc>
              <a:buFont typeface="Arial" panose="020B0504020202020204" pitchFamily="34" charset="0"/>
              <a:buChar char="•"/>
            </a:pPr>
            <a:r>
              <a:rPr lang="en-US" sz="2200">
                <a:latin typeface="Sagona Book"/>
                <a:cs typeface="Calibri"/>
              </a:rPr>
              <a:t>LIF </a:t>
            </a:r>
            <a:r>
              <a:rPr lang="en-US" sz="2200" err="1">
                <a:latin typeface="Sagona Book"/>
                <a:cs typeface="Calibri"/>
              </a:rPr>
              <a:t>predstavlja</a:t>
            </a:r>
            <a:r>
              <a:rPr lang="en-US" sz="2200">
                <a:latin typeface="Sagona Book"/>
                <a:cs typeface="Calibri"/>
              </a:rPr>
              <a:t> </a:t>
            </a:r>
            <a:r>
              <a:rPr lang="en-US" sz="2200" err="1">
                <a:latin typeface="Sagona Book"/>
                <a:cs typeface="Calibri"/>
              </a:rPr>
              <a:t>i</a:t>
            </a:r>
            <a:r>
              <a:rPr lang="en-US" sz="2200">
                <a:latin typeface="Sagona Book"/>
                <a:cs typeface="Calibri"/>
              </a:rPr>
              <a:t> </a:t>
            </a:r>
            <a:r>
              <a:rPr lang="en-US" sz="2200" err="1">
                <a:latin typeface="Sagona Book"/>
                <a:cs typeface="Calibri"/>
              </a:rPr>
              <a:t>vrstu</a:t>
            </a:r>
            <a:r>
              <a:rPr lang="en-US" sz="2200">
                <a:latin typeface="Sagona Book"/>
                <a:cs typeface="Calibri"/>
              </a:rPr>
              <a:t> "</a:t>
            </a:r>
            <a:r>
              <a:rPr lang="en-US" sz="2200" err="1">
                <a:latin typeface="Sagona Book"/>
                <a:cs typeface="Calibri"/>
              </a:rPr>
              <a:t>optičke</a:t>
            </a:r>
            <a:r>
              <a:rPr lang="en-US" sz="2200">
                <a:latin typeface="Sagona Book"/>
                <a:cs typeface="Calibri"/>
              </a:rPr>
              <a:t> </a:t>
            </a:r>
            <a:r>
              <a:rPr lang="en-US" sz="2200" err="1">
                <a:latin typeface="Sagona Book"/>
                <a:cs typeface="Calibri"/>
              </a:rPr>
              <a:t>biopsije</a:t>
            </a:r>
            <a:r>
              <a:rPr lang="en-US" sz="2200">
                <a:latin typeface="Sagona Book"/>
                <a:cs typeface="Calibri"/>
              </a:rPr>
              <a:t>". </a:t>
            </a:r>
            <a:r>
              <a:rPr lang="en-US" sz="2200" err="1">
                <a:latin typeface="Sagona Book"/>
                <a:cs typeface="Calibri"/>
              </a:rPr>
              <a:t>Neinvazivna</a:t>
            </a:r>
            <a:r>
              <a:rPr lang="en-US" sz="2200">
                <a:latin typeface="Sagona Book"/>
                <a:cs typeface="Calibri"/>
              </a:rPr>
              <a:t> je, </a:t>
            </a:r>
            <a:r>
              <a:rPr lang="en-US" sz="2200" err="1">
                <a:latin typeface="Sagona Book"/>
                <a:cs typeface="Calibri"/>
              </a:rPr>
              <a:t>te</a:t>
            </a:r>
            <a:r>
              <a:rPr lang="en-US" sz="2200">
                <a:latin typeface="Sagona Book"/>
                <a:cs typeface="Calibri"/>
              </a:rPr>
              <a:t> se </a:t>
            </a:r>
            <a:r>
              <a:rPr lang="en-US" sz="2200" err="1">
                <a:latin typeface="Sagona Book"/>
                <a:cs typeface="Calibri"/>
              </a:rPr>
              <a:t>oblasti</a:t>
            </a:r>
            <a:r>
              <a:rPr lang="en-US" sz="2200">
                <a:latin typeface="Sagona Book"/>
                <a:cs typeface="Calibri"/>
              </a:rPr>
              <a:t> </a:t>
            </a:r>
            <a:r>
              <a:rPr lang="en-US" sz="2200" err="1">
                <a:latin typeface="Sagona Book"/>
                <a:cs typeface="Calibri"/>
              </a:rPr>
              <a:t>mogu</a:t>
            </a:r>
            <a:r>
              <a:rPr lang="en-US" sz="2200">
                <a:latin typeface="Sagona Book"/>
                <a:cs typeface="Calibri"/>
              </a:rPr>
              <a:t> </a:t>
            </a:r>
            <a:r>
              <a:rPr lang="en-US" sz="2200" err="1">
                <a:latin typeface="Sagona Book"/>
                <a:cs typeface="Calibri"/>
              </a:rPr>
              <a:t>analizirati</a:t>
            </a:r>
            <a:r>
              <a:rPr lang="en-US" sz="2200">
                <a:latin typeface="Sagona Book"/>
                <a:cs typeface="Calibri"/>
              </a:rPr>
              <a:t> </a:t>
            </a:r>
            <a:r>
              <a:rPr lang="en-US" sz="2200" err="1">
                <a:latin typeface="Sagona Book"/>
                <a:cs typeface="Calibri"/>
              </a:rPr>
              <a:t>više</a:t>
            </a:r>
            <a:r>
              <a:rPr lang="en-US" sz="2200">
                <a:latin typeface="Sagona Book"/>
                <a:cs typeface="Calibri"/>
              </a:rPr>
              <a:t> puta.</a:t>
            </a:r>
            <a:endParaRPr lang="en-US" sz="2200">
              <a:latin typeface="Sagona Book"/>
              <a:cs typeface="Arial"/>
            </a:endParaRPr>
          </a:p>
          <a:p>
            <a:pPr>
              <a:lnSpc>
                <a:spcPct val="100000"/>
              </a:lnSpc>
              <a:buFont typeface="Arial" panose="020B0504020202020204" pitchFamily="34" charset="0"/>
              <a:buChar char="•"/>
            </a:pPr>
            <a:endParaRPr lang="en-US" sz="1800">
              <a:cs typeface="Arial"/>
            </a:endParaRPr>
          </a:p>
          <a:p>
            <a:pPr>
              <a:lnSpc>
                <a:spcPct val="100000"/>
              </a:lnSpc>
              <a:buFont typeface="Arial" panose="020B0504020202020204" pitchFamily="34" charset="0"/>
              <a:buChar char="•"/>
            </a:pPr>
            <a:endParaRPr lang="en-US" sz="1800">
              <a:cs typeface="Arial"/>
            </a:endParaRPr>
          </a:p>
          <a:p>
            <a:pPr>
              <a:lnSpc>
                <a:spcPct val="100000"/>
              </a:lnSpc>
              <a:buFont typeface="Arial" panose="020B0504020202020204" pitchFamily="34" charset="0"/>
              <a:buChar char="•"/>
            </a:pPr>
            <a:endParaRPr lang="en-US" sz="1800">
              <a:cs typeface="Arial"/>
            </a:endParaRPr>
          </a:p>
          <a:p>
            <a:pPr>
              <a:lnSpc>
                <a:spcPct val="100000"/>
              </a:lnSpc>
              <a:buFont typeface="Arial" panose="020B0504020202020204" pitchFamily="34" charset="0"/>
              <a:buChar char="•"/>
            </a:pPr>
            <a:endParaRPr lang="en-US" sz="1800">
              <a:cs typeface="Arial"/>
            </a:endParaRPr>
          </a:p>
        </p:txBody>
      </p:sp>
      <p:pic>
        <p:nvPicPr>
          <p:cNvPr id="4" name="Picture 3" descr="LIF (Laser Induced Fluorescence) is a generic term for technologies to excite specific molecules contained in a measurement target by a single wavelength light source such as laser and observe the fluorescence from the molecule.">
            <a:extLst>
              <a:ext uri="{FF2B5EF4-FFF2-40B4-BE49-F238E27FC236}">
                <a16:creationId xmlns:a16="http://schemas.microsoft.com/office/drawing/2014/main" id="{B291459C-64CD-1D99-CE77-29E04F897672}"/>
              </a:ext>
            </a:extLst>
          </p:cNvPr>
          <p:cNvPicPr>
            <a:picLocks noChangeAspect="1"/>
          </p:cNvPicPr>
          <p:nvPr/>
        </p:nvPicPr>
        <p:blipFill>
          <a:blip r:embed="rId3"/>
          <a:stretch>
            <a:fillRect/>
          </a:stretch>
        </p:blipFill>
        <p:spPr>
          <a:xfrm>
            <a:off x="6595243" y="2136081"/>
            <a:ext cx="5400821" cy="39882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nvGrpSpPr>
          <p:cNvPr id="23" name="Bottom Right">
            <a:extLst>
              <a:ext uri="{FF2B5EF4-FFF2-40B4-BE49-F238E27FC236}">
                <a16:creationId xmlns:a16="http://schemas.microsoft.com/office/drawing/2014/main" id="{F0A218EB-ECC2-4D0D-9EDC-F5CB062CAD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4" name="Freeform: Shape 23">
              <a:extLst>
                <a:ext uri="{FF2B5EF4-FFF2-40B4-BE49-F238E27FC236}">
                  <a16:creationId xmlns:a16="http://schemas.microsoft.com/office/drawing/2014/main" id="{E419D1C3-874F-4BF6-A356-1EA4A20D49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5" name="Graphic 157">
              <a:extLst>
                <a:ext uri="{FF2B5EF4-FFF2-40B4-BE49-F238E27FC236}">
                  <a16:creationId xmlns:a16="http://schemas.microsoft.com/office/drawing/2014/main" id="{4AC4AE33-203A-4A93-8263-6CC6BB608FD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7" name="Freeform: Shape 26">
                <a:extLst>
                  <a:ext uri="{FF2B5EF4-FFF2-40B4-BE49-F238E27FC236}">
                    <a16:creationId xmlns:a16="http://schemas.microsoft.com/office/drawing/2014/main" id="{1F15373C-6DCA-4058-94CC-6476950E5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961BE5B1-15E0-484D-8B21-F6BA455B2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81167C23-6882-4551-BF77-DF537E736E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50749460-4B9F-4DE4-9931-7B5831D68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A567746C-E54C-4865-ACF1-CD31DD1D8D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9E7B0826-2FBE-4B23-B784-BB7CDA8B3A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DF54EDF-BA0A-440F-B20A-2A76BFE15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6" name="Freeform: Shape 25">
              <a:extLst>
                <a:ext uri="{FF2B5EF4-FFF2-40B4-BE49-F238E27FC236}">
                  <a16:creationId xmlns:a16="http://schemas.microsoft.com/office/drawing/2014/main" id="{A53B2ADC-F80C-403E-B1CA-BCFED2CE5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5" name="Flowchart: Connector 34">
            <a:extLst>
              <a:ext uri="{FF2B5EF4-FFF2-40B4-BE49-F238E27FC236}">
                <a16:creationId xmlns:a16="http://schemas.microsoft.com/office/drawing/2014/main" id="{D8F38E7E-9C48-43E2-93C7-A720005612EE}"/>
              </a:ext>
            </a:extLst>
          </p:cNvPr>
          <p:cNvSpPr/>
          <p:nvPr/>
        </p:nvSpPr>
        <p:spPr>
          <a:xfrm>
            <a:off x="11709037" y="70601"/>
            <a:ext cx="408373" cy="422794"/>
          </a:xfrm>
          <a:prstGeom prst="flowChartConnector">
            <a:avLst/>
          </a:prstGeom>
          <a:solidFill>
            <a:srgbClr val="BBADEB"/>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tx1"/>
                </a:solidFill>
                <a:latin typeface="Sagona Book"/>
                <a:hlinkClick r:id="rId4" action="ppaction://hlinksldjump">
                  <a:extLst>
                    <a:ext uri="{A12FA001-AC4F-418D-AE19-62706E023703}">
                      <ahyp:hlinkClr xmlns:ahyp="http://schemas.microsoft.com/office/drawing/2018/hyperlinkcolor" val="tx"/>
                    </a:ext>
                  </a:extLst>
                </a:hlinkClick>
              </a:rPr>
              <a:t>S</a:t>
            </a:r>
            <a:endParaRPr lang="en-US" sz="3600" dirty="0">
              <a:solidFill>
                <a:schemeClr val="tx1"/>
              </a:solidFill>
              <a:latin typeface="Sagona Book"/>
            </a:endParaRPr>
          </a:p>
        </p:txBody>
      </p:sp>
    </p:spTree>
    <p:extLst>
      <p:ext uri="{BB962C8B-B14F-4D97-AF65-F5344CB8AC3E}">
        <p14:creationId xmlns:p14="http://schemas.microsoft.com/office/powerpoint/2010/main" val="369796494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D0ED46-AE4C-60D5-D801-AB68C0E014D4}"/>
              </a:ext>
            </a:extLst>
          </p:cNvPr>
          <p:cNvSpPr>
            <a:spLocks noGrp="1"/>
          </p:cNvSpPr>
          <p:nvPr>
            <p:ph idx="1"/>
          </p:nvPr>
        </p:nvSpPr>
        <p:spPr>
          <a:xfrm>
            <a:off x="173210" y="1867775"/>
            <a:ext cx="7254247" cy="4408847"/>
          </a:xfrm>
        </p:spPr>
        <p:txBody>
          <a:bodyPr vert="horz" lIns="91440" tIns="45720" rIns="91440" bIns="45720" rtlCol="0" anchor="t">
            <a:noAutofit/>
          </a:bodyPr>
          <a:lstStyle/>
          <a:p>
            <a:pPr algn="just">
              <a:buFont typeface="Arial" panose="020B0504020202020204" pitchFamily="34" charset="0"/>
              <a:buChar char="•"/>
            </a:pPr>
            <a:r>
              <a:rPr lang="en-US" sz="1800">
                <a:latin typeface="Sagona Book"/>
                <a:cs typeface="Arial"/>
              </a:rPr>
              <a:t>Laser se </a:t>
            </a:r>
            <a:r>
              <a:rPr lang="en-US" sz="1800" err="1">
                <a:latin typeface="Sagona Book"/>
                <a:cs typeface="Arial"/>
              </a:rPr>
              <a:t>usmerava</a:t>
            </a:r>
            <a:r>
              <a:rPr lang="en-US" sz="1800">
                <a:latin typeface="Sagona Book"/>
                <a:cs typeface="Arial"/>
              </a:rPr>
              <a:t> ka </a:t>
            </a:r>
            <a:r>
              <a:rPr lang="en-US" sz="1800" err="1">
                <a:latin typeface="Sagona Book"/>
                <a:cs typeface="Arial"/>
              </a:rPr>
              <a:t>uzorku</a:t>
            </a:r>
            <a:r>
              <a:rPr lang="en-US" sz="1800">
                <a:latin typeface="Sagona Book"/>
                <a:cs typeface="Arial"/>
              </a:rPr>
              <a:t>. </a:t>
            </a:r>
            <a:endParaRPr lang="en-US">
              <a:latin typeface="Sagona Book"/>
            </a:endParaRPr>
          </a:p>
          <a:p>
            <a:pPr>
              <a:buFont typeface="Arial" panose="020B0504020202020204" pitchFamily="34" charset="0"/>
              <a:buChar char="•"/>
            </a:pPr>
            <a:r>
              <a:rPr lang="en-US" sz="1800">
                <a:latin typeface="Sagona Book"/>
                <a:cs typeface="Arial"/>
              </a:rPr>
              <a:t>Laser mora da </a:t>
            </a:r>
            <a:r>
              <a:rPr lang="en-US" sz="1800" err="1">
                <a:latin typeface="Sagona Book"/>
                <a:cs typeface="Arial"/>
              </a:rPr>
              <a:t>ima</a:t>
            </a:r>
            <a:r>
              <a:rPr lang="en-US" sz="1800">
                <a:latin typeface="Sagona Book"/>
                <a:cs typeface="Arial"/>
              </a:rPr>
              <a:t> </a:t>
            </a:r>
            <a:r>
              <a:rPr lang="en-US" sz="1800" err="1">
                <a:latin typeface="Sagona Book"/>
                <a:cs typeface="Arial"/>
              </a:rPr>
              <a:t>talasnu</a:t>
            </a:r>
            <a:r>
              <a:rPr lang="en-US" sz="1800">
                <a:latin typeface="Sagona Book"/>
                <a:cs typeface="Arial"/>
              </a:rPr>
              <a:t> </a:t>
            </a:r>
            <a:r>
              <a:rPr lang="en-US" sz="1800" err="1">
                <a:latin typeface="Sagona Book"/>
                <a:cs typeface="Arial"/>
              </a:rPr>
              <a:t>dužinu</a:t>
            </a:r>
            <a:r>
              <a:rPr lang="en-US" sz="1800">
                <a:latin typeface="Sagona Book"/>
                <a:cs typeface="Arial"/>
              </a:rPr>
              <a:t> </a:t>
            </a:r>
            <a:r>
              <a:rPr lang="en-US" sz="1800" err="1">
                <a:latin typeface="Sagona Book"/>
                <a:cs typeface="Arial"/>
              </a:rPr>
              <a:t>koja</a:t>
            </a:r>
            <a:r>
              <a:rPr lang="en-US" sz="1800">
                <a:latin typeface="Sagona Book"/>
                <a:cs typeface="Arial"/>
              </a:rPr>
              <a:t> </a:t>
            </a:r>
            <a:r>
              <a:rPr lang="en-US" sz="1800" err="1">
                <a:latin typeface="Sagona Book"/>
                <a:cs typeface="Arial"/>
              </a:rPr>
              <a:t>odgovara</a:t>
            </a:r>
            <a:r>
              <a:rPr lang="en-US" sz="1800">
                <a:latin typeface="Sagona Book"/>
                <a:cs typeface="Arial"/>
              </a:rPr>
              <a:t> </a:t>
            </a:r>
            <a:r>
              <a:rPr lang="en-US" sz="1800" err="1">
                <a:latin typeface="Sagona Book"/>
                <a:cs typeface="Arial"/>
              </a:rPr>
              <a:t>apsorpcionim</a:t>
            </a:r>
            <a:r>
              <a:rPr lang="en-US" sz="1800">
                <a:latin typeface="Sagona Book"/>
                <a:cs typeface="Arial"/>
              </a:rPr>
              <a:t> </a:t>
            </a:r>
            <a:r>
              <a:rPr lang="en-US" sz="1800" err="1">
                <a:latin typeface="Sagona Book"/>
                <a:cs typeface="Arial"/>
              </a:rPr>
              <a:t>karakteristikama</a:t>
            </a:r>
            <a:r>
              <a:rPr lang="en-US" sz="1800">
                <a:latin typeface="Sagona Book"/>
                <a:cs typeface="Arial"/>
              </a:rPr>
              <a:t> </a:t>
            </a:r>
            <a:r>
              <a:rPr lang="en-US" sz="1800" err="1">
                <a:latin typeface="Sagona Book"/>
                <a:cs typeface="Arial"/>
              </a:rPr>
              <a:t>fluoroscentnih</a:t>
            </a:r>
            <a:r>
              <a:rPr lang="en-US" sz="1800">
                <a:latin typeface="Sagona Book"/>
                <a:cs typeface="Arial"/>
              </a:rPr>
              <a:t> </a:t>
            </a:r>
            <a:r>
              <a:rPr lang="en-US" sz="1800" err="1">
                <a:latin typeface="Sagona Book"/>
                <a:cs typeface="Arial"/>
              </a:rPr>
              <a:t>molekula</a:t>
            </a:r>
            <a:r>
              <a:rPr lang="en-US" sz="1800">
                <a:latin typeface="Sagona Book"/>
                <a:cs typeface="Arial"/>
              </a:rPr>
              <a:t> </a:t>
            </a:r>
            <a:r>
              <a:rPr lang="en-US" sz="1800" err="1">
                <a:latin typeface="Sagona Book"/>
                <a:cs typeface="Arial"/>
              </a:rPr>
              <a:t>uzorka</a:t>
            </a:r>
            <a:r>
              <a:rPr lang="en-US" sz="1800">
                <a:latin typeface="Sagona Book"/>
                <a:cs typeface="Arial"/>
              </a:rPr>
              <a:t>. </a:t>
            </a:r>
          </a:p>
          <a:p>
            <a:pPr algn="just">
              <a:buFont typeface="Arial" panose="020B0504020202020204" pitchFamily="34" charset="0"/>
              <a:buChar char="•"/>
            </a:pPr>
            <a:r>
              <a:rPr lang="en-US" sz="1800" err="1">
                <a:latin typeface="Sagona Book"/>
                <a:cs typeface="Arial"/>
              </a:rPr>
              <a:t>Fluorescentne</a:t>
            </a:r>
            <a:r>
              <a:rPr lang="en-US" sz="1800">
                <a:latin typeface="Sagona Book"/>
                <a:cs typeface="Arial"/>
              </a:rPr>
              <a:t> </a:t>
            </a:r>
            <a:r>
              <a:rPr lang="en-US" sz="1800" err="1">
                <a:latin typeface="Sagona Book"/>
                <a:cs typeface="Arial"/>
              </a:rPr>
              <a:t>molekule</a:t>
            </a:r>
            <a:r>
              <a:rPr lang="en-US" sz="1800">
                <a:latin typeface="Sagona Book"/>
                <a:cs typeface="Arial"/>
              </a:rPr>
              <a:t> </a:t>
            </a:r>
            <a:r>
              <a:rPr lang="en-US" sz="1800" err="1">
                <a:latin typeface="Sagona Book"/>
                <a:cs typeface="Arial"/>
              </a:rPr>
              <a:t>uzorka</a:t>
            </a:r>
            <a:r>
              <a:rPr lang="en-US" sz="1800">
                <a:latin typeface="Sagona Book"/>
                <a:cs typeface="Arial"/>
              </a:rPr>
              <a:t> </a:t>
            </a:r>
            <a:r>
              <a:rPr lang="en-US" sz="1800" err="1">
                <a:latin typeface="Sagona Book"/>
                <a:cs typeface="Arial"/>
              </a:rPr>
              <a:t>apsorbuju</a:t>
            </a:r>
            <a:r>
              <a:rPr lang="en-US" sz="1800">
                <a:latin typeface="Sagona Book"/>
                <a:cs typeface="Arial"/>
              </a:rPr>
              <a:t> </a:t>
            </a:r>
            <a:r>
              <a:rPr lang="en-US" sz="1800" err="1">
                <a:latin typeface="Sagona Book"/>
                <a:cs typeface="Arial"/>
              </a:rPr>
              <a:t>fotone</a:t>
            </a:r>
            <a:r>
              <a:rPr lang="en-US" sz="1800">
                <a:latin typeface="Sagona Book"/>
                <a:cs typeface="Arial"/>
              </a:rPr>
              <a:t> </a:t>
            </a:r>
            <a:r>
              <a:rPr lang="en-US" sz="1800" err="1">
                <a:latin typeface="Sagona Book"/>
                <a:cs typeface="Arial"/>
              </a:rPr>
              <a:t>laserskog</a:t>
            </a:r>
            <a:r>
              <a:rPr lang="en-US" sz="1800">
                <a:latin typeface="Sagona Book"/>
                <a:cs typeface="Arial"/>
              </a:rPr>
              <a:t> </a:t>
            </a:r>
            <a:r>
              <a:rPr lang="en-US" sz="1800" err="1">
                <a:latin typeface="Sagona Book"/>
                <a:cs typeface="Arial"/>
              </a:rPr>
              <a:t>zračenja</a:t>
            </a:r>
            <a:r>
              <a:rPr lang="en-US" sz="1800">
                <a:latin typeface="Sagona Book"/>
                <a:cs typeface="Arial"/>
              </a:rPr>
              <a:t>. Ova </a:t>
            </a:r>
            <a:r>
              <a:rPr lang="en-US" sz="1800" err="1">
                <a:latin typeface="Sagona Book"/>
                <a:cs typeface="Arial"/>
              </a:rPr>
              <a:t>apsorpcija</a:t>
            </a:r>
            <a:r>
              <a:rPr lang="en-US" sz="1800">
                <a:latin typeface="Sagona Book"/>
                <a:cs typeface="Arial"/>
              </a:rPr>
              <a:t> </a:t>
            </a:r>
            <a:r>
              <a:rPr lang="en-US" sz="1800" err="1">
                <a:latin typeface="Sagona Book"/>
                <a:cs typeface="Arial"/>
              </a:rPr>
              <a:t>dovodi</a:t>
            </a:r>
            <a:r>
              <a:rPr lang="en-US" sz="1800">
                <a:latin typeface="Sagona Book"/>
                <a:cs typeface="Arial"/>
              </a:rPr>
              <a:t> do toga da </a:t>
            </a:r>
            <a:r>
              <a:rPr lang="en-US" sz="1800" err="1">
                <a:latin typeface="Sagona Book"/>
                <a:cs typeface="Arial"/>
              </a:rPr>
              <a:t>elektroni</a:t>
            </a:r>
            <a:r>
              <a:rPr lang="en-US" sz="1800">
                <a:latin typeface="Sagona Book"/>
                <a:cs typeface="Arial"/>
              </a:rPr>
              <a:t> </a:t>
            </a:r>
            <a:r>
              <a:rPr lang="en-US" sz="1800" err="1">
                <a:latin typeface="Sagona Book"/>
                <a:cs typeface="Arial"/>
              </a:rPr>
              <a:t>prelaze</a:t>
            </a:r>
            <a:r>
              <a:rPr lang="en-US" sz="1800">
                <a:latin typeface="Sagona Book"/>
                <a:cs typeface="Arial"/>
              </a:rPr>
              <a:t> </a:t>
            </a:r>
            <a:r>
              <a:rPr lang="en-US" sz="1800" err="1">
                <a:latin typeface="Sagona Book"/>
                <a:cs typeface="Arial"/>
              </a:rPr>
              <a:t>iz</a:t>
            </a:r>
            <a:r>
              <a:rPr lang="en-US" sz="1800">
                <a:latin typeface="Sagona Book"/>
                <a:cs typeface="Arial"/>
              </a:rPr>
              <a:t> </a:t>
            </a:r>
            <a:r>
              <a:rPr lang="en-US" sz="1800" err="1">
                <a:latin typeface="Sagona Book"/>
                <a:cs typeface="Arial"/>
              </a:rPr>
              <a:t>svog</a:t>
            </a:r>
            <a:r>
              <a:rPr lang="en-US" sz="1800">
                <a:latin typeface="Sagona Book"/>
                <a:cs typeface="Arial"/>
              </a:rPr>
              <a:t> </a:t>
            </a:r>
            <a:r>
              <a:rPr lang="en-US" sz="1800" err="1">
                <a:latin typeface="Sagona Book"/>
                <a:cs typeface="Arial"/>
              </a:rPr>
              <a:t>osnovnog</a:t>
            </a:r>
            <a:r>
              <a:rPr lang="en-US" sz="1800">
                <a:latin typeface="Sagona Book"/>
                <a:cs typeface="Arial"/>
              </a:rPr>
              <a:t> </a:t>
            </a:r>
            <a:r>
              <a:rPr lang="en-US" sz="1800" err="1">
                <a:latin typeface="Sagona Book"/>
                <a:cs typeface="Arial"/>
              </a:rPr>
              <a:t>stanja</a:t>
            </a:r>
            <a:r>
              <a:rPr lang="en-US" sz="1800">
                <a:latin typeface="Sagona Book"/>
                <a:cs typeface="Arial"/>
              </a:rPr>
              <a:t> u </a:t>
            </a:r>
            <a:r>
              <a:rPr lang="en-US" sz="1800" err="1">
                <a:latin typeface="Sagona Book"/>
                <a:cs typeface="Arial"/>
              </a:rPr>
              <a:t>više</a:t>
            </a:r>
            <a:r>
              <a:rPr lang="en-US" sz="1800">
                <a:latin typeface="Sagona Book"/>
                <a:cs typeface="Arial"/>
              </a:rPr>
              <a:t> </a:t>
            </a:r>
            <a:r>
              <a:rPr lang="en-US" sz="1800" err="1">
                <a:latin typeface="Sagona Book"/>
                <a:cs typeface="Arial"/>
              </a:rPr>
              <a:t>stanje</a:t>
            </a:r>
            <a:r>
              <a:rPr lang="en-US" sz="1800">
                <a:latin typeface="Sagona Book"/>
                <a:cs typeface="Arial"/>
              </a:rPr>
              <a:t> </a:t>
            </a:r>
            <a:r>
              <a:rPr lang="en-US" sz="1800" err="1">
                <a:latin typeface="Sagona Book"/>
                <a:cs typeface="Arial"/>
              </a:rPr>
              <a:t>energije</a:t>
            </a:r>
            <a:r>
              <a:rPr lang="en-US" sz="1800">
                <a:latin typeface="Sagona Book"/>
                <a:cs typeface="Arial"/>
              </a:rPr>
              <a:t>, </a:t>
            </a:r>
            <a:r>
              <a:rPr lang="en-US" sz="1800" err="1">
                <a:latin typeface="Sagona Book"/>
                <a:cs typeface="Arial"/>
              </a:rPr>
              <a:t>odnosno</a:t>
            </a:r>
            <a:r>
              <a:rPr lang="en-US" sz="1800">
                <a:latin typeface="Sagona Book"/>
                <a:cs typeface="Arial"/>
              </a:rPr>
              <a:t> </a:t>
            </a:r>
            <a:r>
              <a:rPr lang="en-US" sz="1800" err="1">
                <a:latin typeface="Sagona Book"/>
                <a:cs typeface="Arial"/>
              </a:rPr>
              <a:t>pobuđeno</a:t>
            </a:r>
            <a:r>
              <a:rPr lang="en-US" sz="1800">
                <a:latin typeface="Sagona Book"/>
                <a:cs typeface="Arial"/>
              </a:rPr>
              <a:t> </a:t>
            </a:r>
            <a:r>
              <a:rPr lang="en-US" sz="1800" err="1">
                <a:latin typeface="Sagona Book"/>
                <a:cs typeface="Arial"/>
              </a:rPr>
              <a:t>stanje</a:t>
            </a:r>
            <a:r>
              <a:rPr lang="en-US" sz="1800">
                <a:latin typeface="Sagona Book"/>
                <a:cs typeface="Arial"/>
              </a:rPr>
              <a:t>. U </a:t>
            </a:r>
            <a:r>
              <a:rPr lang="en-US" sz="1800" err="1">
                <a:latin typeface="Sagona Book"/>
                <a:cs typeface="Arial"/>
              </a:rPr>
              <a:t>ovom</a:t>
            </a:r>
            <a:r>
              <a:rPr lang="en-US" sz="1800">
                <a:latin typeface="Sagona Book"/>
                <a:cs typeface="Arial"/>
              </a:rPr>
              <a:t>  </a:t>
            </a:r>
            <a:r>
              <a:rPr lang="en-US" sz="1800" err="1">
                <a:latin typeface="Sagona Book"/>
                <a:cs typeface="Arial"/>
              </a:rPr>
              <a:t>stanju</a:t>
            </a:r>
            <a:r>
              <a:rPr lang="en-US" sz="1800">
                <a:latin typeface="Sagona Book"/>
                <a:cs typeface="Arial"/>
              </a:rPr>
              <a:t>, </a:t>
            </a:r>
            <a:r>
              <a:rPr lang="en-US" sz="1800" err="1">
                <a:latin typeface="Sagona Book"/>
                <a:cs typeface="Arial"/>
              </a:rPr>
              <a:t>fluorescentne</a:t>
            </a:r>
            <a:r>
              <a:rPr lang="en-US" sz="1800">
                <a:latin typeface="Sagona Book"/>
                <a:cs typeface="Arial"/>
              </a:rPr>
              <a:t> </a:t>
            </a:r>
            <a:r>
              <a:rPr lang="en-US" sz="1800" err="1">
                <a:latin typeface="Sagona Book"/>
                <a:cs typeface="Arial"/>
              </a:rPr>
              <a:t>molekule</a:t>
            </a:r>
            <a:r>
              <a:rPr lang="en-US" sz="1800">
                <a:latin typeface="Sagona Book"/>
                <a:cs typeface="Arial"/>
              </a:rPr>
              <a:t> </a:t>
            </a:r>
            <a:r>
              <a:rPr lang="en-US" sz="1800" err="1">
                <a:latin typeface="Sagona Book"/>
                <a:cs typeface="Arial"/>
              </a:rPr>
              <a:t>imaju</a:t>
            </a:r>
            <a:r>
              <a:rPr lang="en-US" sz="1800">
                <a:latin typeface="Sagona Book"/>
                <a:cs typeface="Arial"/>
              </a:rPr>
              <a:t> </a:t>
            </a:r>
            <a:r>
              <a:rPr lang="en-US" sz="1800" err="1">
                <a:latin typeface="Sagona Book"/>
                <a:cs typeface="Arial"/>
              </a:rPr>
              <a:t>višak</a:t>
            </a:r>
            <a:r>
              <a:rPr lang="en-US" sz="1800">
                <a:latin typeface="Sagona Book"/>
                <a:cs typeface="Arial"/>
              </a:rPr>
              <a:t> </a:t>
            </a:r>
            <a:r>
              <a:rPr lang="en-US" sz="1800" err="1">
                <a:latin typeface="Sagona Book"/>
                <a:cs typeface="Arial"/>
              </a:rPr>
              <a:t>energije</a:t>
            </a:r>
            <a:r>
              <a:rPr lang="en-US" sz="1800">
                <a:latin typeface="Sagona Book"/>
                <a:cs typeface="Arial"/>
              </a:rPr>
              <a:t> </a:t>
            </a:r>
            <a:r>
              <a:rPr lang="en-US" sz="1800" err="1">
                <a:latin typeface="Sagona Book"/>
                <a:cs typeface="Arial"/>
              </a:rPr>
              <a:t>koje</a:t>
            </a:r>
            <a:r>
              <a:rPr lang="en-US" sz="1800">
                <a:latin typeface="Sagona Book"/>
                <a:cs typeface="Arial"/>
              </a:rPr>
              <a:t> </a:t>
            </a:r>
            <a:r>
              <a:rPr lang="en-US" sz="1800" err="1">
                <a:latin typeface="Sagona Book"/>
                <a:cs typeface="Arial"/>
              </a:rPr>
              <a:t>oslobađaju</a:t>
            </a:r>
            <a:r>
              <a:rPr lang="en-US" sz="1800">
                <a:latin typeface="Sagona Book"/>
                <a:cs typeface="Arial"/>
              </a:rPr>
              <a:t> u </a:t>
            </a:r>
            <a:r>
              <a:rPr lang="en-US" sz="1800" err="1">
                <a:latin typeface="Sagona Book"/>
                <a:cs typeface="Arial"/>
              </a:rPr>
              <a:t>vidu</a:t>
            </a:r>
            <a:r>
              <a:rPr lang="en-US" sz="1800">
                <a:latin typeface="Sagona Book"/>
                <a:cs typeface="Arial"/>
              </a:rPr>
              <a:t> </a:t>
            </a:r>
            <a:r>
              <a:rPr lang="en-US" sz="1800" err="1">
                <a:latin typeface="Sagona Book"/>
                <a:cs typeface="Arial"/>
              </a:rPr>
              <a:t>fluorescencije</a:t>
            </a:r>
            <a:r>
              <a:rPr lang="en-US" sz="1800">
                <a:latin typeface="Sagona Book"/>
                <a:cs typeface="Arial"/>
              </a:rPr>
              <a:t>. Ova </a:t>
            </a:r>
            <a:r>
              <a:rPr lang="en-US" sz="1800" err="1">
                <a:latin typeface="Sagona Book"/>
                <a:cs typeface="Arial"/>
              </a:rPr>
              <a:t>emitovana</a:t>
            </a:r>
            <a:r>
              <a:rPr lang="en-US" sz="1800">
                <a:latin typeface="Sagona Book"/>
                <a:cs typeface="Arial"/>
              </a:rPr>
              <a:t> </a:t>
            </a:r>
            <a:r>
              <a:rPr lang="en-US" sz="1800" err="1">
                <a:latin typeface="Sagona Book"/>
                <a:cs typeface="Arial"/>
              </a:rPr>
              <a:t>fluorescencija</a:t>
            </a:r>
            <a:r>
              <a:rPr lang="en-US" sz="1800">
                <a:latin typeface="Sagona Book"/>
                <a:cs typeface="Arial"/>
              </a:rPr>
              <a:t> </a:t>
            </a:r>
            <a:r>
              <a:rPr lang="en-US" sz="1800" err="1">
                <a:latin typeface="Sagona Book"/>
                <a:cs typeface="Arial"/>
              </a:rPr>
              <a:t>ima</a:t>
            </a:r>
            <a:r>
              <a:rPr lang="en-US" sz="1800">
                <a:latin typeface="Sagona Book"/>
                <a:cs typeface="Arial"/>
              </a:rPr>
              <a:t> </a:t>
            </a:r>
            <a:r>
              <a:rPr lang="en-US" sz="1800" err="1">
                <a:latin typeface="Sagona Book"/>
                <a:cs typeface="Arial"/>
              </a:rPr>
              <a:t>dužu</a:t>
            </a:r>
            <a:r>
              <a:rPr lang="en-US" sz="1800">
                <a:latin typeface="Sagona Book"/>
                <a:cs typeface="Arial"/>
              </a:rPr>
              <a:t> </a:t>
            </a:r>
            <a:r>
              <a:rPr lang="en-US" sz="1800" err="1">
                <a:latin typeface="Sagona Book"/>
                <a:cs typeface="Arial"/>
              </a:rPr>
              <a:t>talasnu</a:t>
            </a:r>
            <a:r>
              <a:rPr lang="en-US" sz="1800">
                <a:latin typeface="Sagona Book"/>
                <a:cs typeface="Arial"/>
              </a:rPr>
              <a:t> </a:t>
            </a:r>
            <a:r>
              <a:rPr lang="en-US" sz="1800" err="1">
                <a:latin typeface="Sagona Book"/>
                <a:cs typeface="Arial"/>
              </a:rPr>
              <a:t>dužinu</a:t>
            </a:r>
            <a:r>
              <a:rPr lang="en-US" sz="1800">
                <a:latin typeface="Sagona Book"/>
                <a:cs typeface="Arial"/>
              </a:rPr>
              <a:t> </a:t>
            </a:r>
            <a:r>
              <a:rPr lang="en-US" sz="1800" err="1">
                <a:latin typeface="Sagona Book"/>
                <a:cs typeface="Arial"/>
              </a:rPr>
              <a:t>od</a:t>
            </a:r>
            <a:r>
              <a:rPr lang="en-US" sz="1800">
                <a:latin typeface="Sagona Book"/>
                <a:cs typeface="Arial"/>
              </a:rPr>
              <a:t> </a:t>
            </a:r>
            <a:r>
              <a:rPr lang="en-US" sz="1800" err="1">
                <a:latin typeface="Sagona Book"/>
                <a:cs typeface="Arial"/>
              </a:rPr>
              <a:t>lasera</a:t>
            </a:r>
            <a:r>
              <a:rPr lang="en-US" sz="1800">
                <a:latin typeface="Sagona Book"/>
                <a:cs typeface="Arial"/>
              </a:rPr>
              <a:t>, </a:t>
            </a:r>
            <a:r>
              <a:rPr lang="en-US" sz="1800" err="1">
                <a:latin typeface="Sagona Book"/>
                <a:cs typeface="Arial"/>
              </a:rPr>
              <a:t>što</a:t>
            </a:r>
            <a:r>
              <a:rPr lang="en-US" sz="1800">
                <a:latin typeface="Sagona Book"/>
                <a:cs typeface="Arial"/>
              </a:rPr>
              <a:t> </a:t>
            </a:r>
            <a:r>
              <a:rPr lang="en-US" sz="1800" err="1">
                <a:latin typeface="Sagona Book"/>
                <a:cs typeface="Arial"/>
              </a:rPr>
              <a:t>omogućava</a:t>
            </a:r>
            <a:r>
              <a:rPr lang="en-US" sz="1800">
                <a:latin typeface="Sagona Book"/>
                <a:cs typeface="Arial"/>
              </a:rPr>
              <a:t> </a:t>
            </a:r>
            <a:r>
              <a:rPr lang="en-US" sz="1800" err="1">
                <a:latin typeface="Sagona Book"/>
                <a:cs typeface="Arial"/>
              </a:rPr>
              <a:t>njeno</a:t>
            </a:r>
            <a:r>
              <a:rPr lang="en-US" sz="1800">
                <a:latin typeface="Sagona Book"/>
                <a:cs typeface="Arial"/>
              </a:rPr>
              <a:t> </a:t>
            </a:r>
            <a:r>
              <a:rPr lang="en-US" sz="1800" err="1">
                <a:latin typeface="Sagona Book"/>
                <a:cs typeface="Arial"/>
              </a:rPr>
              <a:t>lako</a:t>
            </a:r>
            <a:r>
              <a:rPr lang="en-US" sz="1800">
                <a:latin typeface="Sagona Book"/>
                <a:cs typeface="Arial"/>
              </a:rPr>
              <a:t> </a:t>
            </a:r>
            <a:r>
              <a:rPr lang="en-US" sz="1800" err="1">
                <a:latin typeface="Sagona Book"/>
                <a:cs typeface="Arial"/>
              </a:rPr>
              <a:t>raspoznavanje</a:t>
            </a:r>
            <a:r>
              <a:rPr lang="en-US" sz="1800">
                <a:latin typeface="Sagona Book"/>
                <a:cs typeface="Arial"/>
              </a:rPr>
              <a:t> </a:t>
            </a:r>
            <a:r>
              <a:rPr lang="en-US" sz="1800" err="1">
                <a:latin typeface="Sagona Book"/>
                <a:cs typeface="Arial"/>
              </a:rPr>
              <a:t>i</a:t>
            </a:r>
            <a:r>
              <a:rPr lang="en-US" sz="1800">
                <a:latin typeface="Sagona Book"/>
                <a:cs typeface="Arial"/>
              </a:rPr>
              <a:t> </a:t>
            </a:r>
            <a:r>
              <a:rPr lang="en-US" sz="1800" err="1">
                <a:latin typeface="Sagona Book"/>
                <a:cs typeface="Arial"/>
              </a:rPr>
              <a:t>detekciju</a:t>
            </a:r>
            <a:r>
              <a:rPr lang="en-US" sz="1800">
                <a:latin typeface="Sagona Book"/>
                <a:cs typeface="Arial"/>
              </a:rPr>
              <a:t>.</a:t>
            </a:r>
          </a:p>
          <a:p>
            <a:pPr algn="just">
              <a:buFont typeface="Arial" panose="020B0504020202020204" pitchFamily="34" charset="0"/>
              <a:buChar char="•"/>
            </a:pPr>
            <a:r>
              <a:rPr lang="en-US" sz="1800" err="1">
                <a:latin typeface="Sagona Book"/>
                <a:cs typeface="Arial"/>
              </a:rPr>
              <a:t>Emitovanja</a:t>
            </a:r>
            <a:r>
              <a:rPr lang="en-US" sz="1800">
                <a:latin typeface="Sagona Book"/>
                <a:cs typeface="Arial"/>
              </a:rPr>
              <a:t> </a:t>
            </a:r>
            <a:r>
              <a:rPr lang="en-US" sz="1800" err="1">
                <a:latin typeface="Sagona Book"/>
                <a:cs typeface="Arial"/>
              </a:rPr>
              <a:t>fluorescencija</a:t>
            </a:r>
            <a:r>
              <a:rPr lang="en-US" sz="1800">
                <a:latin typeface="Sagona Book"/>
                <a:cs typeface="Arial"/>
              </a:rPr>
              <a:t> se </a:t>
            </a:r>
            <a:r>
              <a:rPr lang="en-US" sz="1800" err="1">
                <a:latin typeface="Sagona Book"/>
                <a:cs typeface="Arial"/>
              </a:rPr>
              <a:t>potom</a:t>
            </a:r>
            <a:r>
              <a:rPr lang="en-US" sz="1800">
                <a:latin typeface="Sagona Book"/>
                <a:cs typeface="Arial"/>
              </a:rPr>
              <a:t> </a:t>
            </a:r>
            <a:r>
              <a:rPr lang="en-US" sz="1800" err="1">
                <a:latin typeface="Sagona Book"/>
                <a:cs typeface="Arial"/>
              </a:rPr>
              <a:t>detektuje</a:t>
            </a:r>
            <a:r>
              <a:rPr lang="en-US" sz="1800">
                <a:latin typeface="Sagona Book"/>
                <a:cs typeface="Arial"/>
              </a:rPr>
              <a:t> </a:t>
            </a:r>
            <a:r>
              <a:rPr lang="en-US" sz="1800" err="1">
                <a:latin typeface="Sagona Book"/>
                <a:cs typeface="Arial"/>
              </a:rPr>
              <a:t>i</a:t>
            </a:r>
            <a:r>
              <a:rPr lang="en-US" sz="1800">
                <a:latin typeface="Sagona Book"/>
                <a:cs typeface="Arial"/>
              </a:rPr>
              <a:t> </a:t>
            </a:r>
            <a:r>
              <a:rPr lang="en-US" sz="1800" err="1">
                <a:latin typeface="Sagona Book"/>
                <a:cs typeface="Arial"/>
              </a:rPr>
              <a:t>analizira</a:t>
            </a:r>
            <a:r>
              <a:rPr lang="en-US" sz="1800">
                <a:latin typeface="Sagona Book"/>
                <a:cs typeface="Arial"/>
              </a:rPr>
              <a:t> </a:t>
            </a:r>
            <a:r>
              <a:rPr lang="en-US" sz="1800" err="1">
                <a:latin typeface="Sagona Book"/>
                <a:cs typeface="Arial"/>
              </a:rPr>
              <a:t>spektrometrom</a:t>
            </a:r>
            <a:r>
              <a:rPr lang="en-US" sz="1800">
                <a:latin typeface="Sagona Book"/>
                <a:cs typeface="Arial"/>
              </a:rPr>
              <a:t>.</a:t>
            </a:r>
          </a:p>
        </p:txBody>
      </p:sp>
      <p:sp>
        <p:nvSpPr>
          <p:cNvPr id="5" name="Title 1">
            <a:extLst>
              <a:ext uri="{FF2B5EF4-FFF2-40B4-BE49-F238E27FC236}">
                <a16:creationId xmlns:a16="http://schemas.microsoft.com/office/drawing/2014/main" id="{4EDE25BD-2E5A-EB2A-5B59-22C9BD70A485}"/>
              </a:ext>
            </a:extLst>
          </p:cNvPr>
          <p:cNvSpPr txBox="1">
            <a:spLocks/>
          </p:cNvSpPr>
          <p:nvPr/>
        </p:nvSpPr>
        <p:spPr>
          <a:xfrm>
            <a:off x="106990" y="383318"/>
            <a:ext cx="12183067" cy="1384929"/>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pPr algn="ctr"/>
            <a:r>
              <a:rPr lang="en-US" sz="4200"/>
              <a:t>LASEROM INDUKOVANA FLUORESCENCIJA (LIF)</a:t>
            </a:r>
          </a:p>
        </p:txBody>
      </p:sp>
      <p:pic>
        <p:nvPicPr>
          <p:cNvPr id="7" name="Picture 6" descr="Diagram of a laser light&#10;&#10;Description automatically generated">
            <a:extLst>
              <a:ext uri="{FF2B5EF4-FFF2-40B4-BE49-F238E27FC236}">
                <a16:creationId xmlns:a16="http://schemas.microsoft.com/office/drawing/2014/main" id="{458ACB71-F689-F2C8-1FFF-943BD8C9E366}"/>
              </a:ext>
            </a:extLst>
          </p:cNvPr>
          <p:cNvPicPr>
            <a:picLocks noChangeAspect="1"/>
          </p:cNvPicPr>
          <p:nvPr/>
        </p:nvPicPr>
        <p:blipFill rotWithShape="1">
          <a:blip r:embed="rId3"/>
          <a:srcRect t="147" r="7491" b="437"/>
          <a:stretch/>
        </p:blipFill>
        <p:spPr>
          <a:xfrm>
            <a:off x="7598806" y="1867905"/>
            <a:ext cx="4483075" cy="4134163"/>
          </a:xfrm>
          <a:prstGeom prst="rect">
            <a:avLst/>
          </a:prstGeom>
        </p:spPr>
      </p:pic>
      <p:sp>
        <p:nvSpPr>
          <p:cNvPr id="6" name="Flowchart: Connector 5">
            <a:extLst>
              <a:ext uri="{FF2B5EF4-FFF2-40B4-BE49-F238E27FC236}">
                <a16:creationId xmlns:a16="http://schemas.microsoft.com/office/drawing/2014/main" id="{6596BD85-5D71-4689-9B53-CA7694568A4C}"/>
              </a:ext>
            </a:extLst>
          </p:cNvPr>
          <p:cNvSpPr/>
          <p:nvPr/>
        </p:nvSpPr>
        <p:spPr>
          <a:xfrm>
            <a:off x="11709037" y="70601"/>
            <a:ext cx="408373" cy="422794"/>
          </a:xfrm>
          <a:prstGeom prst="flowChartConnector">
            <a:avLst/>
          </a:prstGeom>
          <a:solidFill>
            <a:srgbClr val="BBADEB"/>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tx1"/>
                </a:solidFill>
                <a:latin typeface="Sagona Book"/>
                <a:hlinkClick r:id="rId4" action="ppaction://hlinksldjump">
                  <a:extLst>
                    <a:ext uri="{A12FA001-AC4F-418D-AE19-62706E023703}">
                      <ahyp:hlinkClr xmlns:ahyp="http://schemas.microsoft.com/office/drawing/2018/hyperlinkcolor" val="tx"/>
                    </a:ext>
                  </a:extLst>
                </a:hlinkClick>
              </a:rPr>
              <a:t>S</a:t>
            </a:r>
            <a:endParaRPr lang="en-US" sz="3600" dirty="0">
              <a:solidFill>
                <a:schemeClr val="tx1"/>
              </a:solidFill>
              <a:latin typeface="Sagona Book"/>
            </a:endParaRPr>
          </a:p>
        </p:txBody>
      </p:sp>
    </p:spTree>
    <p:extLst>
      <p:ext uri="{BB962C8B-B14F-4D97-AF65-F5344CB8AC3E}">
        <p14:creationId xmlns:p14="http://schemas.microsoft.com/office/powerpoint/2010/main" val="114638181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8725-761A-701E-BAD7-F562068F98EF}"/>
              </a:ext>
            </a:extLst>
          </p:cNvPr>
          <p:cNvSpPr>
            <a:spLocks noGrp="1"/>
          </p:cNvSpPr>
          <p:nvPr>
            <p:ph type="title"/>
          </p:nvPr>
        </p:nvSpPr>
        <p:spPr>
          <a:xfrm>
            <a:off x="131306" y="264243"/>
            <a:ext cx="12312769" cy="1843147"/>
          </a:xfrm>
        </p:spPr>
        <p:txBody>
          <a:bodyPr>
            <a:normAutofit/>
          </a:bodyPr>
          <a:lstStyle/>
          <a:p>
            <a:pPr algn="ctr"/>
            <a:r>
              <a:rPr lang="en-US" sz="4200" dirty="0">
                <a:ea typeface="+mj-lt"/>
                <a:cs typeface="+mj-lt"/>
              </a:rPr>
              <a:t>LASEROM INDUKOVANA FLUORESCENCIJA </a:t>
            </a:r>
            <a:br>
              <a:rPr lang="en-US" sz="4200" dirty="0">
                <a:ea typeface="+mj-lt"/>
                <a:cs typeface="+mj-lt"/>
              </a:rPr>
            </a:br>
            <a:r>
              <a:rPr lang="en-US" sz="4200" dirty="0">
                <a:ea typeface="+mj-lt"/>
                <a:cs typeface="+mj-lt"/>
              </a:rPr>
              <a:t>(LIF)</a:t>
            </a:r>
            <a:endParaRPr lang="en-US" dirty="0"/>
          </a:p>
        </p:txBody>
      </p:sp>
      <p:pic>
        <p:nvPicPr>
          <p:cNvPr id="5" name="Picture 4" descr="A graph of a normal encoder&#10;&#10;Description automatically generated">
            <a:extLst>
              <a:ext uri="{FF2B5EF4-FFF2-40B4-BE49-F238E27FC236}">
                <a16:creationId xmlns:a16="http://schemas.microsoft.com/office/drawing/2014/main" id="{C5611986-F1AF-77D0-B93D-FC0AB3D9C885}"/>
              </a:ext>
            </a:extLst>
          </p:cNvPr>
          <p:cNvPicPr>
            <a:picLocks noChangeAspect="1"/>
          </p:cNvPicPr>
          <p:nvPr/>
        </p:nvPicPr>
        <p:blipFill>
          <a:blip r:embed="rId3"/>
          <a:stretch>
            <a:fillRect/>
          </a:stretch>
        </p:blipFill>
        <p:spPr>
          <a:xfrm>
            <a:off x="6460738" y="2107390"/>
            <a:ext cx="5403022" cy="4031382"/>
          </a:xfrm>
          <a:prstGeom prst="rect">
            <a:avLst/>
          </a:prstGeom>
        </p:spPr>
      </p:pic>
      <p:sp>
        <p:nvSpPr>
          <p:cNvPr id="6" name="Flowchart: Connector 5">
            <a:extLst>
              <a:ext uri="{FF2B5EF4-FFF2-40B4-BE49-F238E27FC236}">
                <a16:creationId xmlns:a16="http://schemas.microsoft.com/office/drawing/2014/main" id="{C453A641-3CB9-44F8-BAB3-F5C60F335492}"/>
              </a:ext>
            </a:extLst>
          </p:cNvPr>
          <p:cNvSpPr/>
          <p:nvPr/>
        </p:nvSpPr>
        <p:spPr>
          <a:xfrm>
            <a:off x="11709037" y="70601"/>
            <a:ext cx="408373" cy="422794"/>
          </a:xfrm>
          <a:prstGeom prst="flowChartConnector">
            <a:avLst/>
          </a:prstGeom>
          <a:solidFill>
            <a:srgbClr val="BBADEB"/>
          </a:solidFill>
          <a:ln>
            <a:solidFill>
              <a:schemeClr val="tx1"/>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600" dirty="0">
                <a:solidFill>
                  <a:schemeClr val="tx1"/>
                </a:solidFill>
                <a:latin typeface="Sagona Book"/>
                <a:hlinkClick r:id="rId4" action="ppaction://hlinksldjump">
                  <a:extLst>
                    <a:ext uri="{A12FA001-AC4F-418D-AE19-62706E023703}">
                      <ahyp:hlinkClr xmlns:ahyp="http://schemas.microsoft.com/office/drawing/2018/hyperlinkcolor" val="tx"/>
                    </a:ext>
                  </a:extLst>
                </a:hlinkClick>
              </a:rPr>
              <a:t>S</a:t>
            </a:r>
            <a:endParaRPr lang="en-US" sz="3600" dirty="0">
              <a:solidFill>
                <a:schemeClr val="tx1"/>
              </a:solidFill>
              <a:latin typeface="Sagona Book"/>
            </a:endParaRPr>
          </a:p>
        </p:txBody>
      </p:sp>
      <p:pic>
        <p:nvPicPr>
          <p:cNvPr id="10" name="Content Placeholder 9">
            <a:extLst>
              <a:ext uri="{FF2B5EF4-FFF2-40B4-BE49-F238E27FC236}">
                <a16:creationId xmlns:a16="http://schemas.microsoft.com/office/drawing/2014/main" id="{ADDC16EC-D43D-4B5E-AE48-ECE4C8CF1446}"/>
              </a:ext>
            </a:extLst>
          </p:cNvPr>
          <p:cNvPicPr>
            <a:picLocks noGrp="1" noChangeAspect="1"/>
          </p:cNvPicPr>
          <p:nvPr>
            <p:ph idx="1"/>
          </p:nvPr>
        </p:nvPicPr>
        <p:blipFill rotWithShape="1">
          <a:blip r:embed="rId5">
            <a:extLst>
              <a:ext uri="{28A0092B-C50C-407E-A947-70E740481C1C}">
                <a14:useLocalDpi xmlns:a14="http://schemas.microsoft.com/office/drawing/2010/main" val="0"/>
              </a:ext>
            </a:extLst>
          </a:blip>
          <a:srcRect t="208"/>
          <a:stretch/>
        </p:blipFill>
        <p:spPr>
          <a:xfrm>
            <a:off x="228544" y="2107390"/>
            <a:ext cx="5953380" cy="4031381"/>
          </a:xfrm>
        </p:spPr>
      </p:pic>
    </p:spTree>
    <p:extLst>
      <p:ext uri="{BB962C8B-B14F-4D97-AF65-F5344CB8AC3E}">
        <p14:creationId xmlns:p14="http://schemas.microsoft.com/office/powerpoint/2010/main" val="158586070"/>
      </p:ext>
    </p:extLst>
  </p:cSld>
  <p:clrMapOvr>
    <a:masterClrMapping/>
  </p:clrMapOvr>
  <p:transition spd="slow">
    <p:wipe/>
  </p:transition>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Sagona Boo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45</TotalTime>
  <Words>3984</Words>
  <Application>Microsoft Office PowerPoint</Application>
  <PresentationFormat>Widescreen</PresentationFormat>
  <Paragraphs>274</Paragraphs>
  <Slides>19</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Avenir Next LT Pro</vt:lpstr>
      <vt:lpstr>AvenirNext LT Pro Medium</vt:lpstr>
      <vt:lpstr>Calibri</vt:lpstr>
      <vt:lpstr>Courier New</vt:lpstr>
      <vt:lpstr>Sagona Book</vt:lpstr>
      <vt:lpstr>Segoe UI Semilight</vt:lpstr>
      <vt:lpstr>ExploreVTI</vt:lpstr>
      <vt:lpstr>PRIMENA LASERA U MEDICINI 3 Laserska Dijagnostika i OCT</vt:lpstr>
      <vt:lpstr>PowerPoint Presentation</vt:lpstr>
      <vt:lpstr>LASERSKA DIJAGNOSTIKA</vt:lpstr>
      <vt:lpstr>SPEKTROSKOPIJA DISPERZIJE SVETLOSTI (LSS)</vt:lpstr>
      <vt:lpstr>SPEKTROSKOPIJA DISPERZIJE  SVETLOSTI (LSS) </vt:lpstr>
      <vt:lpstr>SPEKTROSKOPIJA DISPERZIJE  SVETLOSTI (LSS) </vt:lpstr>
      <vt:lpstr>LASEROM INDUKOVANA FLUORESCENCIJA (LIF)</vt:lpstr>
      <vt:lpstr>PowerPoint Presentation</vt:lpstr>
      <vt:lpstr>LASEROM INDUKOVANA FLUORESCENCIJA  (LIF)</vt:lpstr>
      <vt:lpstr>LASERSKO DOPLEROVO SLIKANJE (LDI)</vt:lpstr>
      <vt:lpstr>LASERSKO DOPLEROVO SLIKANJE (LDI)</vt:lpstr>
      <vt:lpstr>LASERSKO DOPLEROVO SLIKANJE (LDI)</vt:lpstr>
      <vt:lpstr>OPTIČKA KOHERENTNA TOMOGRAFIJA (OCT)</vt:lpstr>
      <vt:lpstr>PowerPoint Presentation</vt:lpstr>
      <vt:lpstr>OPTIČKA KOHERENTNA TOMOGRAFIJA (OCT)</vt:lpstr>
      <vt:lpstr>PowerPoint Presentation</vt:lpstr>
      <vt:lpstr>IZVORI</vt:lpstr>
      <vt:lpstr>PITANJA</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zaposleni</cp:lastModifiedBy>
  <cp:revision>181</cp:revision>
  <dcterms:created xsi:type="dcterms:W3CDTF">2023-12-04T14:06:31Z</dcterms:created>
  <dcterms:modified xsi:type="dcterms:W3CDTF">2023-12-07T12:18:37Z</dcterms:modified>
</cp:coreProperties>
</file>