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8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U99m+jUd1sGTltJ4pc6euvA/j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749" autoAdjust="0"/>
  </p:normalViewPr>
  <p:slideViewPr>
    <p:cSldViewPr snapToGrid="0">
      <p:cViewPr varScale="1">
        <p:scale>
          <a:sx n="83" d="100"/>
          <a:sy n="83" d="100"/>
        </p:scale>
        <p:origin x="16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b29f8038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Kada se upali ekran otvaraju se dva glavne opcije (button). Jedna opcija je uključivanje očitavanja ALS senzora, odnosno ambijentalnog osvetljenja. Druga opcija meri trenutni UV index.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2ab29f8038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823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b992454d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Ukoliko se odabere druga opcija na početnom meniju za merenje UV indexa, otvara nam se novi prozor koji prikazuje trenutno izmeren UV index kao i legendu UV indexa.</a:t>
            </a:r>
          </a:p>
        </p:txBody>
      </p:sp>
      <p:sp>
        <p:nvSpPr>
          <p:cNvPr id="131" name="Google Shape;131;g2ab992454d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b992454d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31" name="Google Shape;131;g2ab992454d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2931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9cad7ac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9" name="Google Shape;139;g2a9cad7ac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9cad7ac7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g2a9cad7ac7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b29f803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1.PAMETNA KUČA - postavka senzora na spoljašnjoj jedinici kuće/stana kako bi korisnik u unutrašnjosti svog doma dobijao na određenom displeju/telefonu/računaru podatke o trenutnom UV indexu zračenja.Takođe, u zavisnosti odziva senzora na nivo svetlosti spolja, rasveta u pametnoj kući može da se pali/gasi u zavisnosti od toga da li je dan/noc.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2.PAMETNI TELEFON I DISPLEJI U PREVOZNIM SREDSTVIMA- senzor detektuje nivo osvetljenosti okoline u kojoj se nalazi telefon/prevozno sredstvo i na osnovu toga podešava osvetljenost ekrana. Ukoliko je noć, osvetljenost će biti smanjena kako ne bi bila prejaka za ljudsko oko.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3.PAMETNI SAT - upozorenje na izloženost previsokom nivou UV zračenja.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3.MEDICINA - postoje mnogi tretmani kožnih oboljenja koji su bazirani na UV zračenju stoga je neophodno imati određenu zaštitu od previsokog nivoa UV zraka.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4.METEOROLOGIJA - panel koji prikazuje nivo osvetljenja kao i trenutni nivo UV zračenja je nešto što je neophodno za svaku meteorološku stanicu.</a:t>
            </a:r>
          </a:p>
        </p:txBody>
      </p:sp>
      <p:sp>
        <p:nvSpPr>
          <p:cNvPr id="85" name="Google Shape;85;g2ab29f803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b29f8038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-Na vrhu same Click pločice nalazi se UV/ALS senzor Si1133, koji ima mogućnost detekcije intenziteta svetlosti koja se nalazi u opsegu od ultraljubičastog od infracrvenog spektra.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-U sklopu UV zračenja, omogućena je detekcija UVB i UVA zračenja. Pored njih, postoji takođe i UVC zračenje koje nije u opsegu detekcije senzora.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-UVB i UVA predstavljaju podopsege UV spektra.UVB zračenje je manje talasne dužine i prodire samo do gornjeg sloja kože izazivajući opekotine. Ono je uglavnom prisutno tokom leta zbog nedovoljne otpornosti na oblačnost. UVA zračenje je veće talasne dužine i po talasnoj dužini je bliže vidljivom spektru. UVA zračenje prodire u dublje slojeve kože i izaziva starenje. Otpornost na oblačnost je mala tako da je ono prisutno tokom cele godine.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-Koristi I2C protkol, pinovi SDA i SCL. Frekvencija clock-a je 400kHz.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>
                <a:solidFill>
                  <a:schemeClr val="dk1"/>
                </a:solidFill>
              </a:rPr>
              <a:t>-Posjeduje dva 24-bitna AD kovnertora. 24 bita predstavljaju rezoluciju, sto znaci da postoji 2^24 = 16.777.216 vrednosti. Odnosno, analogni signal moze biti predstavljen sa16.777.216 različitih vrednosti.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-Senzor je baziran na topologiji kanala kojih ima 6. (Channel 0-Channel 5), pri čemu svaki moze zasebno da se podešava za određen način merenja svetlosti.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g2ab29f8038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b29f8038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u="sng"/>
              <a:t>1.Senzor je baziran na topologiji kanala, kojih ima 6. Za svaki kanal koji zelimo da koristimo potrebno je definisati parametre kao sto su: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izlazni format (16/24bita),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izbor fotodiode,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ADC pojačanje,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učestanost samplovanja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Ovo znači da je moguće da merimo preko jednog kanala određeni opseg svetlosti na jedan način a preko drugog kanala drugi opseg svetlosti na drugačiji način.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u="sng"/>
              <a:t>2. Radi veće preciznosti dobienih rezultata prilikom merenja svetlosti niskog intenziteta preporučuje se podešavanje ADC-a na takav način da jedan meri intenzitet željenog spektra a drugi da meri struju spavanja odnosno struju prilikom odsustva svetlosti čija će vrednost potom biti oduzeta od izmerene svetlosti.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u="sng"/>
              <a:t>3.Ukoliko zelimo da merimo svetlost unutar prostorije, kada nemamo direktnu izloženost sunčevom zračenju, potrebno je da podesimo senzor za merenje niskog intenziteta svetlosti. Ovo se može ostvariti podešavanjem opsega ADC-a ili povećanjem vremena intergracije.</a:t>
            </a:r>
          </a:p>
        </p:txBody>
      </p:sp>
      <p:sp>
        <p:nvSpPr>
          <p:cNvPr id="100" name="Google Shape;100;g2ab29f8038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b29f8038d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Na Mikromedia plus razvojnom sistemu koristimo pinove za I2C komunikaciju:</a:t>
            </a:r>
            <a:br>
              <a:rPr/>
            </a:br>
            <a:r>
              <a:t>I2C_SCL 43 -PF1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I2C_SDA 44- PF0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Kao i pinove za masu i napajanje: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GND 51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VCC 3.3 28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Click pločicu ćemo povezati sa razvojnim sistemom preko F2F džamper konektorima.</a:t>
            </a:r>
          </a:p>
        </p:txBody>
      </p:sp>
      <p:sp>
        <p:nvSpPr>
          <p:cNvPr id="107" name="Google Shape;107;g2ab29f8038d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b29f8038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>Kada se upali ekran otvaraju se dva glavne opcije (button). Jedna opcija je uključivanje očitavanja ALS senzora, odnosno ambijentalnog osvetljenja. Druga opcija meri trenutni UV index.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g2ab29f8038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b992454d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dirty="0" err="1"/>
              <a:t>Ukoliko</a:t>
            </a:r>
            <a:r>
              <a:rPr dirty="0"/>
              <a:t> se </a:t>
            </a:r>
            <a:r>
              <a:rPr dirty="0" err="1"/>
              <a:t>izabere</a:t>
            </a:r>
            <a:r>
              <a:rPr dirty="0"/>
              <a:t> </a:t>
            </a:r>
            <a:r>
              <a:rPr dirty="0" err="1"/>
              <a:t>prva</a:t>
            </a:r>
            <a:r>
              <a:rPr dirty="0"/>
              <a:t> </a:t>
            </a:r>
            <a:r>
              <a:rPr dirty="0" err="1"/>
              <a:t>opcija</a:t>
            </a:r>
            <a:r>
              <a:rPr dirty="0"/>
              <a:t> </a:t>
            </a:r>
            <a:r>
              <a:rPr dirty="0" err="1"/>
              <a:t>merenja</a:t>
            </a:r>
            <a:r>
              <a:rPr dirty="0"/>
              <a:t> </a:t>
            </a:r>
            <a:r>
              <a:rPr dirty="0" err="1"/>
              <a:t>ambijentalnog</a:t>
            </a:r>
            <a:r>
              <a:rPr dirty="0"/>
              <a:t> </a:t>
            </a:r>
            <a:r>
              <a:rPr dirty="0" err="1"/>
              <a:t>svetla</a:t>
            </a:r>
            <a:r>
              <a:rPr dirty="0"/>
              <a:t>, </a:t>
            </a:r>
            <a:r>
              <a:rPr dirty="0" err="1"/>
              <a:t>dobijamo</a:t>
            </a:r>
            <a:r>
              <a:rPr dirty="0"/>
              <a:t> </a:t>
            </a:r>
            <a:r>
              <a:rPr dirty="0" err="1"/>
              <a:t>dve</a:t>
            </a:r>
            <a:r>
              <a:rPr dirty="0"/>
              <a:t> </a:t>
            </a:r>
            <a:r>
              <a:rPr dirty="0" err="1"/>
              <a:t>mogućnosti</a:t>
            </a:r>
            <a:r>
              <a:rPr dirty="0"/>
              <a:t>, </a:t>
            </a:r>
            <a:r>
              <a:rPr dirty="0" err="1"/>
              <a:t>merenje</a:t>
            </a:r>
            <a:r>
              <a:rPr dirty="0"/>
              <a:t> </a:t>
            </a:r>
            <a:r>
              <a:rPr dirty="0" err="1"/>
              <a:t>bele</a:t>
            </a:r>
            <a:r>
              <a:rPr dirty="0"/>
              <a:t> </a:t>
            </a:r>
            <a:r>
              <a:rPr dirty="0" err="1"/>
              <a:t>svetlosti</a:t>
            </a:r>
            <a:r>
              <a:rPr dirty="0"/>
              <a:t> </a:t>
            </a:r>
            <a:r>
              <a:rPr dirty="0" err="1"/>
              <a:t>ili</a:t>
            </a:r>
            <a:r>
              <a:rPr dirty="0"/>
              <a:t> </a:t>
            </a:r>
            <a:r>
              <a:rPr dirty="0" err="1"/>
              <a:t>infracrvene</a:t>
            </a:r>
            <a:r>
              <a:rPr dirty="0"/>
              <a:t> </a:t>
            </a:r>
            <a:r>
              <a:rPr dirty="0" err="1"/>
              <a:t>svetlosti</a:t>
            </a:r>
            <a:r>
              <a:rPr dirty="0"/>
              <a:t>.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Sa </a:t>
            </a:r>
            <a:r>
              <a:rPr lang="en-US" dirty="0" err="1"/>
              <a:t>desne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dirty="0"/>
              <a:t> </a:t>
            </a:r>
            <a:r>
              <a:rPr dirty="0" err="1"/>
              <a:t>nalazi</a:t>
            </a:r>
            <a:r>
              <a:rPr dirty="0"/>
              <a:t> se </a:t>
            </a:r>
            <a:r>
              <a:rPr dirty="0" err="1"/>
              <a:t>grafik</a:t>
            </a:r>
            <a:r>
              <a:rPr dirty="0"/>
              <a:t> </a:t>
            </a:r>
            <a:r>
              <a:rPr dirty="0" err="1"/>
              <a:t>koji</a:t>
            </a:r>
            <a:r>
              <a:rPr dirty="0"/>
              <a:t> </a:t>
            </a:r>
            <a:r>
              <a:rPr dirty="0" err="1"/>
              <a:t>će</a:t>
            </a:r>
            <a:r>
              <a:rPr dirty="0"/>
              <a:t> da </a:t>
            </a:r>
            <a:r>
              <a:rPr dirty="0" err="1"/>
              <a:t>prikazuje</a:t>
            </a:r>
            <a:r>
              <a:rPr dirty="0"/>
              <a:t> </a:t>
            </a:r>
            <a:r>
              <a:rPr dirty="0" err="1"/>
              <a:t>intenzitet</a:t>
            </a:r>
            <a:r>
              <a:rPr dirty="0"/>
              <a:t> </a:t>
            </a:r>
            <a:r>
              <a:rPr dirty="0" err="1"/>
              <a:t>izabrane</a:t>
            </a:r>
            <a:r>
              <a:rPr dirty="0"/>
              <a:t> </a:t>
            </a:r>
            <a:r>
              <a:rPr dirty="0" err="1"/>
              <a:t>svetlosti</a:t>
            </a:r>
            <a:r>
              <a:rPr dirty="0"/>
              <a:t> </a:t>
            </a:r>
            <a:r>
              <a:rPr dirty="0" err="1"/>
              <a:t>koja</a:t>
            </a:r>
            <a:r>
              <a:rPr dirty="0"/>
              <a:t> je </a:t>
            </a:r>
            <a:r>
              <a:rPr dirty="0" err="1"/>
              <a:t>izmerena</a:t>
            </a:r>
            <a:r>
              <a:rPr dirty="0"/>
              <a:t> u </a:t>
            </a:r>
            <a:r>
              <a:rPr dirty="0" err="1"/>
              <a:t>zavisnosti</a:t>
            </a:r>
            <a:r>
              <a:rPr dirty="0"/>
              <a:t> od </a:t>
            </a:r>
            <a:r>
              <a:rPr dirty="0" err="1"/>
              <a:t>talasne</a:t>
            </a:r>
            <a:r>
              <a:rPr dirty="0"/>
              <a:t> </a:t>
            </a:r>
            <a:r>
              <a:rPr dirty="0" err="1"/>
              <a:t>dužine</a:t>
            </a:r>
            <a:r>
              <a:rPr dirty="0"/>
              <a:t>. </a:t>
            </a:r>
            <a:r>
              <a:rPr dirty="0" err="1"/>
              <a:t>Takođe</a:t>
            </a:r>
            <a:r>
              <a:rPr dirty="0"/>
              <a:t>, </a:t>
            </a:r>
            <a:r>
              <a:rPr lang="en-US" dirty="0"/>
              <a:t>pored</a:t>
            </a:r>
            <a:r>
              <a:rPr dirty="0"/>
              <a:t> </a:t>
            </a:r>
            <a:r>
              <a:rPr dirty="0" err="1"/>
              <a:t>grafa</a:t>
            </a:r>
            <a:r>
              <a:rPr dirty="0"/>
              <a:t> </a:t>
            </a:r>
            <a:r>
              <a:rPr lang="en-US" dirty="0" err="1"/>
              <a:t>nalazi</a:t>
            </a:r>
            <a:r>
              <a:rPr lang="en-US" dirty="0"/>
              <a:t> se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uz</a:t>
            </a:r>
            <a:r>
              <a:rPr dirty="0"/>
              <a:t> </a:t>
            </a:r>
            <a:r>
              <a:rPr dirty="0" err="1"/>
              <a:t>pomoć</a:t>
            </a:r>
            <a:r>
              <a:rPr dirty="0"/>
              <a:t> </a:t>
            </a:r>
            <a:r>
              <a:rPr dirty="0" err="1"/>
              <a:t>koje</a:t>
            </a:r>
            <a:r>
              <a:rPr dirty="0"/>
              <a:t> </a:t>
            </a:r>
            <a:r>
              <a:rPr lang="en-US" dirty="0" err="1"/>
              <a:t>menjamo</a:t>
            </a:r>
            <a:r>
              <a:rPr dirty="0"/>
              <a:t> </a:t>
            </a:r>
            <a:r>
              <a:rPr dirty="0" err="1"/>
              <a:t>vreme</a:t>
            </a:r>
            <a:r>
              <a:rPr dirty="0"/>
              <a:t> </a:t>
            </a:r>
            <a:r>
              <a:rPr dirty="0" err="1"/>
              <a:t>integracije</a:t>
            </a:r>
            <a:r>
              <a:rPr dirty="0"/>
              <a:t> ADC-a </a:t>
            </a:r>
            <a:r>
              <a:rPr dirty="0" err="1"/>
              <a:t>prilikom</a:t>
            </a:r>
            <a:r>
              <a:rPr dirty="0"/>
              <a:t> </a:t>
            </a:r>
            <a:r>
              <a:rPr dirty="0" err="1"/>
              <a:t>čega</a:t>
            </a:r>
            <a:r>
              <a:rPr dirty="0"/>
              <a:t> </a:t>
            </a:r>
            <a:r>
              <a:rPr dirty="0" err="1"/>
              <a:t>menjamo</a:t>
            </a:r>
            <a:r>
              <a:rPr dirty="0"/>
              <a:t> </a:t>
            </a:r>
            <a:r>
              <a:rPr dirty="0" err="1"/>
              <a:t>osetljivost</a:t>
            </a:r>
            <a:r>
              <a:rPr dirty="0"/>
              <a:t> </a:t>
            </a:r>
            <a:r>
              <a:rPr dirty="0" err="1"/>
              <a:t>senzora</a:t>
            </a:r>
            <a:r>
              <a:rPr dirty="0"/>
              <a:t> u </a:t>
            </a:r>
            <a:r>
              <a:rPr dirty="0" err="1"/>
              <a:t>zavisnosti</a:t>
            </a:r>
            <a:r>
              <a:rPr dirty="0"/>
              <a:t> od toga da li </a:t>
            </a:r>
            <a:r>
              <a:rPr dirty="0" err="1"/>
              <a:t>merimo</a:t>
            </a:r>
            <a:r>
              <a:rPr dirty="0"/>
              <a:t> </a:t>
            </a:r>
            <a:r>
              <a:rPr dirty="0" err="1"/>
              <a:t>svetlost</a:t>
            </a:r>
            <a:r>
              <a:rPr dirty="0"/>
              <a:t> </a:t>
            </a:r>
            <a:r>
              <a:rPr dirty="0" err="1"/>
              <a:t>većeg</a:t>
            </a:r>
            <a:r>
              <a:rPr dirty="0"/>
              <a:t>/</a:t>
            </a:r>
            <a:r>
              <a:rPr dirty="0" err="1"/>
              <a:t>manjeg</a:t>
            </a:r>
            <a:r>
              <a:rPr dirty="0"/>
              <a:t> </a:t>
            </a:r>
            <a:r>
              <a:rPr dirty="0" err="1"/>
              <a:t>intenziteta</a:t>
            </a:r>
            <a:r>
              <a:rPr dirty="0"/>
              <a:t> (</a:t>
            </a:r>
            <a:r>
              <a:rPr dirty="0" err="1"/>
              <a:t>direktna</a:t>
            </a:r>
            <a:r>
              <a:rPr dirty="0"/>
              <a:t> </a:t>
            </a:r>
            <a:r>
              <a:rPr dirty="0" err="1"/>
              <a:t>sunčeva</a:t>
            </a:r>
            <a:r>
              <a:rPr dirty="0"/>
              <a:t> </a:t>
            </a:r>
            <a:r>
              <a:rPr dirty="0" err="1"/>
              <a:t>svetlost</a:t>
            </a:r>
            <a:r>
              <a:rPr dirty="0"/>
              <a:t> </a:t>
            </a:r>
            <a:r>
              <a:rPr dirty="0" err="1"/>
              <a:t>ili</a:t>
            </a:r>
            <a:r>
              <a:rPr dirty="0"/>
              <a:t> </a:t>
            </a:r>
            <a:r>
              <a:rPr dirty="0" err="1"/>
              <a:t>svetlost</a:t>
            </a:r>
            <a:r>
              <a:rPr dirty="0"/>
              <a:t> </a:t>
            </a:r>
            <a:r>
              <a:rPr dirty="0" err="1"/>
              <a:t>unutar</a:t>
            </a:r>
            <a:r>
              <a:rPr dirty="0"/>
              <a:t> </a:t>
            </a:r>
            <a:r>
              <a:rPr dirty="0" err="1"/>
              <a:t>zatvorenog</a:t>
            </a:r>
            <a:r>
              <a:rPr dirty="0"/>
              <a:t> </a:t>
            </a:r>
            <a:r>
              <a:rPr dirty="0" err="1"/>
              <a:t>prostora</a:t>
            </a:r>
            <a:r>
              <a:rPr dirty="0"/>
              <a:t>).</a:t>
            </a:r>
          </a:p>
        </p:txBody>
      </p:sp>
      <p:sp>
        <p:nvSpPr>
          <p:cNvPr id="123" name="Google Shape;123;g2ab992454d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ab29f8038d_0_396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g2ab29f8038d_0_396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g2ab29f8038d_0_39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ab29f8038d_0_43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2ab29f8038d_0_43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2ab29f8038d_0_4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b29f8038d_0_4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b29f8038d_0_4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2ab29f8038d_0_4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g2ab29f8038d_0_4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g2ab29f8038d_0_4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2ab29f8038d_0_4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ab29f8038d_0_40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g2ab29f8038d_0_40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ab29f8038d_0_40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g2ab29f8038d_0_4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g2ab29f8038d_0_4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ab29f8038d_0_40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2ab29f8038d_0_40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g2ab29f8038d_0_40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g2ab29f8038d_0_4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ab29f8038d_0_41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2ab29f8038d_0_4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ab29f8038d_0_41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g2ab29f8038d_0_41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2ab29f8038d_0_4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ab29f8038d_0_41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g2ab29f8038d_0_4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ab29f8038d_0_42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g2ab29f8038d_0_422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g2ab29f8038d_0_422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g2ab29f8038d_0_422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g2ab29f8038d_0_4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ab29f8038d_0_428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g2ab29f8038d_0_42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ab29f8038d_0_39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g2ab29f8038d_0_39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g2ab29f8038d_0_39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kroe.com/uv-4-clic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/>
        </p:nvSpPr>
        <p:spPr>
          <a:xfrm>
            <a:off x="127775" y="765775"/>
            <a:ext cx="14035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sz="4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OPTOELEKTRONSKI  I LASERSKI SISTEMI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sz="4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-PROJEKAT-</a:t>
            </a:r>
          </a:p>
        </p:txBody>
      </p:sp>
      <p:sp>
        <p:nvSpPr>
          <p:cNvPr id="61" name="Google Shape;61;p1"/>
          <p:cNvSpPr txBox="1"/>
          <p:nvPr/>
        </p:nvSpPr>
        <p:spPr>
          <a:xfrm>
            <a:off x="9104244" y="5995284"/>
            <a:ext cx="30135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Panić Milica E1 96/2022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sz="18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Stefanov Miljana E1 89/2023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b29f8038d_0_4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ab29f8038d_0_454"/>
          <p:cNvSpPr txBox="1"/>
          <p:nvPr/>
        </p:nvSpPr>
        <p:spPr>
          <a:xfrm>
            <a:off x="865075" y="616200"/>
            <a:ext cx="64155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4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PREDLOG REŠENJA</a:t>
            </a:r>
            <a:endParaRPr sz="3400" b="0" i="0" u="none" strike="noStrike" cap="none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2ab29f8038d_0_454"/>
          <p:cNvSpPr txBox="1"/>
          <p:nvPr/>
        </p:nvSpPr>
        <p:spPr>
          <a:xfrm>
            <a:off x="1226600" y="1720800"/>
            <a:ext cx="9534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g2ab29f8038d_0_4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126" y="1294525"/>
            <a:ext cx="8367749" cy="5398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496409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b992454d4_0_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ab992454d4_0_9"/>
          <p:cNvSpPr txBox="1"/>
          <p:nvPr/>
        </p:nvSpPr>
        <p:spPr>
          <a:xfrm>
            <a:off x="865075" y="616200"/>
            <a:ext cx="64155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4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PREDLOG REŠENJA</a:t>
            </a:r>
            <a:endParaRPr sz="3400" b="0" i="0" u="none" strike="noStrike" cap="none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2ab992454d4_0_9"/>
          <p:cNvSpPr txBox="1"/>
          <p:nvPr/>
        </p:nvSpPr>
        <p:spPr>
          <a:xfrm>
            <a:off x="1226600" y="1720800"/>
            <a:ext cx="9534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g2ab992454d4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863" y="1269550"/>
            <a:ext cx="8428274" cy="546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b992454d4_0_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2ab992454d4_0_9"/>
          <p:cNvSpPr txBox="1"/>
          <p:nvPr/>
        </p:nvSpPr>
        <p:spPr>
          <a:xfrm>
            <a:off x="865075" y="616200"/>
            <a:ext cx="64155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4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PREDLOG REŠENJA</a:t>
            </a:r>
            <a:endParaRPr sz="3400" b="0" i="0" u="none" strike="noStrike" cap="none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2ab992454d4_0_9"/>
          <p:cNvSpPr txBox="1"/>
          <p:nvPr/>
        </p:nvSpPr>
        <p:spPr>
          <a:xfrm>
            <a:off x="1226600" y="1720800"/>
            <a:ext cx="9534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WhatsApp Video 2024-01-17 at 11.40.32">
            <a:hlinkClick r:id="" action="ppaction://media"/>
            <a:extLst>
              <a:ext uri="{FF2B5EF4-FFF2-40B4-BE49-F238E27FC236}">
                <a16:creationId xmlns:a16="http://schemas.microsoft.com/office/drawing/2014/main" id="{50F82FE8-4468-428A-99E8-A4E16F9059E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430800" y="1355250"/>
            <a:ext cx="9007880" cy="5098800"/>
          </a:xfrm>
          <a:prstGeom prst="roundRect">
            <a:avLst>
              <a:gd name="adj" fmla="val 5439"/>
            </a:avLst>
          </a:prstGeom>
          <a:ln>
            <a:noFill/>
          </a:ln>
          <a:effectLst>
            <a:innerShdw blurRad="114300" dist="50800">
              <a:srgbClr val="000000">
                <a:alpha val="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43806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9cad7ac7b_0_10"/>
          <p:cNvSpPr/>
          <p:nvPr/>
        </p:nvSpPr>
        <p:spPr>
          <a:xfrm>
            <a:off x="-66576" y="0"/>
            <a:ext cx="12258575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sz="66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HVALA NA PAŽNJI!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1548064" y="1676400"/>
            <a:ext cx="3256547" cy="3256548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SADRŽAJ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5293900" y="601625"/>
            <a:ext cx="4969800" cy="1074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sz="1800" b="0" i="0" u="none" strike="noStrike" cap="none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PROJEKTNI ZADATAK</a:t>
            </a:r>
            <a:endParaRPr sz="18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6189225" y="1992101"/>
            <a:ext cx="4074600" cy="1074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UV 4 CLICK PLOČICA  KARAKTERISTIKE</a:t>
            </a:r>
            <a:endParaRPr sz="18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4804610" y="601585"/>
            <a:ext cx="1179000" cy="107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id="71" name="Google Shape;71;p2"/>
          <p:cNvSpPr/>
          <p:nvPr/>
        </p:nvSpPr>
        <p:spPr>
          <a:xfrm>
            <a:off x="5606678" y="1992138"/>
            <a:ext cx="1179000" cy="107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id="72" name="Google Shape;72;p2"/>
          <p:cNvSpPr/>
          <p:nvPr/>
        </p:nvSpPr>
        <p:spPr>
          <a:xfrm>
            <a:off x="6491025" y="3492650"/>
            <a:ext cx="3772800" cy="1021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UV 4 CLICK PLOČICA  POVEZIVANJE</a:t>
            </a:r>
            <a:endParaRPr sz="18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5847188" y="3459373"/>
            <a:ext cx="1179000" cy="107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id="74" name="Google Shape;74;p2"/>
          <p:cNvSpPr/>
          <p:nvPr/>
        </p:nvSpPr>
        <p:spPr>
          <a:xfrm>
            <a:off x="6096100" y="4993150"/>
            <a:ext cx="4167600" cy="1074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sr-Latn-R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</a:t>
            </a:r>
            <a:r>
              <a:rPr sz="1800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PREDLOG REŠENJA</a:t>
            </a:r>
            <a:endParaRPr sz="1800" b="0" i="0" u="none" strike="noStrike" cap="none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5606665" y="4993154"/>
            <a:ext cx="1179000" cy="10749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5959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sz="3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9cad7ac7b_0_7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2a9cad7ac7b_0_73"/>
          <p:cNvSpPr txBox="1"/>
          <p:nvPr/>
        </p:nvSpPr>
        <p:spPr>
          <a:xfrm>
            <a:off x="1026825" y="714600"/>
            <a:ext cx="57396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3400"/>
              <a:buFont typeface="Times New Roman"/>
              <a:buAutoNum type="arabicPeriod"/>
            </a:pPr>
            <a:r>
              <a:rPr sz="34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PROJEKTNI ZADATAK</a:t>
            </a:r>
            <a:endParaRPr sz="3400" b="0" i="0" u="none" strike="noStrike" cap="none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g2a9cad7ac7b_0_73"/>
          <p:cNvSpPr txBox="1"/>
          <p:nvPr/>
        </p:nvSpPr>
        <p:spPr>
          <a:xfrm>
            <a:off x="1226600" y="1720800"/>
            <a:ext cx="9534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Naziv projekta</a:t>
            </a:r>
            <a:r>
              <a:rPr sz="3200" b="1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sz="320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Merenje osvetljenosti i UV zračenja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Projektni zadatak:</a:t>
            </a:r>
            <a:r>
              <a: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Primenom</a:t>
            </a:r>
            <a:r>
              <a:rPr sz="3200">
                <a:solidFill>
                  <a:schemeClr val="lt1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3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UV 4 Click</a:t>
            </a:r>
            <a:r>
              <a:rPr sz="32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3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pločice realizovati aplikaciju za merenje osvetljenosti u luksima i indeksa UV zračenja. Potrebno je omogućiti grafičko podešavanje parametara akvizicije senzora.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b29f8038d_0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g2ab29f8038d_0_0"/>
          <p:cNvSpPr txBox="1"/>
          <p:nvPr/>
        </p:nvSpPr>
        <p:spPr>
          <a:xfrm>
            <a:off x="876450" y="732575"/>
            <a:ext cx="57396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3400"/>
              <a:buFont typeface="Times New Roman"/>
              <a:buAutoNum type="arabicPeriod"/>
            </a:pPr>
            <a:r>
              <a:rPr sz="34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PRIMENA PROJEKTA</a:t>
            </a:r>
            <a:endParaRPr sz="3400" b="0" i="0" u="none" strike="noStrike" cap="none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g2ab29f8038d_0_0"/>
          <p:cNvSpPr txBox="1"/>
          <p:nvPr/>
        </p:nvSpPr>
        <p:spPr>
          <a:xfrm>
            <a:off x="876450" y="1618775"/>
            <a:ext cx="104391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1.PAMETNA KUĆA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 upozorenje na spoljašnje previsoko UV zračenje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 ambijentalna rasveta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2.PAMETNI TELEFON I DISPLEJI U PREVOZNIM SREDSTVIMA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800"/>
              <a:buFont typeface="Times New Roman"/>
              <a:buChar char="-"/>
            </a:pPr>
            <a:r>
              <a:rPr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automatsko podešavanje osvetljenosti ekrana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3.PAMETNI SAT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800"/>
              <a:buFont typeface="Times New Roman"/>
              <a:buChar char="-"/>
            </a:pPr>
            <a:r>
              <a:rPr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upozorenje na spoljašnje previsoko UV zračenje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3.MEDICINA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800"/>
              <a:buFont typeface="Times New Roman"/>
              <a:buChar char="-"/>
            </a:pPr>
            <a:r>
              <a:rPr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kontrola nivoa UV zraka kod pojedinih medicinskih uređaja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4.METEOROLOŠKE STANICE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2800"/>
              <a:buFont typeface="Times New Roman"/>
              <a:buChar char="-"/>
            </a:pPr>
            <a:r>
              <a:rPr sz="28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 panel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b29f8038d_0_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ab29f8038d_0_6"/>
          <p:cNvSpPr txBox="1"/>
          <p:nvPr/>
        </p:nvSpPr>
        <p:spPr>
          <a:xfrm>
            <a:off x="975750" y="660675"/>
            <a:ext cx="10240500" cy="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44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E2F3"/>
              </a:buClr>
              <a:buSzPts val="3400"/>
              <a:buFont typeface="Times New Roman"/>
              <a:buAutoNum type="arabicPeriod"/>
            </a:pPr>
            <a:r>
              <a:rPr sz="34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UV 4 CLICK PLOČICA - KARAKTERISTIKE</a:t>
            </a:r>
            <a:endParaRPr sz="3400" b="0" i="0" u="none" strike="noStrike" cap="none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2ab29f8038d_0_6"/>
          <p:cNvSpPr txBox="1"/>
          <p:nvPr/>
        </p:nvSpPr>
        <p:spPr>
          <a:xfrm>
            <a:off x="3842925" y="1987113"/>
            <a:ext cx="9534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-UV/ALS senzor Si1133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-Intenzitet svetlosti u UV(A/B)/VIS/IR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-Merenje UV zračenja opsega 0-20mV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-Napajanje 3.3V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-Protokol I2C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-2X 24bitni ADC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-Topologija kanala (6x)</a:t>
            </a:r>
          </a:p>
        </p:txBody>
      </p:sp>
      <p:pic>
        <p:nvPicPr>
          <p:cNvPr id="97" name="Google Shape;97;g2ab29f8038d_0_6"/>
          <p:cNvPicPr preferRelativeResize="0"/>
          <p:nvPr/>
        </p:nvPicPr>
        <p:blipFill rotWithShape="1">
          <a:blip r:embed="rId3">
            <a:alphaModFix/>
          </a:blip>
          <a:srcRect l="32123" t="34797" r="32731" b="5781"/>
          <a:stretch/>
        </p:blipFill>
        <p:spPr>
          <a:xfrm>
            <a:off x="908292" y="1717250"/>
            <a:ext cx="2650001" cy="44800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b29f8038d_0_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ab29f8038d_0_13"/>
          <p:cNvSpPr txBox="1"/>
          <p:nvPr/>
        </p:nvSpPr>
        <p:spPr>
          <a:xfrm>
            <a:off x="881100" y="638725"/>
            <a:ext cx="104973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4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UV 4 CLICK PLOČICA - KARAKTERISTIKE</a:t>
            </a:r>
            <a:endParaRPr sz="3400" b="0" i="0" u="none" strike="noStrike" cap="none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2ab29f8038d_0_13"/>
          <p:cNvSpPr txBox="1"/>
          <p:nvPr/>
        </p:nvSpPr>
        <p:spPr>
          <a:xfrm>
            <a:off x="813600" y="1501150"/>
            <a:ext cx="10564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MOGUĆA PODEŠAVANJA PARAMETARA: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1.ZASEBNA MERENJA-pomoću 6 kanala senzora moguće je odvojiti merenje određenog spektra svetlosti na određeni kanal.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2.POVEĆANJE PRECIZNOSTI - oduzimanje referentne vrednosti merene preko jednog ADC-a od željene vrednosti intenziteta merene preko drugog ADC-a.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2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3.PRILAGODBA OPSEGA - za potrebe merenja većeg ili manjeg intenziteta svetlosti obezbeđeno je podešavanje opsega merenja ADC-a ili podešavanje njegovog vremena integracije.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b29f8038d_0_46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2ab29f8038d_0_460"/>
          <p:cNvSpPr txBox="1"/>
          <p:nvPr/>
        </p:nvSpPr>
        <p:spPr>
          <a:xfrm>
            <a:off x="971900" y="351175"/>
            <a:ext cx="10497300" cy="10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34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UV 4 CLICK PLOČICA - POVEZIVANJE</a:t>
            </a:r>
            <a:endParaRPr sz="3400" b="0" i="0" u="none" strike="noStrike" cap="none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2ab29f8038d_0_460"/>
          <p:cNvSpPr txBox="1"/>
          <p:nvPr/>
        </p:nvSpPr>
        <p:spPr>
          <a:xfrm>
            <a:off x="813600" y="1501150"/>
            <a:ext cx="105648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g2ab29f8038d_0_4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250" y="1172150"/>
            <a:ext cx="10763501" cy="5370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b29f8038d_0_45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ab29f8038d_0_454"/>
          <p:cNvSpPr txBox="1"/>
          <p:nvPr/>
        </p:nvSpPr>
        <p:spPr>
          <a:xfrm>
            <a:off x="865075" y="616200"/>
            <a:ext cx="64155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4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PREDLOG REŠENJA</a:t>
            </a:r>
            <a:endParaRPr sz="3400" b="0" i="0" u="none" strike="noStrike" cap="none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2ab29f8038d_0_454"/>
          <p:cNvSpPr txBox="1"/>
          <p:nvPr/>
        </p:nvSpPr>
        <p:spPr>
          <a:xfrm>
            <a:off x="1226600" y="1720800"/>
            <a:ext cx="9534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g2ab29f8038d_0_4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126" y="1294525"/>
            <a:ext cx="8367749" cy="53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b992454d4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129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2ab992454d4_0_1"/>
          <p:cNvSpPr txBox="1"/>
          <p:nvPr/>
        </p:nvSpPr>
        <p:spPr>
          <a:xfrm>
            <a:off x="865075" y="616200"/>
            <a:ext cx="6415500" cy="11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400">
                <a:solidFill>
                  <a:srgbClr val="CFE2F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PREDLOG REŠENJA</a:t>
            </a:r>
            <a:endParaRPr sz="3400" b="0" i="0" u="none" strike="noStrike" cap="none">
              <a:solidFill>
                <a:srgbClr val="CFE2F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2ab992454d4_0_1"/>
          <p:cNvSpPr txBox="1"/>
          <p:nvPr/>
        </p:nvSpPr>
        <p:spPr>
          <a:xfrm>
            <a:off x="1226600" y="1720800"/>
            <a:ext cx="9534600" cy="43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FBAB689-5F38-4EF2-9142-E8AF5E1E9217}"/>
              </a:ext>
            </a:extLst>
          </p:cNvPr>
          <p:cNvGrpSpPr/>
          <p:nvPr/>
        </p:nvGrpSpPr>
        <p:grpSpPr>
          <a:xfrm>
            <a:off x="1794800" y="1180618"/>
            <a:ext cx="8691863" cy="5540475"/>
            <a:chOff x="1794800" y="1308300"/>
            <a:chExt cx="8602399" cy="5549700"/>
          </a:xfrm>
        </p:grpSpPr>
        <p:pic>
          <p:nvPicPr>
            <p:cNvPr id="128" name="Google Shape;128;g2ab992454d4_0_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794800" y="1308300"/>
              <a:ext cx="8602399" cy="554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A7D168A-30FD-4001-AE25-7379E5687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30000" y="1720800"/>
              <a:ext cx="7531998" cy="436770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1059</Words>
  <Application>Microsoft Office PowerPoint</Application>
  <PresentationFormat>Widescreen</PresentationFormat>
  <Paragraphs>91</Paragraphs>
  <Slides>13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zaposleni</cp:lastModifiedBy>
  <cp:revision>6</cp:revision>
  <dcterms:created xsi:type="dcterms:W3CDTF">2023-12-23T13:21:38Z</dcterms:created>
  <dcterms:modified xsi:type="dcterms:W3CDTF">2024-01-17T12:35:26Z</dcterms:modified>
</cp:coreProperties>
</file>