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4"/>
  </p:sldMasterIdLst>
  <p:notesMasterIdLst>
    <p:notesMasterId r:id="rId21"/>
  </p:notesMasterIdLst>
  <p:handoutMasterIdLst>
    <p:handoutMasterId r:id="rId22"/>
  </p:handoutMasterIdLst>
  <p:sldIdLst>
    <p:sldId id="256" r:id="rId5"/>
    <p:sldId id="257" r:id="rId6"/>
    <p:sldId id="261" r:id="rId7"/>
    <p:sldId id="272" r:id="rId8"/>
    <p:sldId id="269" r:id="rId9"/>
    <p:sldId id="276" r:id="rId10"/>
    <p:sldId id="271" r:id="rId11"/>
    <p:sldId id="274" r:id="rId12"/>
    <p:sldId id="275" r:id="rId13"/>
    <p:sldId id="277" r:id="rId14"/>
    <p:sldId id="279" r:id="rId15"/>
    <p:sldId id="278" r:id="rId16"/>
    <p:sldId id="280" r:id="rId17"/>
    <p:sldId id="273" r:id="rId18"/>
    <p:sldId id="266" r:id="rId19"/>
    <p:sldId id="28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B8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9117" autoAdjust="0"/>
  </p:normalViewPr>
  <p:slideViewPr>
    <p:cSldViewPr snapToGrid="0">
      <p:cViewPr>
        <p:scale>
          <a:sx n="66" d="100"/>
          <a:sy n="66" d="100"/>
        </p:scale>
        <p:origin x="1330" y="3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4503D04-C97E-4622-AE07-D0307CB3B4CA}"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AAC263CB-8256-4B03-92FE-1622698FB3E9}">
      <dgm:prSet custT="1"/>
      <dgm:spPr/>
      <dgm:t>
        <a:bodyPr/>
        <a:lstStyle/>
        <a:p>
          <a:pPr>
            <a:lnSpc>
              <a:spcPct val="100000"/>
            </a:lnSpc>
          </a:pPr>
          <a:r>
            <a:rPr lang="sr-Latn-RS" sz="2360" b="1" u="sng" dirty="0">
              <a:solidFill>
                <a:schemeClr val="bg2"/>
              </a:solidFill>
              <a:effectLst/>
            </a:rPr>
            <a:t>Početan problem</a:t>
          </a:r>
          <a:endParaRPr lang="en-US" sz="2360" b="1" u="sng" dirty="0">
            <a:solidFill>
              <a:schemeClr val="bg2"/>
            </a:solidFill>
            <a:effectLst/>
          </a:endParaRPr>
        </a:p>
      </dgm:t>
    </dgm:pt>
    <dgm:pt modelId="{0BEED663-FC38-4EAD-940F-4C475D2C87DB}" type="parTrans" cxnId="{C5E94186-9CB6-4C42-92B3-C546CC53A7B9}">
      <dgm:prSet/>
      <dgm:spPr/>
      <dgm:t>
        <a:bodyPr/>
        <a:lstStyle/>
        <a:p>
          <a:endParaRPr lang="en-US"/>
        </a:p>
      </dgm:t>
    </dgm:pt>
    <dgm:pt modelId="{808B76D0-8EC7-469A-93AC-7A6017188A9D}" type="sibTrans" cxnId="{C5E94186-9CB6-4C42-92B3-C546CC53A7B9}">
      <dgm:prSet/>
      <dgm:spPr/>
      <dgm:t>
        <a:bodyPr/>
        <a:lstStyle/>
        <a:p>
          <a:endParaRPr lang="en-US"/>
        </a:p>
      </dgm:t>
    </dgm:pt>
    <dgm:pt modelId="{4E8D2E69-0173-4BD3-B96A-7A9C5DD12B47}">
      <dgm:prSet/>
      <dgm:spPr/>
      <dgm:t>
        <a:bodyPr/>
        <a:lstStyle/>
        <a:p>
          <a:pPr>
            <a:lnSpc>
              <a:spcPct val="100000"/>
            </a:lnSpc>
          </a:pPr>
          <a:endParaRPr lang="en-US" dirty="0">
            <a:solidFill>
              <a:schemeClr val="bg1"/>
            </a:solidFill>
          </a:endParaRPr>
        </a:p>
      </dgm:t>
    </dgm:pt>
    <dgm:pt modelId="{B954BF22-E3B3-4A1C-802E-590228BE2D9C}" type="parTrans" cxnId="{0F866C41-EB5F-47BD-A2CD-A58671F15B67}">
      <dgm:prSet/>
      <dgm:spPr/>
      <dgm:t>
        <a:bodyPr/>
        <a:lstStyle/>
        <a:p>
          <a:endParaRPr lang="en-US"/>
        </a:p>
      </dgm:t>
    </dgm:pt>
    <dgm:pt modelId="{FEF1E80E-8A9E-4B0A-817C-2A4CFDCF3FB2}" type="sibTrans" cxnId="{0F866C41-EB5F-47BD-A2CD-A58671F15B67}">
      <dgm:prSet/>
      <dgm:spPr/>
      <dgm:t>
        <a:bodyPr/>
        <a:lstStyle/>
        <a:p>
          <a:endParaRPr lang="en-US"/>
        </a:p>
      </dgm:t>
    </dgm:pt>
    <dgm:pt modelId="{93A6A030-ABAB-4EFA-B539-0FDB3E07C1EF}">
      <dgm:prSet/>
      <dgm:spPr/>
      <dgm:t>
        <a:bodyPr/>
        <a:lstStyle/>
        <a:p>
          <a:pPr>
            <a:lnSpc>
              <a:spcPct val="100000"/>
            </a:lnSpc>
          </a:pPr>
          <a:endParaRPr lang="en-US" dirty="0"/>
        </a:p>
      </dgm:t>
    </dgm:pt>
    <dgm:pt modelId="{3D674B97-6DC6-4A12-85BA-0976D3064237}" type="parTrans" cxnId="{4B40C8DC-6B57-4F5B-8440-7241C649700B}">
      <dgm:prSet/>
      <dgm:spPr/>
      <dgm:t>
        <a:bodyPr/>
        <a:lstStyle/>
        <a:p>
          <a:endParaRPr lang="en-US"/>
        </a:p>
      </dgm:t>
    </dgm:pt>
    <dgm:pt modelId="{BFE0749E-E343-4A6F-BD09-2810EE6B4BD7}" type="sibTrans" cxnId="{4B40C8DC-6B57-4F5B-8440-7241C649700B}">
      <dgm:prSet/>
      <dgm:spPr/>
      <dgm:t>
        <a:bodyPr/>
        <a:lstStyle/>
        <a:p>
          <a:endParaRPr lang="en-US"/>
        </a:p>
      </dgm:t>
    </dgm:pt>
    <dgm:pt modelId="{76D56F19-2708-49DB-8F92-D8AC45F23A9A}">
      <dgm:prSet custT="1"/>
      <dgm:spPr/>
      <dgm:t>
        <a:bodyPr/>
        <a:lstStyle/>
        <a:p>
          <a:pPr>
            <a:lnSpc>
              <a:spcPct val="100000"/>
            </a:lnSpc>
          </a:pPr>
          <a:endParaRPr lang="en-US" sz="2000" dirty="0">
            <a:solidFill>
              <a:schemeClr val="bg1"/>
            </a:solidFill>
          </a:endParaRPr>
        </a:p>
      </dgm:t>
    </dgm:pt>
    <dgm:pt modelId="{9D5610C2-0A12-494A-AC46-8DD17C08B09F}" type="parTrans" cxnId="{32E90211-17E0-4DDF-9274-DD3E46D811B8}">
      <dgm:prSet/>
      <dgm:spPr/>
      <dgm:t>
        <a:bodyPr/>
        <a:lstStyle/>
        <a:p>
          <a:endParaRPr lang="en-US"/>
        </a:p>
      </dgm:t>
    </dgm:pt>
    <dgm:pt modelId="{EC8965A1-F755-4945-8AAC-DCF1F68F011E}" type="sibTrans" cxnId="{32E90211-17E0-4DDF-9274-DD3E46D811B8}">
      <dgm:prSet/>
      <dgm:spPr/>
      <dgm:t>
        <a:bodyPr/>
        <a:lstStyle/>
        <a:p>
          <a:endParaRPr lang="en-US"/>
        </a:p>
      </dgm:t>
    </dgm:pt>
    <dgm:pt modelId="{C873818D-BA36-4F50-8854-44330E9BF116}" type="pres">
      <dgm:prSet presAssocID="{D4503D04-C97E-4622-AE07-D0307CB3B4CA}" presName="root" presStyleCnt="0">
        <dgm:presLayoutVars>
          <dgm:dir/>
          <dgm:resizeHandles val="exact"/>
        </dgm:presLayoutVars>
      </dgm:prSet>
      <dgm:spPr/>
    </dgm:pt>
    <dgm:pt modelId="{4E099B96-307E-4547-A0F2-ABD8B817B042}" type="pres">
      <dgm:prSet presAssocID="{AAC263CB-8256-4B03-92FE-1622698FB3E9}" presName="compNode" presStyleCnt="0"/>
      <dgm:spPr/>
    </dgm:pt>
    <dgm:pt modelId="{F1DE8D22-CFAB-425A-AED0-7337F01CA783}" type="pres">
      <dgm:prSet presAssocID="{AAC263CB-8256-4B03-92FE-1622698FB3E9}" presName="bgRect" presStyleLbl="bgShp" presStyleIdx="0" presStyleCnt="4"/>
      <dgm:spPr>
        <a:solidFill>
          <a:schemeClr val="tx1"/>
        </a:solidFill>
      </dgm:spPr>
    </dgm:pt>
    <dgm:pt modelId="{9A7A58BC-F33C-4FFA-84EC-0FBF19506A30}" type="pres">
      <dgm:prSet presAssocID="{AAC263CB-8256-4B03-92FE-1622698FB3E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Abacus with solid fill"/>
        </a:ext>
      </dgm:extLst>
    </dgm:pt>
    <dgm:pt modelId="{B49F5EDD-47FD-4E0F-B0DE-4ADBBE140E43}" type="pres">
      <dgm:prSet presAssocID="{AAC263CB-8256-4B03-92FE-1622698FB3E9}" presName="spaceRect" presStyleCnt="0"/>
      <dgm:spPr/>
    </dgm:pt>
    <dgm:pt modelId="{25A60B0F-E713-4974-85CE-332AF94348DB}" type="pres">
      <dgm:prSet presAssocID="{AAC263CB-8256-4B03-92FE-1622698FB3E9}" presName="parTx" presStyleLbl="revTx" presStyleIdx="0" presStyleCnt="4" custScaleX="114213">
        <dgm:presLayoutVars>
          <dgm:chMax val="0"/>
          <dgm:chPref val="0"/>
        </dgm:presLayoutVars>
      </dgm:prSet>
      <dgm:spPr/>
    </dgm:pt>
    <dgm:pt modelId="{BCD348DE-D349-4C8C-8588-3DE4238F2052}" type="pres">
      <dgm:prSet presAssocID="{808B76D0-8EC7-469A-93AC-7A6017188A9D}" presName="sibTrans" presStyleCnt="0"/>
      <dgm:spPr/>
    </dgm:pt>
    <dgm:pt modelId="{C507D741-C800-4754-914B-40BE15B896A9}" type="pres">
      <dgm:prSet presAssocID="{4E8D2E69-0173-4BD3-B96A-7A9C5DD12B47}" presName="compNode" presStyleCnt="0"/>
      <dgm:spPr/>
    </dgm:pt>
    <dgm:pt modelId="{2009F8D9-0EB1-472E-A7BD-F264F7040EE1}" type="pres">
      <dgm:prSet presAssocID="{4E8D2E69-0173-4BD3-B96A-7A9C5DD12B47}" presName="bgRect" presStyleLbl="bgShp" presStyleIdx="1" presStyleCnt="4"/>
      <dgm:spPr>
        <a:solidFill>
          <a:schemeClr val="tx1"/>
        </a:solidFill>
      </dgm:spPr>
    </dgm:pt>
    <dgm:pt modelId="{D26C36F1-98BF-4CB1-89EF-272F06A9A641}" type="pres">
      <dgm:prSet presAssocID="{4E8D2E69-0173-4BD3-B96A-7A9C5DD12B4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Abacus with solid fill"/>
        </a:ext>
      </dgm:extLst>
    </dgm:pt>
    <dgm:pt modelId="{0B867DB6-4BFA-4E9A-AC86-A2A78FC2CC9F}" type="pres">
      <dgm:prSet presAssocID="{4E8D2E69-0173-4BD3-B96A-7A9C5DD12B47}" presName="spaceRect" presStyleCnt="0"/>
      <dgm:spPr/>
    </dgm:pt>
    <dgm:pt modelId="{9813B703-9130-43CA-910F-66CBE5D39559}" type="pres">
      <dgm:prSet presAssocID="{4E8D2E69-0173-4BD3-B96A-7A9C5DD12B47}" presName="parTx" presStyleLbl="revTx" presStyleIdx="1" presStyleCnt="4">
        <dgm:presLayoutVars>
          <dgm:chMax val="0"/>
          <dgm:chPref val="0"/>
        </dgm:presLayoutVars>
      </dgm:prSet>
      <dgm:spPr/>
    </dgm:pt>
    <dgm:pt modelId="{5777B405-7042-40A1-B9B1-6442145D3E51}" type="pres">
      <dgm:prSet presAssocID="{FEF1E80E-8A9E-4B0A-817C-2A4CFDCF3FB2}" presName="sibTrans" presStyleCnt="0"/>
      <dgm:spPr/>
    </dgm:pt>
    <dgm:pt modelId="{1B08088C-06CF-4D52-B81B-931B57963073}" type="pres">
      <dgm:prSet presAssocID="{93A6A030-ABAB-4EFA-B539-0FDB3E07C1EF}" presName="compNode" presStyleCnt="0"/>
      <dgm:spPr/>
    </dgm:pt>
    <dgm:pt modelId="{83C41415-9487-4858-A417-A7DE7B2631E3}" type="pres">
      <dgm:prSet presAssocID="{93A6A030-ABAB-4EFA-B539-0FDB3E07C1EF}" presName="bgRect" presStyleLbl="bgShp" presStyleIdx="2" presStyleCnt="4"/>
      <dgm:spPr>
        <a:solidFill>
          <a:schemeClr val="tx1"/>
        </a:solidFill>
      </dgm:spPr>
    </dgm:pt>
    <dgm:pt modelId="{3B6A2AD3-DA53-401A-9D8F-74DA0FBFBBDA}" type="pres">
      <dgm:prSet presAssocID="{93A6A030-ABAB-4EFA-B539-0FDB3E07C1EF}" presName="iconRect" presStyleLbl="node1" presStyleIdx="2"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Abacus with solid fill"/>
        </a:ext>
      </dgm:extLst>
    </dgm:pt>
    <dgm:pt modelId="{61C364CC-3744-450E-AC02-01DD91B59B50}" type="pres">
      <dgm:prSet presAssocID="{93A6A030-ABAB-4EFA-B539-0FDB3E07C1EF}" presName="spaceRect" presStyleCnt="0"/>
      <dgm:spPr/>
    </dgm:pt>
    <dgm:pt modelId="{EB905346-230E-413A-A442-14F183F7143D}" type="pres">
      <dgm:prSet presAssocID="{93A6A030-ABAB-4EFA-B539-0FDB3E07C1EF}" presName="parTx" presStyleLbl="revTx" presStyleIdx="2" presStyleCnt="4">
        <dgm:presLayoutVars>
          <dgm:chMax val="0"/>
          <dgm:chPref val="0"/>
        </dgm:presLayoutVars>
      </dgm:prSet>
      <dgm:spPr/>
    </dgm:pt>
    <dgm:pt modelId="{D678B88E-8140-4E8C-83B2-C1A770BEC3EB}" type="pres">
      <dgm:prSet presAssocID="{BFE0749E-E343-4A6F-BD09-2810EE6B4BD7}" presName="sibTrans" presStyleCnt="0"/>
      <dgm:spPr/>
    </dgm:pt>
    <dgm:pt modelId="{F8A662C5-8742-455B-B9E6-C3939C862707}" type="pres">
      <dgm:prSet presAssocID="{76D56F19-2708-49DB-8F92-D8AC45F23A9A}" presName="compNode" presStyleCnt="0"/>
      <dgm:spPr/>
    </dgm:pt>
    <dgm:pt modelId="{F10A92F7-7422-481A-ACB8-95BA515992EF}" type="pres">
      <dgm:prSet presAssocID="{76D56F19-2708-49DB-8F92-D8AC45F23A9A}" presName="bgRect" presStyleLbl="bgShp" presStyleIdx="3" presStyleCnt="4"/>
      <dgm:spPr>
        <a:solidFill>
          <a:schemeClr val="tx1"/>
        </a:solidFill>
      </dgm:spPr>
    </dgm:pt>
    <dgm:pt modelId="{38A7E960-ED0A-4D88-824A-EA4BE86A79B2}" type="pres">
      <dgm:prSet presAssocID="{76D56F19-2708-49DB-8F92-D8AC45F23A9A}" presName="iconRect" presStyleLbl="node1" presStyleIdx="3"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Abacus with solid fill"/>
        </a:ext>
      </dgm:extLst>
    </dgm:pt>
    <dgm:pt modelId="{3581D86A-07A8-4AE1-A968-7240FE6451FB}" type="pres">
      <dgm:prSet presAssocID="{76D56F19-2708-49DB-8F92-D8AC45F23A9A}" presName="spaceRect" presStyleCnt="0"/>
      <dgm:spPr/>
    </dgm:pt>
    <dgm:pt modelId="{C1D5AC6C-FA63-4F23-9B0A-1778208CA086}" type="pres">
      <dgm:prSet presAssocID="{76D56F19-2708-49DB-8F92-D8AC45F23A9A}" presName="parTx" presStyleLbl="revTx" presStyleIdx="3" presStyleCnt="4">
        <dgm:presLayoutVars>
          <dgm:chMax val="0"/>
          <dgm:chPref val="0"/>
        </dgm:presLayoutVars>
      </dgm:prSet>
      <dgm:spPr/>
    </dgm:pt>
  </dgm:ptLst>
  <dgm:cxnLst>
    <dgm:cxn modelId="{614EFA0E-0C42-4682-88A0-2632D2FC654E}" type="presOf" srcId="{D4503D04-C97E-4622-AE07-D0307CB3B4CA}" destId="{C873818D-BA36-4F50-8854-44330E9BF116}" srcOrd="0" destOrd="0" presId="urn:microsoft.com/office/officeart/2018/2/layout/IconVerticalSolidList"/>
    <dgm:cxn modelId="{32E90211-17E0-4DDF-9274-DD3E46D811B8}" srcId="{D4503D04-C97E-4622-AE07-D0307CB3B4CA}" destId="{76D56F19-2708-49DB-8F92-D8AC45F23A9A}" srcOrd="3" destOrd="0" parTransId="{9D5610C2-0A12-494A-AC46-8DD17C08B09F}" sibTransId="{EC8965A1-F755-4945-8AAC-DCF1F68F011E}"/>
    <dgm:cxn modelId="{53544B1A-BB95-484C-88F9-6ADE0AD148CE}" type="presOf" srcId="{4E8D2E69-0173-4BD3-B96A-7A9C5DD12B47}" destId="{9813B703-9130-43CA-910F-66CBE5D39559}" srcOrd="0" destOrd="0" presId="urn:microsoft.com/office/officeart/2018/2/layout/IconVerticalSolidList"/>
    <dgm:cxn modelId="{0F866C41-EB5F-47BD-A2CD-A58671F15B67}" srcId="{D4503D04-C97E-4622-AE07-D0307CB3B4CA}" destId="{4E8D2E69-0173-4BD3-B96A-7A9C5DD12B47}" srcOrd="1" destOrd="0" parTransId="{B954BF22-E3B3-4A1C-802E-590228BE2D9C}" sibTransId="{FEF1E80E-8A9E-4B0A-817C-2A4CFDCF3FB2}"/>
    <dgm:cxn modelId="{C4C9EB72-75D9-4D02-B3C7-1D45B26F6B77}" type="presOf" srcId="{AAC263CB-8256-4B03-92FE-1622698FB3E9}" destId="{25A60B0F-E713-4974-85CE-332AF94348DB}" srcOrd="0" destOrd="0" presId="urn:microsoft.com/office/officeart/2018/2/layout/IconVerticalSolidList"/>
    <dgm:cxn modelId="{83C38C73-E654-43FC-8FAC-51FE9978C454}" type="presOf" srcId="{93A6A030-ABAB-4EFA-B539-0FDB3E07C1EF}" destId="{EB905346-230E-413A-A442-14F183F7143D}" srcOrd="0" destOrd="0" presId="urn:microsoft.com/office/officeart/2018/2/layout/IconVerticalSolidList"/>
    <dgm:cxn modelId="{C5E94186-9CB6-4C42-92B3-C546CC53A7B9}" srcId="{D4503D04-C97E-4622-AE07-D0307CB3B4CA}" destId="{AAC263CB-8256-4B03-92FE-1622698FB3E9}" srcOrd="0" destOrd="0" parTransId="{0BEED663-FC38-4EAD-940F-4C475D2C87DB}" sibTransId="{808B76D0-8EC7-469A-93AC-7A6017188A9D}"/>
    <dgm:cxn modelId="{D258B9D3-126F-4F20-9F37-103ED918C4DA}" type="presOf" srcId="{76D56F19-2708-49DB-8F92-D8AC45F23A9A}" destId="{C1D5AC6C-FA63-4F23-9B0A-1778208CA086}" srcOrd="0" destOrd="0" presId="urn:microsoft.com/office/officeart/2018/2/layout/IconVerticalSolidList"/>
    <dgm:cxn modelId="{4B40C8DC-6B57-4F5B-8440-7241C649700B}" srcId="{D4503D04-C97E-4622-AE07-D0307CB3B4CA}" destId="{93A6A030-ABAB-4EFA-B539-0FDB3E07C1EF}" srcOrd="2" destOrd="0" parTransId="{3D674B97-6DC6-4A12-85BA-0976D3064237}" sibTransId="{BFE0749E-E343-4A6F-BD09-2810EE6B4BD7}"/>
    <dgm:cxn modelId="{64383FEA-304A-4C07-8BD2-0834161A5F5D}" type="presParOf" srcId="{C873818D-BA36-4F50-8854-44330E9BF116}" destId="{4E099B96-307E-4547-A0F2-ABD8B817B042}" srcOrd="0" destOrd="0" presId="urn:microsoft.com/office/officeart/2018/2/layout/IconVerticalSolidList"/>
    <dgm:cxn modelId="{81596121-B2A2-40B5-B1D8-1A67F586EAF5}" type="presParOf" srcId="{4E099B96-307E-4547-A0F2-ABD8B817B042}" destId="{F1DE8D22-CFAB-425A-AED0-7337F01CA783}" srcOrd="0" destOrd="0" presId="urn:microsoft.com/office/officeart/2018/2/layout/IconVerticalSolidList"/>
    <dgm:cxn modelId="{DE6507BB-FBD8-4665-B11E-5FEB65BFEB58}" type="presParOf" srcId="{4E099B96-307E-4547-A0F2-ABD8B817B042}" destId="{9A7A58BC-F33C-4FFA-84EC-0FBF19506A30}" srcOrd="1" destOrd="0" presId="urn:microsoft.com/office/officeart/2018/2/layout/IconVerticalSolidList"/>
    <dgm:cxn modelId="{032975C6-F15D-4BF2-BD86-E361D5345005}" type="presParOf" srcId="{4E099B96-307E-4547-A0F2-ABD8B817B042}" destId="{B49F5EDD-47FD-4E0F-B0DE-4ADBBE140E43}" srcOrd="2" destOrd="0" presId="urn:microsoft.com/office/officeart/2018/2/layout/IconVerticalSolidList"/>
    <dgm:cxn modelId="{1978D530-70BA-43B9-820D-9F69AD71C7EB}" type="presParOf" srcId="{4E099B96-307E-4547-A0F2-ABD8B817B042}" destId="{25A60B0F-E713-4974-85CE-332AF94348DB}" srcOrd="3" destOrd="0" presId="urn:microsoft.com/office/officeart/2018/2/layout/IconVerticalSolidList"/>
    <dgm:cxn modelId="{D8B55232-E1FC-46D5-901E-71208E9749B4}" type="presParOf" srcId="{C873818D-BA36-4F50-8854-44330E9BF116}" destId="{BCD348DE-D349-4C8C-8588-3DE4238F2052}" srcOrd="1" destOrd="0" presId="urn:microsoft.com/office/officeart/2018/2/layout/IconVerticalSolidList"/>
    <dgm:cxn modelId="{AFEE57E2-988C-4CDF-86E4-F90BE4872A87}" type="presParOf" srcId="{C873818D-BA36-4F50-8854-44330E9BF116}" destId="{C507D741-C800-4754-914B-40BE15B896A9}" srcOrd="2" destOrd="0" presId="urn:microsoft.com/office/officeart/2018/2/layout/IconVerticalSolidList"/>
    <dgm:cxn modelId="{9E3857CE-E707-4010-931A-BCF51D143FB1}" type="presParOf" srcId="{C507D741-C800-4754-914B-40BE15B896A9}" destId="{2009F8D9-0EB1-472E-A7BD-F264F7040EE1}" srcOrd="0" destOrd="0" presId="urn:microsoft.com/office/officeart/2018/2/layout/IconVerticalSolidList"/>
    <dgm:cxn modelId="{7C207A53-234F-48BA-8A7E-8DBCDF3A673B}" type="presParOf" srcId="{C507D741-C800-4754-914B-40BE15B896A9}" destId="{D26C36F1-98BF-4CB1-89EF-272F06A9A641}" srcOrd="1" destOrd="0" presId="urn:microsoft.com/office/officeart/2018/2/layout/IconVerticalSolidList"/>
    <dgm:cxn modelId="{591BC256-38AD-4DDC-9950-B8555AEDFB0D}" type="presParOf" srcId="{C507D741-C800-4754-914B-40BE15B896A9}" destId="{0B867DB6-4BFA-4E9A-AC86-A2A78FC2CC9F}" srcOrd="2" destOrd="0" presId="urn:microsoft.com/office/officeart/2018/2/layout/IconVerticalSolidList"/>
    <dgm:cxn modelId="{D73855A3-04F8-4E94-899E-FBB1CE544E00}" type="presParOf" srcId="{C507D741-C800-4754-914B-40BE15B896A9}" destId="{9813B703-9130-43CA-910F-66CBE5D39559}" srcOrd="3" destOrd="0" presId="urn:microsoft.com/office/officeart/2018/2/layout/IconVerticalSolidList"/>
    <dgm:cxn modelId="{74BD9B5C-835F-43A6-9933-6788BD38D057}" type="presParOf" srcId="{C873818D-BA36-4F50-8854-44330E9BF116}" destId="{5777B405-7042-40A1-B9B1-6442145D3E51}" srcOrd="3" destOrd="0" presId="urn:microsoft.com/office/officeart/2018/2/layout/IconVerticalSolidList"/>
    <dgm:cxn modelId="{215D7E55-96D4-4234-B01D-8D1F377A4945}" type="presParOf" srcId="{C873818D-BA36-4F50-8854-44330E9BF116}" destId="{1B08088C-06CF-4D52-B81B-931B57963073}" srcOrd="4" destOrd="0" presId="urn:microsoft.com/office/officeart/2018/2/layout/IconVerticalSolidList"/>
    <dgm:cxn modelId="{7263FB12-DC21-440C-ABC8-D654337A385E}" type="presParOf" srcId="{1B08088C-06CF-4D52-B81B-931B57963073}" destId="{83C41415-9487-4858-A417-A7DE7B2631E3}" srcOrd="0" destOrd="0" presId="urn:microsoft.com/office/officeart/2018/2/layout/IconVerticalSolidList"/>
    <dgm:cxn modelId="{46F25D21-6C60-4271-B0EB-8A79AE1D3313}" type="presParOf" srcId="{1B08088C-06CF-4D52-B81B-931B57963073}" destId="{3B6A2AD3-DA53-401A-9D8F-74DA0FBFBBDA}" srcOrd="1" destOrd="0" presId="urn:microsoft.com/office/officeart/2018/2/layout/IconVerticalSolidList"/>
    <dgm:cxn modelId="{640EF7C7-51E4-4079-B786-2033574CBEBB}" type="presParOf" srcId="{1B08088C-06CF-4D52-B81B-931B57963073}" destId="{61C364CC-3744-450E-AC02-01DD91B59B50}" srcOrd="2" destOrd="0" presId="urn:microsoft.com/office/officeart/2018/2/layout/IconVerticalSolidList"/>
    <dgm:cxn modelId="{2F7984A6-2EF8-4C57-A4E9-51781352AAE7}" type="presParOf" srcId="{1B08088C-06CF-4D52-B81B-931B57963073}" destId="{EB905346-230E-413A-A442-14F183F7143D}" srcOrd="3" destOrd="0" presId="urn:microsoft.com/office/officeart/2018/2/layout/IconVerticalSolidList"/>
    <dgm:cxn modelId="{AD922433-23DC-4F33-BB2C-E7BD9D586B4E}" type="presParOf" srcId="{C873818D-BA36-4F50-8854-44330E9BF116}" destId="{D678B88E-8140-4E8C-83B2-C1A770BEC3EB}" srcOrd="5" destOrd="0" presId="urn:microsoft.com/office/officeart/2018/2/layout/IconVerticalSolidList"/>
    <dgm:cxn modelId="{3CEDCE44-4637-4B48-A54D-8E8749F9B90A}" type="presParOf" srcId="{C873818D-BA36-4F50-8854-44330E9BF116}" destId="{F8A662C5-8742-455B-B9E6-C3939C862707}" srcOrd="6" destOrd="0" presId="urn:microsoft.com/office/officeart/2018/2/layout/IconVerticalSolidList"/>
    <dgm:cxn modelId="{0EF318D0-50AD-4274-9AA5-44ABF89B84F8}" type="presParOf" srcId="{F8A662C5-8742-455B-B9E6-C3939C862707}" destId="{F10A92F7-7422-481A-ACB8-95BA515992EF}" srcOrd="0" destOrd="0" presId="urn:microsoft.com/office/officeart/2018/2/layout/IconVerticalSolidList"/>
    <dgm:cxn modelId="{9DE5B354-7966-41B2-A50C-573320CBDE98}" type="presParOf" srcId="{F8A662C5-8742-455B-B9E6-C3939C862707}" destId="{38A7E960-ED0A-4D88-824A-EA4BE86A79B2}" srcOrd="1" destOrd="0" presId="urn:microsoft.com/office/officeart/2018/2/layout/IconVerticalSolidList"/>
    <dgm:cxn modelId="{B2E26D43-6375-4C78-891B-DEBA44A6DA08}" type="presParOf" srcId="{F8A662C5-8742-455B-B9E6-C3939C862707}" destId="{3581D86A-07A8-4AE1-A968-7240FE6451FB}" srcOrd="2" destOrd="0" presId="urn:microsoft.com/office/officeart/2018/2/layout/IconVerticalSolidList"/>
    <dgm:cxn modelId="{AB9046DE-26A2-41FD-8FAF-3F0934B5474A}" type="presParOf" srcId="{F8A662C5-8742-455B-B9E6-C3939C862707}" destId="{C1D5AC6C-FA63-4F23-9B0A-1778208CA086}" srcOrd="3" destOrd="0" presId="urn:microsoft.com/office/officeart/2018/2/layout/IconVerticalSolidLis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E8D22-CFAB-425A-AED0-7337F01CA783}">
      <dsp:nvSpPr>
        <dsp:cNvPr id="0" name=""/>
        <dsp:cNvSpPr/>
      </dsp:nvSpPr>
      <dsp:spPr>
        <a:xfrm>
          <a:off x="-97915" y="7266"/>
          <a:ext cx="3721050" cy="811906"/>
        </a:xfrm>
        <a:prstGeom prst="roundRect">
          <a:avLst>
            <a:gd name="adj" fmla="val 10000"/>
          </a:avLst>
        </a:prstGeom>
        <a:solidFill>
          <a:schemeClr val="tx1"/>
        </a:solidFill>
        <a:ln>
          <a:noFill/>
        </a:ln>
        <a:effectLst/>
      </dsp:spPr>
      <dsp:style>
        <a:lnRef idx="0">
          <a:scrgbClr r="0" g="0" b="0"/>
        </a:lnRef>
        <a:fillRef idx="1">
          <a:scrgbClr r="0" g="0" b="0"/>
        </a:fillRef>
        <a:effectRef idx="0">
          <a:scrgbClr r="0" g="0" b="0"/>
        </a:effectRef>
        <a:fontRef idx="minor"/>
      </dsp:style>
    </dsp:sp>
    <dsp:sp modelId="{9A7A58BC-F33C-4FFA-84EC-0FBF19506A30}">
      <dsp:nvSpPr>
        <dsp:cNvPr id="0" name=""/>
        <dsp:cNvSpPr/>
      </dsp:nvSpPr>
      <dsp:spPr>
        <a:xfrm>
          <a:off x="147686" y="189946"/>
          <a:ext cx="446548" cy="4465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A60B0F-E713-4974-85CE-332AF94348DB}">
      <dsp:nvSpPr>
        <dsp:cNvPr id="0" name=""/>
        <dsp:cNvSpPr/>
      </dsp:nvSpPr>
      <dsp:spPr>
        <a:xfrm>
          <a:off x="642172" y="7266"/>
          <a:ext cx="3176792" cy="811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927" tIns="85927" rIns="85927" bIns="85927" numCol="1" spcCol="1270" anchor="ctr" anchorCtr="0">
          <a:noAutofit/>
        </a:bodyPr>
        <a:lstStyle/>
        <a:p>
          <a:pPr marL="0" lvl="0" indent="0" algn="l" defTabSz="1049020">
            <a:lnSpc>
              <a:spcPct val="100000"/>
            </a:lnSpc>
            <a:spcBef>
              <a:spcPct val="0"/>
            </a:spcBef>
            <a:spcAft>
              <a:spcPct val="35000"/>
            </a:spcAft>
            <a:buNone/>
          </a:pPr>
          <a:r>
            <a:rPr lang="sr-Latn-RS" sz="2360" b="1" u="sng" kern="1200" dirty="0">
              <a:solidFill>
                <a:schemeClr val="bg2"/>
              </a:solidFill>
              <a:effectLst/>
            </a:rPr>
            <a:t>Početan problem</a:t>
          </a:r>
          <a:endParaRPr lang="en-US" sz="2360" b="1" u="sng" kern="1200" dirty="0">
            <a:solidFill>
              <a:schemeClr val="bg2"/>
            </a:solidFill>
            <a:effectLst/>
          </a:endParaRPr>
        </a:p>
      </dsp:txBody>
      <dsp:txXfrm>
        <a:off x="642172" y="7266"/>
        <a:ext cx="3176792" cy="811906"/>
      </dsp:txXfrm>
    </dsp:sp>
    <dsp:sp modelId="{2009F8D9-0EB1-472E-A7BD-F264F7040EE1}">
      <dsp:nvSpPr>
        <dsp:cNvPr id="0" name=""/>
        <dsp:cNvSpPr/>
      </dsp:nvSpPr>
      <dsp:spPr>
        <a:xfrm>
          <a:off x="-97915" y="1022150"/>
          <a:ext cx="3721050" cy="811906"/>
        </a:xfrm>
        <a:prstGeom prst="roundRect">
          <a:avLst>
            <a:gd name="adj" fmla="val 10000"/>
          </a:avLst>
        </a:prstGeom>
        <a:solidFill>
          <a:schemeClr val="tx1"/>
        </a:solidFill>
        <a:ln>
          <a:noFill/>
        </a:ln>
        <a:effectLst/>
      </dsp:spPr>
      <dsp:style>
        <a:lnRef idx="0">
          <a:scrgbClr r="0" g="0" b="0"/>
        </a:lnRef>
        <a:fillRef idx="1">
          <a:scrgbClr r="0" g="0" b="0"/>
        </a:fillRef>
        <a:effectRef idx="0">
          <a:scrgbClr r="0" g="0" b="0"/>
        </a:effectRef>
        <a:fontRef idx="minor"/>
      </dsp:style>
    </dsp:sp>
    <dsp:sp modelId="{D26C36F1-98BF-4CB1-89EF-272F06A9A641}">
      <dsp:nvSpPr>
        <dsp:cNvPr id="0" name=""/>
        <dsp:cNvSpPr/>
      </dsp:nvSpPr>
      <dsp:spPr>
        <a:xfrm>
          <a:off x="147686" y="1204829"/>
          <a:ext cx="446548" cy="4465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13B703-9130-43CA-910F-66CBE5D39559}">
      <dsp:nvSpPr>
        <dsp:cNvPr id="0" name=""/>
        <dsp:cNvSpPr/>
      </dsp:nvSpPr>
      <dsp:spPr>
        <a:xfrm>
          <a:off x="839837" y="1022150"/>
          <a:ext cx="2781463" cy="811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927" tIns="85927" rIns="85927" bIns="85927" numCol="1" spcCol="1270" anchor="ctr" anchorCtr="0">
          <a:noAutofit/>
        </a:bodyPr>
        <a:lstStyle/>
        <a:p>
          <a:pPr marL="0" lvl="0" indent="0" algn="l" defTabSz="977900">
            <a:lnSpc>
              <a:spcPct val="100000"/>
            </a:lnSpc>
            <a:spcBef>
              <a:spcPct val="0"/>
            </a:spcBef>
            <a:spcAft>
              <a:spcPct val="35000"/>
            </a:spcAft>
            <a:buNone/>
          </a:pPr>
          <a:endParaRPr lang="en-US" sz="2200" kern="1200" dirty="0">
            <a:solidFill>
              <a:schemeClr val="bg1"/>
            </a:solidFill>
          </a:endParaRPr>
        </a:p>
      </dsp:txBody>
      <dsp:txXfrm>
        <a:off x="839837" y="1022150"/>
        <a:ext cx="2781463" cy="811906"/>
      </dsp:txXfrm>
    </dsp:sp>
    <dsp:sp modelId="{83C41415-9487-4858-A417-A7DE7B2631E3}">
      <dsp:nvSpPr>
        <dsp:cNvPr id="0" name=""/>
        <dsp:cNvSpPr/>
      </dsp:nvSpPr>
      <dsp:spPr>
        <a:xfrm>
          <a:off x="-97915" y="2037034"/>
          <a:ext cx="3721050" cy="811906"/>
        </a:xfrm>
        <a:prstGeom prst="roundRect">
          <a:avLst>
            <a:gd name="adj" fmla="val 10000"/>
          </a:avLst>
        </a:prstGeom>
        <a:solidFill>
          <a:schemeClr val="tx1"/>
        </a:solidFill>
        <a:ln>
          <a:noFill/>
        </a:ln>
        <a:effectLst/>
      </dsp:spPr>
      <dsp:style>
        <a:lnRef idx="0">
          <a:scrgbClr r="0" g="0" b="0"/>
        </a:lnRef>
        <a:fillRef idx="1">
          <a:scrgbClr r="0" g="0" b="0"/>
        </a:fillRef>
        <a:effectRef idx="0">
          <a:scrgbClr r="0" g="0" b="0"/>
        </a:effectRef>
        <a:fontRef idx="minor"/>
      </dsp:style>
    </dsp:sp>
    <dsp:sp modelId="{3B6A2AD3-DA53-401A-9D8F-74DA0FBFBBDA}">
      <dsp:nvSpPr>
        <dsp:cNvPr id="0" name=""/>
        <dsp:cNvSpPr/>
      </dsp:nvSpPr>
      <dsp:spPr>
        <a:xfrm>
          <a:off x="147686" y="2219713"/>
          <a:ext cx="446548" cy="4465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905346-230E-413A-A442-14F183F7143D}">
      <dsp:nvSpPr>
        <dsp:cNvPr id="0" name=""/>
        <dsp:cNvSpPr/>
      </dsp:nvSpPr>
      <dsp:spPr>
        <a:xfrm>
          <a:off x="839837" y="2037034"/>
          <a:ext cx="2781463" cy="811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927" tIns="85927" rIns="85927" bIns="85927" numCol="1" spcCol="1270" anchor="ctr" anchorCtr="0">
          <a:noAutofit/>
        </a:bodyPr>
        <a:lstStyle/>
        <a:p>
          <a:pPr marL="0" lvl="0" indent="0" algn="l" defTabSz="977900">
            <a:lnSpc>
              <a:spcPct val="100000"/>
            </a:lnSpc>
            <a:spcBef>
              <a:spcPct val="0"/>
            </a:spcBef>
            <a:spcAft>
              <a:spcPct val="35000"/>
            </a:spcAft>
            <a:buNone/>
          </a:pPr>
          <a:endParaRPr lang="en-US" sz="2200" kern="1200" dirty="0"/>
        </a:p>
      </dsp:txBody>
      <dsp:txXfrm>
        <a:off x="839837" y="2037034"/>
        <a:ext cx="2781463" cy="811906"/>
      </dsp:txXfrm>
    </dsp:sp>
    <dsp:sp modelId="{F10A92F7-7422-481A-ACB8-95BA515992EF}">
      <dsp:nvSpPr>
        <dsp:cNvPr id="0" name=""/>
        <dsp:cNvSpPr/>
      </dsp:nvSpPr>
      <dsp:spPr>
        <a:xfrm>
          <a:off x="-97915" y="3051918"/>
          <a:ext cx="3721050" cy="811906"/>
        </a:xfrm>
        <a:prstGeom prst="roundRect">
          <a:avLst>
            <a:gd name="adj" fmla="val 10000"/>
          </a:avLst>
        </a:prstGeom>
        <a:solidFill>
          <a:schemeClr val="tx1"/>
        </a:solidFill>
        <a:ln>
          <a:noFill/>
        </a:ln>
        <a:effectLst/>
      </dsp:spPr>
      <dsp:style>
        <a:lnRef idx="0">
          <a:scrgbClr r="0" g="0" b="0"/>
        </a:lnRef>
        <a:fillRef idx="1">
          <a:scrgbClr r="0" g="0" b="0"/>
        </a:fillRef>
        <a:effectRef idx="0">
          <a:scrgbClr r="0" g="0" b="0"/>
        </a:effectRef>
        <a:fontRef idx="minor"/>
      </dsp:style>
    </dsp:sp>
    <dsp:sp modelId="{38A7E960-ED0A-4D88-824A-EA4BE86A79B2}">
      <dsp:nvSpPr>
        <dsp:cNvPr id="0" name=""/>
        <dsp:cNvSpPr/>
      </dsp:nvSpPr>
      <dsp:spPr>
        <a:xfrm>
          <a:off x="147686" y="3234597"/>
          <a:ext cx="446548" cy="4465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D5AC6C-FA63-4F23-9B0A-1778208CA086}">
      <dsp:nvSpPr>
        <dsp:cNvPr id="0" name=""/>
        <dsp:cNvSpPr/>
      </dsp:nvSpPr>
      <dsp:spPr>
        <a:xfrm>
          <a:off x="839837" y="3051918"/>
          <a:ext cx="2781463" cy="811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927" tIns="85927" rIns="85927" bIns="85927" numCol="1" spcCol="1270" anchor="ctr" anchorCtr="0">
          <a:noAutofit/>
        </a:bodyPr>
        <a:lstStyle/>
        <a:p>
          <a:pPr marL="0" lvl="0" indent="0" algn="l" defTabSz="889000">
            <a:lnSpc>
              <a:spcPct val="100000"/>
            </a:lnSpc>
            <a:spcBef>
              <a:spcPct val="0"/>
            </a:spcBef>
            <a:spcAft>
              <a:spcPct val="35000"/>
            </a:spcAft>
            <a:buNone/>
          </a:pPr>
          <a:endParaRPr lang="en-US" sz="2000" kern="1200" dirty="0">
            <a:solidFill>
              <a:schemeClr val="bg1"/>
            </a:solidFill>
          </a:endParaRPr>
        </a:p>
      </dsp:txBody>
      <dsp:txXfrm>
        <a:off x="839837" y="3051918"/>
        <a:ext cx="2781463" cy="81190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6/27/2023</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6/27/2023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Dobar</a:t>
            </a:r>
            <a:r>
              <a:rPr lang="en-US" dirty="0"/>
              <a:t> dan, mi </a:t>
            </a:r>
            <a:r>
              <a:rPr lang="en-US" dirty="0" err="1"/>
              <a:t>smo</a:t>
            </a:r>
            <a:r>
              <a:rPr lang="en-US" dirty="0"/>
              <a:t> </a:t>
            </a:r>
            <a:r>
              <a:rPr lang="en-US" dirty="0" err="1"/>
              <a:t>danas</a:t>
            </a:r>
            <a:r>
              <a:rPr lang="en-US" dirty="0"/>
              <a:t> </a:t>
            </a:r>
            <a:r>
              <a:rPr lang="en-US" dirty="0" err="1"/>
              <a:t>ovde</a:t>
            </a:r>
            <a:r>
              <a:rPr lang="en-US" dirty="0"/>
              <a:t> </a:t>
            </a:r>
            <a:r>
              <a:rPr lang="en-US" dirty="0" err="1"/>
              <a:t>kako</a:t>
            </a:r>
            <a:r>
              <a:rPr lang="en-US" dirty="0"/>
              <a:t> bi </a:t>
            </a:r>
            <a:r>
              <a:rPr lang="en-US" dirty="0" err="1"/>
              <a:t>vam</a:t>
            </a:r>
            <a:r>
              <a:rPr lang="en-US" dirty="0"/>
              <a:t> </a:t>
            </a:r>
            <a:r>
              <a:rPr lang="en-US" dirty="0" err="1"/>
              <a:t>prezentovali</a:t>
            </a:r>
            <a:r>
              <a:rPr lang="en-US" dirty="0"/>
              <a:t> </a:t>
            </a:r>
            <a:r>
              <a:rPr lang="en-US" dirty="0" err="1"/>
              <a:t>nas</a:t>
            </a:r>
            <a:r>
              <a:rPr lang="en-US" dirty="0"/>
              <a:t> </a:t>
            </a:r>
            <a:r>
              <a:rPr lang="en-US" dirty="0" err="1"/>
              <a:t>projekat</a:t>
            </a:r>
            <a:r>
              <a:rPr lang="en-US" dirty="0"/>
              <a:t> </a:t>
            </a:r>
            <a:r>
              <a:rPr lang="en-US" dirty="0" err="1"/>
              <a:t>na</a:t>
            </a:r>
            <a:r>
              <a:rPr lang="en-US" dirty="0"/>
              <a:t> </a:t>
            </a:r>
            <a:r>
              <a:rPr lang="en-US" dirty="0" err="1"/>
              <a:t>temu</a:t>
            </a:r>
            <a:r>
              <a:rPr lang="en-US" dirty="0"/>
              <a:t> </a:t>
            </a:r>
            <a:r>
              <a:rPr lang="en-US" sz="1200" dirty="0" err="1"/>
              <a:t>Autonomno</a:t>
            </a:r>
            <a:r>
              <a:rPr lang="en-US" sz="1200" dirty="0"/>
              <a:t> </a:t>
            </a:r>
            <a:r>
              <a:rPr lang="en-US" sz="1200" dirty="0" err="1"/>
              <a:t>kretanje</a:t>
            </a:r>
            <a:r>
              <a:rPr lang="en-US" sz="1200" dirty="0"/>
              <a:t> </a:t>
            </a:r>
            <a:r>
              <a:rPr lang="en-US" sz="1200" dirty="0" err="1"/>
              <a:t>robota</a:t>
            </a:r>
            <a:r>
              <a:rPr lang="en-US" sz="1200" dirty="0"/>
              <a:t> </a:t>
            </a:r>
            <a:r>
              <a:rPr lang="en-US" sz="1200" dirty="0" err="1"/>
              <a:t>uz</a:t>
            </a:r>
            <a:r>
              <a:rPr lang="en-US" sz="1200" dirty="0"/>
              <a:t> </a:t>
            </a:r>
            <a:r>
              <a:rPr lang="en-US" sz="1200" dirty="0" err="1"/>
              <a:t>izbegavanje</a:t>
            </a:r>
            <a:r>
              <a:rPr lang="en-US" sz="1200" dirty="0"/>
              <a:t> </a:t>
            </a:r>
            <a:r>
              <a:rPr lang="en-US" sz="1200" dirty="0" err="1"/>
              <a:t>prepreka</a:t>
            </a:r>
            <a:r>
              <a:rPr lang="en-US" sz="1200" dirty="0"/>
              <a:t>.</a:t>
            </a:r>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a:t>
            </a:fld>
            <a:endParaRPr lang="en-US" dirty="0"/>
          </a:p>
        </p:txBody>
      </p:sp>
    </p:spTree>
    <p:extLst>
      <p:ext uri="{BB962C8B-B14F-4D97-AF65-F5344CB8AC3E}">
        <p14:creationId xmlns:p14="http://schemas.microsoft.com/office/powerpoint/2010/main" val="3264305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Latn-RS" sz="1800" dirty="0">
                <a:effectLst/>
                <a:latin typeface="Arial" panose="020B0604020202020204" pitchFamily="34" charset="0"/>
                <a:ea typeface="Times New Roman" panose="02020603050405020304" pitchFamily="18" charset="0"/>
              </a:rPr>
              <a:t>Na datom </a:t>
            </a:r>
            <a:r>
              <a:rPr lang="sr-Latn-RS" sz="1800" i="1" dirty="0">
                <a:effectLst/>
                <a:latin typeface="Arial" panose="020B0604020202020204" pitchFamily="34" charset="0"/>
                <a:ea typeface="Times New Roman" panose="02020603050405020304" pitchFamily="18" charset="0"/>
              </a:rPr>
              <a:t>layout</a:t>
            </a:r>
            <a:r>
              <a:rPr lang="sr-Latn-RS" sz="1800" dirty="0">
                <a:effectLst/>
                <a:latin typeface="Arial" panose="020B0604020202020204" pitchFamily="34" charset="0"/>
                <a:ea typeface="Times New Roman" panose="02020603050405020304" pitchFamily="18" charset="0"/>
              </a:rPr>
              <a:t>-u se jasno vide sve isprojektovane putanje bakarnih žica, rupa za umetanje nožica komponenata koje ce se lemiti na poču, kao i </a:t>
            </a:r>
            <a:r>
              <a:rPr lang="en-US" sz="1800" dirty="0" err="1">
                <a:effectLst/>
                <a:latin typeface="Arial" panose="020B0604020202020204" pitchFamily="34" charset="0"/>
                <a:ea typeface="Times New Roman" panose="02020603050405020304" pitchFamily="18" charset="0"/>
              </a:rPr>
              <a:t>futprinti</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svih</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komponenata</a:t>
            </a:r>
            <a:r>
              <a:rPr lang="en-US" sz="1800" dirty="0">
                <a:effectLst/>
                <a:latin typeface="Arial" panose="020B0604020202020204" pitchFamily="34" charset="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sr-Latn-RS" sz="1800" dirty="0">
                <a:effectLst/>
                <a:latin typeface="Arial" panose="020B0604020202020204" pitchFamily="34" charset="0"/>
                <a:ea typeface="Times New Roman" panose="02020603050405020304" pitchFamily="18" charset="0"/>
              </a:rPr>
              <a:t>Zbog neodgovarajućih veličina koje su nam bile automatski ponuđene u sklopu programa, morali smo da ručno merimo i crtamo</a:t>
            </a:r>
            <a:r>
              <a:rPr lang="en-US" sz="1800" dirty="0">
                <a:effectLst/>
                <a:latin typeface="Arial" panose="020B0604020202020204" pitchFamily="34" charset="0"/>
                <a:ea typeface="Times New Roman" panose="02020603050405020304" pitchFamily="18" charset="0"/>
              </a:rPr>
              <a:t>, a z</a:t>
            </a:r>
            <a:r>
              <a:rPr lang="sr-Latn-RS" sz="1800" dirty="0">
                <a:effectLst/>
                <a:latin typeface="Arial" panose="020B0604020202020204" pitchFamily="34" charset="0"/>
                <a:ea typeface="Times New Roman" panose="02020603050405020304" pitchFamily="18" charset="0"/>
              </a:rPr>
              <a:t>bog nemogućnosti povezivanja svega u donjem sloju, koriste se kratkospojnici koji su na </a:t>
            </a:r>
            <a:r>
              <a:rPr lang="en-US" sz="1800" dirty="0" err="1">
                <a:effectLst/>
                <a:latin typeface="Arial" panose="020B0604020202020204" pitchFamily="34" charset="0"/>
                <a:ea typeface="Times New Roman" panose="02020603050405020304" pitchFamily="18" charset="0"/>
              </a:rPr>
              <a:t>datom</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lejautu</a:t>
            </a:r>
            <a:r>
              <a:rPr lang="en-US" sz="1800" dirty="0">
                <a:effectLst/>
                <a:latin typeface="Arial" panose="020B0604020202020204" pitchFamily="34" charset="0"/>
                <a:ea typeface="Times New Roman" panose="02020603050405020304" pitchFamily="18" charset="0"/>
              </a:rPr>
              <a:t> </a:t>
            </a:r>
            <a:r>
              <a:rPr lang="sr-Latn-RS" sz="1800" dirty="0">
                <a:effectLst/>
                <a:latin typeface="Arial" panose="020B0604020202020204" pitchFamily="34" charset="0"/>
                <a:ea typeface="Times New Roman" panose="02020603050405020304" pitchFamily="18" charset="0"/>
              </a:rPr>
              <a:t>prikazani crvenom linijom. Ovi kratkospjonici se svi nalaze u gornjem sloju.</a:t>
            </a:r>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9BB1A04-13E8-48CD-97F9-AC2568E1A8D4}" type="slidenum">
              <a:rPr lang="en-US" smtClean="0"/>
              <a:t>10</a:t>
            </a:fld>
            <a:endParaRPr lang="en-US" dirty="0"/>
          </a:p>
        </p:txBody>
      </p:sp>
    </p:spTree>
    <p:extLst>
      <p:ext uri="{BB962C8B-B14F-4D97-AF65-F5344CB8AC3E}">
        <p14:creationId xmlns:p14="http://schemas.microsoft.com/office/powerpoint/2010/main" val="2465763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Courier New" panose="02070309020205020404" pitchFamily="49" charset="0"/>
              <a:buChar char="o"/>
            </a:pPr>
            <a:r>
              <a:rPr lang="sr-Latn-RS" sz="1800" dirty="0"/>
              <a:t>Transfer maske sa foto-osetljive folije na bakarnu stranu ploče procesom osvetljivanja – prilikom cega smo mi </a:t>
            </a:r>
            <a:r>
              <a:rPr lang="en-US" sz="1800" dirty="0" err="1"/>
              <a:t>koristili</a:t>
            </a:r>
            <a:r>
              <a:rPr lang="en-US" sz="1800" dirty="0"/>
              <a:t> </a:t>
            </a:r>
            <a:r>
              <a:rPr lang="en-US" sz="1800" dirty="0" err="1"/>
              <a:t>uredjaj</a:t>
            </a:r>
            <a:r>
              <a:rPr lang="en-US" sz="1800" dirty="0"/>
              <a:t> koji </a:t>
            </a:r>
            <a:r>
              <a:rPr lang="en-US" sz="1800" dirty="0" err="1"/>
              <a:t>nam</a:t>
            </a:r>
            <a:r>
              <a:rPr lang="en-US" sz="1800" dirty="0"/>
              <a:t> je </a:t>
            </a:r>
            <a:r>
              <a:rPr lang="en-US" sz="1800" dirty="0" err="1"/>
              <a:t>dat</a:t>
            </a:r>
            <a:r>
              <a:rPr lang="en-US" sz="1800" dirty="0"/>
              <a:t> od </a:t>
            </a:r>
            <a:r>
              <a:rPr lang="en-US" sz="1800" dirty="0" err="1"/>
              <a:t>strane</a:t>
            </a:r>
            <a:r>
              <a:rPr lang="en-US" sz="1800" dirty="0"/>
              <a:t> </a:t>
            </a:r>
            <a:r>
              <a:rPr lang="en-US" sz="1800" dirty="0" err="1"/>
              <a:t>asistenata</a:t>
            </a:r>
            <a:r>
              <a:rPr lang="en-US" sz="1800" dirty="0"/>
              <a:t> koji </a:t>
            </a:r>
            <a:r>
              <a:rPr lang="en-US" sz="1800" dirty="0" err="1"/>
              <a:t>na</a:t>
            </a:r>
            <a:r>
              <a:rPr lang="en-US" sz="1800" dirty="0"/>
              <a:t> </a:t>
            </a:r>
            <a:r>
              <a:rPr lang="en-US" sz="1800" dirty="0" err="1"/>
              <a:t>svojim</a:t>
            </a:r>
            <a:r>
              <a:rPr lang="en-US" sz="1800" dirty="0"/>
              <a:t> </a:t>
            </a:r>
            <a:r>
              <a:rPr lang="en-US" sz="1800" dirty="0" err="1"/>
              <a:t>vratima</a:t>
            </a:r>
            <a:r>
              <a:rPr lang="en-US" sz="1800" dirty="0"/>
              <a:t> </a:t>
            </a:r>
            <a:r>
              <a:rPr lang="en-US" sz="1800" dirty="0" err="1"/>
              <a:t>ima</a:t>
            </a:r>
            <a:r>
              <a:rPr lang="en-US" sz="1800" dirty="0"/>
              <a:t> </a:t>
            </a:r>
            <a:r>
              <a:rPr lang="en-US" sz="1800" dirty="0" err="1"/>
              <a:t>igradjene</a:t>
            </a:r>
            <a:r>
              <a:rPr lang="en-US" sz="1800" dirty="0"/>
              <a:t> </a:t>
            </a:r>
            <a:r>
              <a:rPr lang="en-US" sz="1800" dirty="0" err="1"/>
              <a:t>komade</a:t>
            </a:r>
            <a:r>
              <a:rPr lang="en-US" sz="1800" dirty="0"/>
              <a:t> </a:t>
            </a:r>
            <a:r>
              <a:rPr lang="en-US" sz="1800" dirty="0" err="1"/>
              <a:t>stakla</a:t>
            </a:r>
            <a:r>
              <a:rPr lang="en-US" sz="1800" dirty="0"/>
              <a:t> </a:t>
            </a:r>
            <a:r>
              <a:rPr lang="en-US" sz="1800" dirty="0" err="1"/>
              <a:t>formata</a:t>
            </a:r>
            <a:r>
              <a:rPr lang="en-US" sz="1800" dirty="0"/>
              <a:t> A4 </a:t>
            </a:r>
            <a:r>
              <a:rPr lang="en-US" sz="1800" dirty="0" err="1"/>
              <a:t>izmedju</a:t>
            </a:r>
            <a:r>
              <a:rPr lang="en-US" sz="1800" dirty="0"/>
              <a:t> </a:t>
            </a:r>
            <a:r>
              <a:rPr lang="en-US" sz="1800" dirty="0" err="1"/>
              <a:t>kojih</a:t>
            </a:r>
            <a:r>
              <a:rPr lang="en-US" sz="1800" dirty="0"/>
              <a:t> se </a:t>
            </a:r>
            <a:r>
              <a:rPr lang="en-US" sz="1800" dirty="0" err="1"/>
              <a:t>postavi</a:t>
            </a:r>
            <a:r>
              <a:rPr lang="en-US" sz="1800" dirty="0"/>
              <a:t> </a:t>
            </a:r>
            <a:r>
              <a:rPr lang="en-US" sz="1800" dirty="0" err="1"/>
              <a:t>plocica</a:t>
            </a:r>
            <a:r>
              <a:rPr lang="en-US" sz="1800" dirty="0"/>
              <a:t> </a:t>
            </a:r>
            <a:r>
              <a:rPr lang="en-US" sz="1800" dirty="0" err="1"/>
              <a:t>sa</a:t>
            </a:r>
            <a:r>
              <a:rPr lang="en-US" sz="1800" dirty="0"/>
              <a:t> </a:t>
            </a:r>
            <a:r>
              <a:rPr lang="en-US" sz="1800" dirty="0" err="1"/>
              <a:t>bakrom</a:t>
            </a:r>
            <a:r>
              <a:rPr lang="en-US" sz="1800" dirty="0"/>
              <a:t> </a:t>
            </a:r>
            <a:r>
              <a:rPr lang="en-US" sz="1800" dirty="0" err="1"/>
              <a:t>okrenutim</a:t>
            </a:r>
            <a:r>
              <a:rPr lang="en-US" sz="1800" dirty="0"/>
              <a:t> </a:t>
            </a:r>
            <a:r>
              <a:rPr lang="en-US" sz="1800" dirty="0" err="1"/>
              <a:t>na</a:t>
            </a:r>
            <a:r>
              <a:rPr lang="en-US" sz="1800" dirty="0"/>
              <a:t> </a:t>
            </a:r>
            <a:r>
              <a:rPr lang="en-US" sz="1800" dirty="0" err="1"/>
              <a:t>gore,poreko</a:t>
            </a:r>
            <a:r>
              <a:rPr lang="en-US" sz="1800" dirty="0"/>
              <a:t> </a:t>
            </a:r>
            <a:r>
              <a:rPr lang="en-US" sz="1800" dirty="0" err="1"/>
              <a:t>kog</a:t>
            </a:r>
            <a:r>
              <a:rPr lang="en-US" sz="1800" dirty="0"/>
              <a:t> se </a:t>
            </a:r>
            <a:r>
              <a:rPr lang="en-US" sz="1800" dirty="0" err="1"/>
              <a:t>stavi</a:t>
            </a:r>
            <a:r>
              <a:rPr lang="en-US" sz="1800" dirty="0"/>
              <a:t> </a:t>
            </a:r>
            <a:r>
              <a:rPr lang="en-US" sz="1800" dirty="0" err="1"/>
              <a:t>sama</a:t>
            </a:r>
            <a:r>
              <a:rPr lang="en-US" sz="1800" dirty="0"/>
              <a:t> </a:t>
            </a:r>
            <a:r>
              <a:rPr lang="en-US" sz="1800" dirty="0" err="1"/>
              <a:t>foto-folija</a:t>
            </a:r>
            <a:r>
              <a:rPr lang="en-US" sz="1800" dirty="0"/>
              <a:t>. </a:t>
            </a:r>
            <a:r>
              <a:rPr lang="en-US" sz="1800" dirty="0" err="1"/>
              <a:t>Zatvaranjem</a:t>
            </a:r>
            <a:r>
              <a:rPr lang="en-US" sz="1800" dirty="0"/>
              <a:t> </a:t>
            </a:r>
            <a:r>
              <a:rPr lang="en-US" sz="1800" dirty="0" err="1"/>
              <a:t>ovog</a:t>
            </a:r>
            <a:r>
              <a:rPr lang="en-US" sz="1800" dirty="0"/>
              <a:t> </a:t>
            </a:r>
            <a:r>
              <a:rPr lang="en-US" sz="1800" dirty="0" err="1"/>
              <a:t>uredjaja</a:t>
            </a:r>
            <a:r>
              <a:rPr lang="en-US" sz="1800" dirty="0"/>
              <a:t> se </a:t>
            </a:r>
            <a:r>
              <a:rPr lang="en-US" sz="1800" dirty="0" err="1"/>
              <a:t>obezbedi</a:t>
            </a:r>
            <a:r>
              <a:rPr lang="en-US" sz="1800" dirty="0"/>
              <a:t> </a:t>
            </a:r>
            <a:r>
              <a:rPr lang="en-US" sz="1800" dirty="0" err="1"/>
              <a:t>i</a:t>
            </a:r>
            <a:r>
              <a:rPr lang="en-US" sz="1800" dirty="0"/>
              <a:t> </a:t>
            </a:r>
            <a:r>
              <a:rPr lang="en-US" sz="1800" dirty="0" err="1"/>
              <a:t>mracno</a:t>
            </a:r>
            <a:r>
              <a:rPr lang="en-US" sz="1800" dirty="0"/>
              <a:t> </a:t>
            </a:r>
            <a:r>
              <a:rPr lang="en-US" sz="1800" dirty="0" err="1"/>
              <a:t>okruzenje</a:t>
            </a:r>
            <a:r>
              <a:rPr lang="en-US" sz="1800" dirty="0"/>
              <a:t> </a:t>
            </a:r>
            <a:r>
              <a:rPr lang="en-US" sz="1800" dirty="0" err="1"/>
              <a:t>potrebno</a:t>
            </a:r>
            <a:r>
              <a:rPr lang="en-US" sz="1800" dirty="0"/>
              <a:t> za </a:t>
            </a:r>
            <a:r>
              <a:rPr lang="en-US" sz="1800" dirty="0" err="1"/>
              <a:t>ovaj</a:t>
            </a:r>
            <a:r>
              <a:rPr lang="en-US" sz="1800" dirty="0"/>
              <a:t> </a:t>
            </a:r>
            <a:r>
              <a:rPr lang="en-US" sz="1800" dirty="0" err="1"/>
              <a:t>proces</a:t>
            </a:r>
            <a:r>
              <a:rPr lang="en-US" sz="1800" dirty="0"/>
              <a:t>, </a:t>
            </a:r>
            <a:r>
              <a:rPr lang="en-US" sz="1800" dirty="0" err="1"/>
              <a:t>i</a:t>
            </a:r>
            <a:r>
              <a:rPr lang="en-US" sz="1800" dirty="0"/>
              <a:t> </a:t>
            </a:r>
            <a:r>
              <a:rPr lang="en-US" sz="1800" dirty="0" err="1"/>
              <a:t>cvrsto</a:t>
            </a:r>
            <a:r>
              <a:rPr lang="en-US" sz="1800" dirty="0"/>
              <a:t> se </a:t>
            </a:r>
            <a:r>
              <a:rPr lang="en-US" sz="1800" dirty="0" err="1"/>
              <a:t>pritisne</a:t>
            </a:r>
            <a:r>
              <a:rPr lang="en-US" sz="1800" dirty="0"/>
              <a:t> </a:t>
            </a:r>
            <a:r>
              <a:rPr lang="en-US" sz="1800" dirty="0" err="1"/>
              <a:t>folija</a:t>
            </a:r>
            <a:r>
              <a:rPr lang="en-US" sz="1800" dirty="0"/>
              <a:t> </a:t>
            </a:r>
            <a:r>
              <a:rPr lang="en-US" sz="1800" dirty="0" err="1"/>
              <a:t>na</a:t>
            </a:r>
            <a:r>
              <a:rPr lang="en-US" sz="1800" dirty="0"/>
              <a:t> </a:t>
            </a:r>
            <a:r>
              <a:rPr lang="en-US" sz="1800" dirty="0" err="1"/>
              <a:t>plocicu</a:t>
            </a:r>
            <a:r>
              <a:rPr lang="en-US" sz="1800" dirty="0"/>
              <a:t>,.</a:t>
            </a:r>
          </a:p>
          <a:p>
            <a:pPr marL="457200" indent="-457200">
              <a:buFont typeface="Courier New" panose="02070309020205020404" pitchFamily="49" charset="0"/>
              <a:buChar char="o"/>
            </a:pPr>
            <a:r>
              <a:rPr lang="sr-Latn-RS" sz="1800" dirty="0"/>
              <a:t>Razvijanje filma sa maske - </a:t>
            </a:r>
            <a:r>
              <a:rPr lang="en-US" sz="1800" dirty="0"/>
              <a:t> </a:t>
            </a:r>
            <a:r>
              <a:rPr lang="en-US" sz="1800" dirty="0" err="1"/>
              <a:t>pri</a:t>
            </a:r>
            <a:r>
              <a:rPr lang="en-US" sz="1800" dirty="0"/>
              <a:t> </a:t>
            </a:r>
            <a:r>
              <a:rPr lang="en-US" sz="1800" dirty="0" err="1"/>
              <a:t>cemu</a:t>
            </a:r>
            <a:r>
              <a:rPr lang="en-US" sz="1800" dirty="0"/>
              <a:t> </a:t>
            </a:r>
            <a:r>
              <a:rPr lang="en-US" sz="1800" dirty="0" err="1"/>
              <a:t>smo</a:t>
            </a:r>
            <a:r>
              <a:rPr lang="en-US" sz="1800" dirty="0"/>
              <a:t> mi </a:t>
            </a:r>
            <a:r>
              <a:rPr lang="en-US" sz="1800" dirty="0" err="1"/>
              <a:t>koristili</a:t>
            </a:r>
            <a:r>
              <a:rPr lang="en-US" sz="1800" dirty="0"/>
              <a:t> </a:t>
            </a:r>
            <a:r>
              <a:rPr lang="sr-Latn-RS" sz="1800" dirty="0"/>
              <a:t>rastvor </a:t>
            </a:r>
            <a:r>
              <a:rPr lang="sr-Latn-RS" sz="1800" i="1" dirty="0"/>
              <a:t>Natrijum Hidroksid-a (NaOH) </a:t>
            </a:r>
            <a:r>
              <a:rPr lang="sr-Latn-RS" sz="1800" dirty="0"/>
              <a:t>i hladne vode</a:t>
            </a:r>
            <a:r>
              <a:rPr lang="en-US" sz="1800" dirty="0"/>
              <a:t>, </a:t>
            </a:r>
            <a:r>
              <a:rPr lang="en-US" sz="1800" dirty="0" err="1"/>
              <a:t>gde</a:t>
            </a:r>
            <a:r>
              <a:rPr lang="en-US" sz="1800" dirty="0"/>
              <a:t> se </a:t>
            </a:r>
            <a:r>
              <a:rPr lang="en-US" sz="1800" dirty="0" err="1"/>
              <a:t>nakon</a:t>
            </a:r>
            <a:r>
              <a:rPr lang="en-US" sz="1800" dirty="0"/>
              <a:t> </a:t>
            </a:r>
            <a:r>
              <a:rPr lang="en-US" sz="1800" dirty="0" err="1"/>
              <a:t>potapanja</a:t>
            </a:r>
            <a:r>
              <a:rPr lang="en-US" sz="1800" dirty="0"/>
              <a:t> </a:t>
            </a:r>
            <a:r>
              <a:rPr lang="en-US" sz="1800" dirty="0" err="1"/>
              <a:t>plocice</a:t>
            </a:r>
            <a:r>
              <a:rPr lang="en-US" sz="1800" dirty="0"/>
              <a:t> u </a:t>
            </a:r>
            <a:r>
              <a:rPr lang="en-US" sz="1800" dirty="0" err="1"/>
              <a:t>njega</a:t>
            </a:r>
            <a:r>
              <a:rPr lang="en-US" sz="1800" dirty="0"/>
              <a:t> </a:t>
            </a:r>
            <a:r>
              <a:rPr lang="en-US" sz="1800" dirty="0" err="1"/>
              <a:t>kroz</a:t>
            </a:r>
            <a:r>
              <a:rPr lang="en-US" sz="1800" dirty="0"/>
              <a:t> </a:t>
            </a:r>
            <a:r>
              <a:rPr lang="en-US" sz="1800" dirty="0" err="1"/>
              <a:t>svega</a:t>
            </a:r>
            <a:r>
              <a:rPr lang="en-US" sz="1800" dirty="0"/>
              <a:t> </a:t>
            </a:r>
            <a:r>
              <a:rPr lang="en-US" sz="1800" dirty="0" err="1"/>
              <a:t>nekoliko</a:t>
            </a:r>
            <a:r>
              <a:rPr lang="en-US" sz="1800" dirty="0"/>
              <a:t> </a:t>
            </a:r>
            <a:r>
              <a:rPr lang="en-US" sz="1800" dirty="0" err="1"/>
              <a:t>minuta</a:t>
            </a:r>
            <a:r>
              <a:rPr lang="en-US" sz="1800" dirty="0"/>
              <a:t> </a:t>
            </a:r>
            <a:r>
              <a:rPr lang="en-US" sz="1800" dirty="0" err="1"/>
              <a:t>pojavi</a:t>
            </a:r>
            <a:r>
              <a:rPr lang="en-US" sz="1800" dirty="0"/>
              <a:t> </a:t>
            </a:r>
            <a:r>
              <a:rPr lang="en-US" sz="1800" dirty="0" err="1"/>
              <a:t>slika</a:t>
            </a:r>
            <a:r>
              <a:rPr lang="en-US" sz="1800" dirty="0"/>
              <a:t> </a:t>
            </a:r>
            <a:r>
              <a:rPr lang="en-US" sz="1800" dirty="0" err="1"/>
              <a:t>lejauta</a:t>
            </a:r>
            <a:r>
              <a:rPr lang="en-US" sz="1800" dirty="0"/>
              <a:t> </a:t>
            </a:r>
            <a:r>
              <a:rPr lang="en-US" sz="1800" dirty="0" err="1"/>
              <a:t>sistema</a:t>
            </a:r>
            <a:endParaRPr lang="sr-Latn-RS" sz="1800" dirty="0"/>
          </a:p>
          <a:p>
            <a:pPr marL="457200" indent="-457200">
              <a:buFont typeface="Courier New" panose="02070309020205020404" pitchFamily="49" charset="0"/>
              <a:buChar char="o"/>
            </a:pPr>
            <a:r>
              <a:rPr lang="sr-Latn-RS" sz="1800" dirty="0"/>
              <a:t>Nagrizanje bakra nezaštićenog maskom –</a:t>
            </a:r>
            <a:r>
              <a:rPr lang="en-US" sz="1800" dirty="0"/>
              <a:t> za </a:t>
            </a:r>
            <a:r>
              <a:rPr lang="en-US" sz="1800" dirty="0" err="1"/>
              <a:t>sta</a:t>
            </a:r>
            <a:r>
              <a:rPr lang="en-US" sz="1800" dirty="0"/>
              <a:t> </a:t>
            </a:r>
            <a:r>
              <a:rPr lang="en-US" sz="1800" dirty="0" err="1"/>
              <a:t>smo</a:t>
            </a:r>
            <a:r>
              <a:rPr lang="en-US" sz="1800" dirty="0"/>
              <a:t> </a:t>
            </a:r>
            <a:r>
              <a:rPr lang="en-US" sz="1800" dirty="0" err="1"/>
              <a:t>koristili</a:t>
            </a:r>
            <a:r>
              <a:rPr lang="sr-Latn-RS" sz="1800" dirty="0"/>
              <a:t> </a:t>
            </a:r>
            <a:r>
              <a:rPr lang="sr-Latn-RS" sz="1800" i="1" dirty="0"/>
              <a:t>Feri Hlorid (FeCl3)</a:t>
            </a:r>
            <a:r>
              <a:rPr lang="en-US" sz="1800" i="1" dirty="0"/>
              <a:t> </a:t>
            </a:r>
            <a:r>
              <a:rPr lang="en-US" sz="1800" i="1" dirty="0" err="1"/>
              <a:t>potapanjem</a:t>
            </a:r>
            <a:r>
              <a:rPr lang="en-US" sz="1800" i="1" dirty="0"/>
              <a:t> </a:t>
            </a:r>
            <a:r>
              <a:rPr lang="en-US" sz="1800" i="1" dirty="0" err="1"/>
              <a:t>plocice</a:t>
            </a:r>
            <a:r>
              <a:rPr lang="en-US" sz="1800" i="1" dirty="0"/>
              <a:t> u </a:t>
            </a:r>
            <a:r>
              <a:rPr lang="en-US" sz="1800" i="1" dirty="0" err="1"/>
              <a:t>njega</a:t>
            </a:r>
            <a:r>
              <a:rPr lang="en-US" sz="1800" i="1" dirty="0"/>
              <a:t>, </a:t>
            </a:r>
            <a:r>
              <a:rPr lang="en-US" sz="1800" i="1" dirty="0" err="1"/>
              <a:t>i</a:t>
            </a:r>
            <a:r>
              <a:rPr lang="en-US" sz="1800" i="1" dirty="0"/>
              <a:t> </a:t>
            </a:r>
            <a:r>
              <a:rPr lang="en-US" sz="1800" i="1" dirty="0" err="1"/>
              <a:t>cekanjem</a:t>
            </a:r>
            <a:r>
              <a:rPr lang="en-US" sz="1800" i="1" dirty="0"/>
              <a:t> da </a:t>
            </a:r>
            <a:r>
              <a:rPr lang="en-US" sz="1800" i="1" dirty="0" err="1"/>
              <a:t>nestane</a:t>
            </a:r>
            <a:r>
              <a:rPr lang="en-US" sz="1800" i="1" dirty="0"/>
              <a:t> sav </a:t>
            </a:r>
            <a:r>
              <a:rPr lang="en-US" sz="1800" i="1" dirty="0" err="1"/>
              <a:t>nepotreban</a:t>
            </a:r>
            <a:r>
              <a:rPr lang="en-US" sz="1800" i="1" dirty="0"/>
              <a:t> </a:t>
            </a:r>
            <a:r>
              <a:rPr lang="en-US" sz="1800" i="1" dirty="0" err="1"/>
              <a:t>bakar</a:t>
            </a:r>
            <a:r>
              <a:rPr lang="en-US" sz="1800" i="1" dirty="0"/>
              <a:t>.</a:t>
            </a:r>
            <a:endParaRPr lang="sr-Latn-RS" sz="1800" i="1" dirty="0"/>
          </a:p>
          <a:p>
            <a:pPr marL="457200" indent="-457200">
              <a:buFont typeface="Courier New" panose="02070309020205020404" pitchFamily="49" charset="0"/>
              <a:buChar char="o"/>
            </a:pPr>
            <a:r>
              <a:rPr lang="sr-Latn-RS" sz="1800" dirty="0"/>
              <a:t>Pažljivo skidanje zaštitnog sloja sa pločice – voden</a:t>
            </a:r>
            <a:r>
              <a:rPr lang="en-US" sz="1800" dirty="0"/>
              <a:t>om</a:t>
            </a:r>
            <a:r>
              <a:rPr lang="sr-Latn-RS" sz="1800" dirty="0"/>
              <a:t> šmirgl</a:t>
            </a:r>
            <a:r>
              <a:rPr lang="en-US" sz="1800" dirty="0"/>
              <a:t>om se </a:t>
            </a:r>
            <a:r>
              <a:rPr lang="en-US" sz="1800" dirty="0" err="1"/>
              <a:t>radi</a:t>
            </a:r>
            <a:r>
              <a:rPr lang="en-US" sz="1800" dirty="0"/>
              <a:t> </a:t>
            </a:r>
            <a:r>
              <a:rPr lang="en-US" sz="1800" dirty="0" err="1"/>
              <a:t>kako</a:t>
            </a:r>
            <a:r>
              <a:rPr lang="en-US" sz="1800" dirty="0"/>
              <a:t> bi se </a:t>
            </a:r>
            <a:r>
              <a:rPr lang="en-US" sz="1800" dirty="0" err="1"/>
              <a:t>olaksalo</a:t>
            </a:r>
            <a:r>
              <a:rPr lang="en-US" sz="1800" dirty="0"/>
              <a:t> </a:t>
            </a:r>
            <a:r>
              <a:rPr lang="en-US" sz="1800" dirty="0" err="1"/>
              <a:t>lemljenje</a:t>
            </a:r>
            <a:endParaRPr lang="sr-Latn-RS" sz="1800" dirty="0"/>
          </a:p>
          <a:p>
            <a:pPr marL="457200" indent="-457200">
              <a:buFont typeface="Courier New" panose="02070309020205020404" pitchFamily="49" charset="0"/>
              <a:buChar char="o"/>
            </a:pPr>
            <a:r>
              <a:rPr lang="sr-Latn-RS" sz="1800" dirty="0"/>
              <a:t>Opciona zaštita bakra od oksidacije – rastvor</a:t>
            </a:r>
            <a:r>
              <a:rPr lang="en-US" sz="1800" dirty="0"/>
              <a:t>om</a:t>
            </a:r>
            <a:r>
              <a:rPr lang="sr-Latn-RS" sz="1800" dirty="0"/>
              <a:t> alkohol</a:t>
            </a:r>
            <a:r>
              <a:rPr lang="en-US" sz="1800" dirty="0"/>
              <a:t>a</a:t>
            </a:r>
            <a:r>
              <a:rPr lang="sr-Latn-RS" sz="1800" dirty="0"/>
              <a:t> i kalafonijum</a:t>
            </a:r>
            <a:r>
              <a:rPr lang="en-US" sz="1800" dirty="0"/>
              <a:t>a, </a:t>
            </a:r>
            <a:r>
              <a:rPr lang="en-US" sz="1800" dirty="0" err="1"/>
              <a:t>gde</a:t>
            </a:r>
            <a:r>
              <a:rPr lang="en-US" sz="1800" dirty="0"/>
              <a:t> se takodje </a:t>
            </a:r>
            <a:r>
              <a:rPr lang="en-US" sz="1800" dirty="0" err="1"/>
              <a:t>ovim</a:t>
            </a:r>
            <a:r>
              <a:rPr lang="en-US" sz="1800" dirty="0"/>
              <a:t> </a:t>
            </a:r>
            <a:r>
              <a:rPr lang="en-US" sz="1800" dirty="0" err="1"/>
              <a:t>olaksava</a:t>
            </a:r>
            <a:r>
              <a:rPr lang="en-US" sz="1800" dirty="0"/>
              <a:t> </a:t>
            </a:r>
            <a:r>
              <a:rPr lang="en-US" sz="1800" dirty="0" err="1"/>
              <a:t>lemljenje</a:t>
            </a:r>
            <a:r>
              <a:rPr lang="en-US" sz="1800" dirty="0"/>
              <a:t> </a:t>
            </a:r>
            <a:r>
              <a:rPr lang="en-US" sz="1800" dirty="0" err="1"/>
              <a:t>dodatno</a:t>
            </a:r>
            <a:endParaRPr lang="sr-Latn-RS"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9BB1A04-13E8-48CD-97F9-AC2568E1A8D4}" type="slidenum">
              <a:rPr lang="en-US" smtClean="0"/>
              <a:t>11</a:t>
            </a:fld>
            <a:endParaRPr lang="en-US" dirty="0"/>
          </a:p>
        </p:txBody>
      </p:sp>
    </p:spTree>
    <p:extLst>
      <p:ext uri="{BB962C8B-B14F-4D97-AF65-F5344CB8AC3E}">
        <p14:creationId xmlns:p14="http://schemas.microsoft.com/office/powerpoint/2010/main" val="3695728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Nakon</a:t>
            </a:r>
            <a:r>
              <a:rPr lang="en-US" dirty="0"/>
              <a:t> </a:t>
            </a:r>
            <a:r>
              <a:rPr lang="en-US" dirty="0" err="1"/>
              <a:t>izvrsenja</a:t>
            </a:r>
            <a:r>
              <a:rPr lang="en-US" dirty="0"/>
              <a:t> </a:t>
            </a:r>
            <a:r>
              <a:rPr lang="en-US" dirty="0" err="1"/>
              <a:t>pomenutog</a:t>
            </a:r>
            <a:r>
              <a:rPr lang="en-US" dirty="0"/>
              <a:t> </a:t>
            </a:r>
            <a:r>
              <a:rPr lang="en-US" dirty="0" err="1"/>
              <a:t>procesa</a:t>
            </a:r>
            <a:r>
              <a:rPr lang="en-US" dirty="0"/>
              <a:t> </a:t>
            </a:r>
            <a:r>
              <a:rPr lang="en-US" dirty="0" err="1"/>
              <a:t>dobijena</a:t>
            </a:r>
            <a:r>
              <a:rPr lang="en-US" dirty="0"/>
              <a:t> je </a:t>
            </a:r>
            <a:r>
              <a:rPr lang="en-US" dirty="0" err="1"/>
              <a:t>plocica</a:t>
            </a:r>
            <a:r>
              <a:rPr lang="en-US" dirty="0"/>
              <a:t> </a:t>
            </a:r>
            <a:r>
              <a:rPr lang="en-US" dirty="0" err="1"/>
              <a:t>sa</a:t>
            </a:r>
            <a:r>
              <a:rPr lang="en-US" dirty="0"/>
              <a:t> </a:t>
            </a:r>
            <a:r>
              <a:rPr lang="en-US" dirty="0" err="1"/>
              <a:t>slike</a:t>
            </a:r>
            <a:r>
              <a:rPr lang="en-US" dirty="0"/>
              <a:t>. Na </a:t>
            </a:r>
            <a:r>
              <a:rPr lang="en-US" dirty="0" err="1"/>
              <a:t>ovoj</a:t>
            </a:r>
            <a:r>
              <a:rPr lang="en-US" dirty="0"/>
              <a:t> semi </a:t>
            </a:r>
            <a:r>
              <a:rPr lang="en-US" dirty="0" err="1"/>
              <a:t>smo</a:t>
            </a:r>
            <a:r>
              <a:rPr lang="en-US" dirty="0"/>
              <a:t> </a:t>
            </a:r>
            <a:r>
              <a:rPr lang="en-US" dirty="0" err="1"/>
              <a:t>morali</a:t>
            </a:r>
            <a:r>
              <a:rPr lang="en-US" dirty="0"/>
              <a:t> </a:t>
            </a:r>
            <a:r>
              <a:rPr lang="en-US" dirty="0" err="1"/>
              <a:t>na</a:t>
            </a:r>
            <a:r>
              <a:rPr lang="en-US" dirty="0"/>
              <a:t> par </a:t>
            </a:r>
            <a:r>
              <a:rPr lang="en-US" dirty="0" err="1"/>
              <a:t>mesta</a:t>
            </a:r>
            <a:r>
              <a:rPr lang="en-US" dirty="0"/>
              <a:t> da </a:t>
            </a:r>
            <a:r>
              <a:rPr lang="en-US" dirty="0" err="1"/>
              <a:t>zalemimo</a:t>
            </a:r>
            <a:r>
              <a:rPr lang="en-US" dirty="0"/>
              <a:t> </a:t>
            </a:r>
            <a:r>
              <a:rPr lang="en-US" dirty="0" err="1"/>
              <a:t>dodatno</a:t>
            </a:r>
            <a:r>
              <a:rPr lang="en-US" dirty="0"/>
              <a:t> </a:t>
            </a:r>
            <a:r>
              <a:rPr lang="en-US" dirty="0" err="1"/>
              <a:t>kako</a:t>
            </a:r>
            <a:r>
              <a:rPr lang="en-US" dirty="0"/>
              <a:t> bi </a:t>
            </a:r>
            <a:r>
              <a:rPr lang="en-US" dirty="0" err="1"/>
              <a:t>opet</a:t>
            </a:r>
            <a:r>
              <a:rPr lang="en-US" dirty="0"/>
              <a:t> </a:t>
            </a:r>
            <a:r>
              <a:rPr lang="en-US" dirty="0" err="1"/>
              <a:t>spojili</a:t>
            </a:r>
            <a:r>
              <a:rPr lang="en-US" dirty="0"/>
              <a:t> </a:t>
            </a:r>
            <a:r>
              <a:rPr lang="en-US" dirty="0" err="1"/>
              <a:t>neke</a:t>
            </a:r>
            <a:r>
              <a:rPr lang="en-US" dirty="0"/>
              <a:t> </a:t>
            </a:r>
            <a:r>
              <a:rPr lang="en-US" dirty="0" err="1"/>
              <a:t>linije</a:t>
            </a:r>
            <a:r>
              <a:rPr lang="en-US" dirty="0"/>
              <a:t> bakra </a:t>
            </a:r>
            <a:r>
              <a:rPr lang="en-US" dirty="0" err="1"/>
              <a:t>koje</a:t>
            </a:r>
            <a:r>
              <a:rPr lang="en-US" dirty="0"/>
              <a:t> </a:t>
            </a:r>
            <a:r>
              <a:rPr lang="en-US" dirty="0" err="1"/>
              <a:t>su</a:t>
            </a:r>
            <a:r>
              <a:rPr lang="en-US" dirty="0"/>
              <a:t> </a:t>
            </a:r>
            <a:r>
              <a:rPr lang="en-US" dirty="0" err="1"/>
              <a:t>ostale</a:t>
            </a:r>
            <a:r>
              <a:rPr lang="en-US" dirty="0"/>
              <a:t> </a:t>
            </a:r>
            <a:r>
              <a:rPr lang="en-US" dirty="0" err="1"/>
              <a:t>malo</a:t>
            </a:r>
            <a:r>
              <a:rPr lang="en-US" dirty="0"/>
              <a:t> </a:t>
            </a:r>
            <a:r>
              <a:rPr lang="en-US" dirty="0" err="1"/>
              <a:t>ostecene</a:t>
            </a:r>
            <a:r>
              <a:rPr lang="en-US" dirty="0"/>
              <a:t>. </a:t>
            </a:r>
          </a:p>
          <a:p>
            <a:r>
              <a:rPr lang="en-US" dirty="0"/>
              <a:t>U </a:t>
            </a:r>
            <a:r>
              <a:rPr lang="en-US" dirty="0" err="1"/>
              <a:t>ovom</a:t>
            </a:r>
            <a:r>
              <a:rPr lang="en-US" dirty="0"/>
              <a:t> </a:t>
            </a:r>
            <a:r>
              <a:rPr lang="en-US" dirty="0" err="1"/>
              <a:t>stadijumu</a:t>
            </a:r>
            <a:r>
              <a:rPr lang="en-US" dirty="0"/>
              <a:t> je </a:t>
            </a:r>
            <a:r>
              <a:rPr lang="en-US" dirty="0" err="1"/>
              <a:t>plocica</a:t>
            </a:r>
            <a:r>
              <a:rPr lang="en-US" dirty="0"/>
              <a:t> </a:t>
            </a:r>
            <a:r>
              <a:rPr lang="en-US" dirty="0" err="1"/>
              <a:t>spremna</a:t>
            </a:r>
            <a:r>
              <a:rPr lang="en-US" dirty="0"/>
              <a:t> za </a:t>
            </a:r>
            <a:r>
              <a:rPr lang="en-US" dirty="0" err="1"/>
              <a:t>busenje</a:t>
            </a:r>
            <a:r>
              <a:rPr lang="en-US" dirty="0"/>
              <a:t> </a:t>
            </a:r>
            <a:r>
              <a:rPr lang="en-US" dirty="0" err="1"/>
              <a:t>i</a:t>
            </a:r>
            <a:r>
              <a:rPr lang="en-US" dirty="0"/>
              <a:t> </a:t>
            </a:r>
            <a:r>
              <a:rPr lang="en-US" dirty="0" err="1"/>
              <a:t>lemljenje</a:t>
            </a:r>
            <a:r>
              <a:rPr lang="en-US" dirty="0"/>
              <a:t> </a:t>
            </a:r>
            <a:r>
              <a:rPr lang="en-US" dirty="0" err="1"/>
              <a:t>nozica</a:t>
            </a:r>
            <a:r>
              <a:rPr lang="en-US" dirty="0"/>
              <a:t> </a:t>
            </a:r>
            <a:r>
              <a:rPr lang="en-US" dirty="0" err="1"/>
              <a:t>komponenata</a:t>
            </a:r>
            <a:r>
              <a:rPr lang="en-US" dirty="0"/>
              <a:t> </a:t>
            </a:r>
            <a:r>
              <a:rPr lang="en-US" dirty="0" err="1"/>
              <a:t>na</a:t>
            </a:r>
            <a:r>
              <a:rPr lang="en-US" dirty="0"/>
              <a:t> </a:t>
            </a:r>
            <a:r>
              <a:rPr lang="en-US" dirty="0" err="1"/>
              <a:t>nju</a:t>
            </a:r>
            <a:r>
              <a:rPr lang="en-US" dirty="0"/>
              <a:t> u </a:t>
            </a:r>
            <a:r>
              <a:rPr lang="en-US" dirty="0" err="1"/>
              <a:t>skladu</a:t>
            </a:r>
            <a:r>
              <a:rPr lang="en-US" dirty="0"/>
              <a:t> </a:t>
            </a:r>
            <a:r>
              <a:rPr lang="en-US" dirty="0" err="1"/>
              <a:t>sa</a:t>
            </a:r>
            <a:r>
              <a:rPr lang="en-US" dirty="0"/>
              <a:t> </a:t>
            </a:r>
            <a:r>
              <a:rPr lang="en-US" dirty="0" err="1"/>
              <a:t>isprojektovanim</a:t>
            </a:r>
            <a:r>
              <a:rPr lang="en-US" dirty="0"/>
              <a:t> </a:t>
            </a:r>
            <a:r>
              <a:rPr lang="en-US" dirty="0" err="1"/>
              <a:t>lejautom</a:t>
            </a:r>
            <a:r>
              <a:rPr lang="en-US" dirty="0"/>
              <a:t>.</a:t>
            </a:r>
            <a:endParaRPr lang="en-150" dirty="0"/>
          </a:p>
        </p:txBody>
      </p:sp>
      <p:sp>
        <p:nvSpPr>
          <p:cNvPr id="4" name="Slide Number Placeholder 3"/>
          <p:cNvSpPr>
            <a:spLocks noGrp="1"/>
          </p:cNvSpPr>
          <p:nvPr>
            <p:ph type="sldNum" sz="quarter" idx="5"/>
          </p:nvPr>
        </p:nvSpPr>
        <p:spPr/>
        <p:txBody>
          <a:bodyPr/>
          <a:lstStyle/>
          <a:p>
            <a:fld id="{69BB1A04-13E8-48CD-97F9-AC2568E1A8D4}" type="slidenum">
              <a:rPr lang="en-US" smtClean="0"/>
              <a:t>12</a:t>
            </a:fld>
            <a:endParaRPr lang="en-US" dirty="0"/>
          </a:p>
        </p:txBody>
      </p:sp>
    </p:spTree>
    <p:extLst>
      <p:ext uri="{BB962C8B-B14F-4D97-AF65-F5344CB8AC3E}">
        <p14:creationId xmlns:p14="http://schemas.microsoft.com/office/powerpoint/2010/main" val="384198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t>
            </a:r>
            <a:r>
              <a:rPr lang="en-US" dirty="0" err="1"/>
              <a:t>konacno</a:t>
            </a:r>
            <a:r>
              <a:rPr lang="en-US" dirty="0"/>
              <a:t>, </a:t>
            </a:r>
            <a:r>
              <a:rPr lang="en-US" dirty="0" err="1"/>
              <a:t>kada</a:t>
            </a:r>
            <a:r>
              <a:rPr lang="en-US" dirty="0"/>
              <a:t> </a:t>
            </a:r>
            <a:r>
              <a:rPr lang="en-US" dirty="0" err="1"/>
              <a:t>smo</a:t>
            </a:r>
            <a:r>
              <a:rPr lang="en-US" dirty="0"/>
              <a:t> </a:t>
            </a:r>
            <a:r>
              <a:rPr lang="en-US" dirty="0" err="1"/>
              <a:t>na</a:t>
            </a:r>
            <a:r>
              <a:rPr lang="en-US" dirty="0"/>
              <a:t> </a:t>
            </a:r>
            <a:r>
              <a:rPr lang="en-US" dirty="0" err="1"/>
              <a:t>izradjenoj</a:t>
            </a:r>
            <a:r>
              <a:rPr lang="en-US" dirty="0"/>
              <a:t> </a:t>
            </a:r>
            <a:r>
              <a:rPr lang="en-US" dirty="0" err="1"/>
              <a:t>stampanoj</a:t>
            </a:r>
            <a:r>
              <a:rPr lang="en-US" dirty="0"/>
              <a:t> </a:t>
            </a:r>
            <a:r>
              <a:rPr lang="en-US" dirty="0" err="1"/>
              <a:t>ploci</a:t>
            </a:r>
            <a:r>
              <a:rPr lang="en-US" dirty="0"/>
              <a:t> </a:t>
            </a:r>
            <a:r>
              <a:rPr lang="en-US" dirty="0" err="1"/>
              <a:t>izbusili</a:t>
            </a:r>
            <a:r>
              <a:rPr lang="en-US" dirty="0"/>
              <a:t> </a:t>
            </a:r>
            <a:r>
              <a:rPr lang="en-US" dirty="0" err="1"/>
              <a:t>potrebne</a:t>
            </a:r>
            <a:r>
              <a:rPr lang="en-US" dirty="0"/>
              <a:t> </a:t>
            </a:r>
            <a:r>
              <a:rPr lang="en-US" dirty="0" err="1"/>
              <a:t>rupe</a:t>
            </a:r>
            <a:r>
              <a:rPr lang="en-US" dirty="0"/>
              <a:t> </a:t>
            </a:r>
            <a:r>
              <a:rPr lang="en-US" dirty="0" err="1"/>
              <a:t>i</a:t>
            </a:r>
            <a:r>
              <a:rPr lang="en-US" dirty="0"/>
              <a:t> </a:t>
            </a:r>
            <a:r>
              <a:rPr lang="en-US" dirty="0" err="1"/>
              <a:t>zalemili</a:t>
            </a:r>
            <a:r>
              <a:rPr lang="en-US" dirty="0"/>
              <a:t> </a:t>
            </a:r>
            <a:r>
              <a:rPr lang="en-US" dirty="0" err="1"/>
              <a:t>sve</a:t>
            </a:r>
            <a:r>
              <a:rPr lang="en-US" dirty="0"/>
              <a:t> </a:t>
            </a:r>
            <a:r>
              <a:rPr lang="en-US" dirty="0" err="1"/>
              <a:t>potrebne</a:t>
            </a:r>
            <a:r>
              <a:rPr lang="en-US" dirty="0"/>
              <a:t> </a:t>
            </a:r>
            <a:r>
              <a:rPr lang="en-US" dirty="0" err="1"/>
              <a:t>komponente</a:t>
            </a:r>
            <a:r>
              <a:rPr lang="en-US" dirty="0"/>
              <a:t> </a:t>
            </a:r>
            <a:r>
              <a:rPr lang="en-US" dirty="0" err="1"/>
              <a:t>na</a:t>
            </a:r>
            <a:r>
              <a:rPr lang="en-US" dirty="0"/>
              <a:t> za to </a:t>
            </a:r>
            <a:r>
              <a:rPr lang="en-US" dirty="0" err="1"/>
              <a:t>njima</a:t>
            </a:r>
            <a:r>
              <a:rPr lang="en-US" dirty="0"/>
              <a:t> </a:t>
            </a:r>
            <a:r>
              <a:rPr lang="en-US" dirty="0" err="1"/>
              <a:t>predvidjeno</a:t>
            </a:r>
            <a:r>
              <a:rPr lang="en-US" dirty="0"/>
              <a:t> mesto, </a:t>
            </a:r>
            <a:r>
              <a:rPr lang="en-US" dirty="0" err="1"/>
              <a:t>dobili</a:t>
            </a:r>
            <a:r>
              <a:rPr lang="en-US" dirty="0"/>
              <a:t> </a:t>
            </a:r>
            <a:r>
              <a:rPr lang="en-US" dirty="0" err="1"/>
              <a:t>smo</a:t>
            </a:r>
            <a:r>
              <a:rPr lang="en-US" dirty="0"/>
              <a:t> </a:t>
            </a:r>
            <a:r>
              <a:rPr lang="en-US" dirty="0" err="1"/>
              <a:t>kompletiran</a:t>
            </a:r>
            <a:r>
              <a:rPr lang="en-US" dirty="0"/>
              <a:t> robot </a:t>
            </a:r>
            <a:r>
              <a:rPr lang="en-US" dirty="0" err="1"/>
              <a:t>spreman</a:t>
            </a:r>
            <a:r>
              <a:rPr lang="en-US" dirty="0"/>
              <a:t> za </a:t>
            </a:r>
            <a:r>
              <a:rPr lang="en-US" dirty="0" err="1"/>
              <a:t>implementiranje</a:t>
            </a:r>
            <a:r>
              <a:rPr lang="en-US" dirty="0"/>
              <a:t> </a:t>
            </a:r>
            <a:r>
              <a:rPr lang="en-US" dirty="0" err="1"/>
              <a:t>koda</a:t>
            </a:r>
            <a:r>
              <a:rPr lang="en-US" dirty="0"/>
              <a:t> </a:t>
            </a:r>
            <a:r>
              <a:rPr lang="en-US" dirty="0" err="1"/>
              <a:t>i</a:t>
            </a:r>
            <a:r>
              <a:rPr lang="en-US" dirty="0"/>
              <a:t> </a:t>
            </a:r>
            <a:r>
              <a:rPr lang="en-US" dirty="0" err="1"/>
              <a:t>komuniciranje</a:t>
            </a:r>
            <a:r>
              <a:rPr lang="en-US" dirty="0"/>
              <a:t> </a:t>
            </a:r>
            <a:r>
              <a:rPr lang="en-US" dirty="0" err="1"/>
              <a:t>sa</a:t>
            </a:r>
            <a:r>
              <a:rPr lang="en-US" dirty="0"/>
              <a:t> </a:t>
            </a:r>
            <a:r>
              <a:rPr lang="en-US" dirty="0" err="1"/>
              <a:t>korisnikom</a:t>
            </a:r>
            <a:r>
              <a:rPr lang="en-US" dirty="0"/>
              <a:t>, Na </a:t>
            </a:r>
            <a:r>
              <a:rPr lang="en-US" dirty="0" err="1"/>
              <a:t>ovoj</a:t>
            </a:r>
            <a:r>
              <a:rPr lang="en-US" dirty="0"/>
              <a:t> </a:t>
            </a:r>
            <a:r>
              <a:rPr lang="en-US" dirty="0" err="1"/>
              <a:t>konkretnoj</a:t>
            </a:r>
            <a:r>
              <a:rPr lang="en-US" dirty="0"/>
              <a:t> </a:t>
            </a:r>
            <a:r>
              <a:rPr lang="en-US" dirty="0" err="1"/>
              <a:t>slici</a:t>
            </a:r>
            <a:r>
              <a:rPr lang="en-US" dirty="0"/>
              <a:t> </a:t>
            </a:r>
            <a:r>
              <a:rPr lang="en-US" dirty="0" err="1"/>
              <a:t>nisu</a:t>
            </a:r>
            <a:r>
              <a:rPr lang="en-US" dirty="0"/>
              <a:t> </a:t>
            </a:r>
            <a:r>
              <a:rPr lang="en-US" dirty="0" err="1"/>
              <a:t>prikljuceni</a:t>
            </a:r>
            <a:r>
              <a:rPr lang="en-US" dirty="0"/>
              <a:t> </a:t>
            </a:r>
            <a:r>
              <a:rPr lang="en-US" dirty="0" err="1"/>
              <a:t>programator</a:t>
            </a:r>
            <a:r>
              <a:rPr lang="en-US" dirty="0"/>
              <a:t> </a:t>
            </a:r>
            <a:r>
              <a:rPr lang="en-US" dirty="0" err="1"/>
              <a:t>i</a:t>
            </a:r>
            <a:r>
              <a:rPr lang="en-US" dirty="0"/>
              <a:t> </a:t>
            </a:r>
            <a:r>
              <a:rPr lang="en-US" dirty="0" err="1"/>
              <a:t>blutut</a:t>
            </a:r>
            <a:r>
              <a:rPr lang="en-US" dirty="0"/>
              <a:t> </a:t>
            </a:r>
            <a:r>
              <a:rPr lang="en-US" dirty="0" err="1"/>
              <a:t>modul</a:t>
            </a:r>
            <a:r>
              <a:rPr lang="en-US" dirty="0"/>
              <a:t> </a:t>
            </a:r>
            <a:r>
              <a:rPr lang="en-US" dirty="0" err="1"/>
              <a:t>zbog</a:t>
            </a:r>
            <a:r>
              <a:rPr lang="en-US" dirty="0"/>
              <a:t> </a:t>
            </a:r>
            <a:r>
              <a:rPr lang="en-US" dirty="0" err="1"/>
              <a:t>iz</a:t>
            </a:r>
            <a:r>
              <a:rPr lang="en-US" dirty="0"/>
              <a:t> </a:t>
            </a:r>
            <a:r>
              <a:rPr lang="en-US" dirty="0" err="1"/>
              <a:t>prostog</a:t>
            </a:r>
            <a:r>
              <a:rPr lang="en-US" dirty="0"/>
              <a:t> </a:t>
            </a:r>
            <a:r>
              <a:rPr lang="en-US" dirty="0" err="1"/>
              <a:t>razloga</a:t>
            </a:r>
            <a:r>
              <a:rPr lang="en-US" dirty="0"/>
              <a:t> </a:t>
            </a:r>
            <a:r>
              <a:rPr lang="en-US" dirty="0" err="1"/>
              <a:t>preglednosti</a:t>
            </a:r>
            <a:r>
              <a:rPr lang="en-US" dirty="0"/>
              <a:t>.</a:t>
            </a:r>
            <a:endParaRPr lang="en-150" dirty="0"/>
          </a:p>
        </p:txBody>
      </p:sp>
      <p:sp>
        <p:nvSpPr>
          <p:cNvPr id="4" name="Slide Number Placeholder 3"/>
          <p:cNvSpPr>
            <a:spLocks noGrp="1"/>
          </p:cNvSpPr>
          <p:nvPr>
            <p:ph type="sldNum" sz="quarter" idx="5"/>
          </p:nvPr>
        </p:nvSpPr>
        <p:spPr/>
        <p:txBody>
          <a:bodyPr/>
          <a:lstStyle/>
          <a:p>
            <a:fld id="{69BB1A04-13E8-48CD-97F9-AC2568E1A8D4}" type="slidenum">
              <a:rPr lang="en-US" smtClean="0"/>
              <a:t>13</a:t>
            </a:fld>
            <a:endParaRPr lang="en-US" dirty="0"/>
          </a:p>
        </p:txBody>
      </p:sp>
    </p:spTree>
    <p:extLst>
      <p:ext uri="{BB962C8B-B14F-4D97-AF65-F5344CB8AC3E}">
        <p14:creationId xmlns:p14="http://schemas.microsoft.com/office/powerpoint/2010/main" val="2724206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150" dirty="0"/>
          </a:p>
        </p:txBody>
      </p:sp>
      <p:sp>
        <p:nvSpPr>
          <p:cNvPr id="4" name="Slide Number Placeholder 3"/>
          <p:cNvSpPr>
            <a:spLocks noGrp="1"/>
          </p:cNvSpPr>
          <p:nvPr>
            <p:ph type="sldNum" sz="quarter" idx="5"/>
          </p:nvPr>
        </p:nvSpPr>
        <p:spPr/>
        <p:txBody>
          <a:bodyPr/>
          <a:lstStyle/>
          <a:p>
            <a:fld id="{69BB1A04-13E8-48CD-97F9-AC2568E1A8D4}" type="slidenum">
              <a:rPr lang="en-US" smtClean="0"/>
              <a:t>14</a:t>
            </a:fld>
            <a:endParaRPr lang="en-US" dirty="0"/>
          </a:p>
        </p:txBody>
      </p:sp>
    </p:spTree>
    <p:extLst>
      <p:ext uri="{BB962C8B-B14F-4D97-AF65-F5344CB8AC3E}">
        <p14:creationId xmlns:p14="http://schemas.microsoft.com/office/powerpoint/2010/main" val="1863977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150" dirty="0"/>
          </a:p>
        </p:txBody>
      </p:sp>
      <p:sp>
        <p:nvSpPr>
          <p:cNvPr id="4" name="Slide Number Placeholder 3"/>
          <p:cNvSpPr>
            <a:spLocks noGrp="1"/>
          </p:cNvSpPr>
          <p:nvPr>
            <p:ph type="sldNum" sz="quarter" idx="5"/>
          </p:nvPr>
        </p:nvSpPr>
        <p:spPr/>
        <p:txBody>
          <a:bodyPr/>
          <a:lstStyle/>
          <a:p>
            <a:fld id="{69BB1A04-13E8-48CD-97F9-AC2568E1A8D4}" type="slidenum">
              <a:rPr lang="en-US" smtClean="0"/>
              <a:t>15</a:t>
            </a:fld>
            <a:endParaRPr lang="en-US" dirty="0"/>
          </a:p>
        </p:txBody>
      </p:sp>
    </p:spTree>
    <p:extLst>
      <p:ext uri="{BB962C8B-B14F-4D97-AF65-F5344CB8AC3E}">
        <p14:creationId xmlns:p14="http://schemas.microsoft.com/office/powerpoint/2010/main" val="693094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150" dirty="0"/>
          </a:p>
        </p:txBody>
      </p:sp>
      <p:sp>
        <p:nvSpPr>
          <p:cNvPr id="4" name="Slide Number Placeholder 3"/>
          <p:cNvSpPr>
            <a:spLocks noGrp="1"/>
          </p:cNvSpPr>
          <p:nvPr>
            <p:ph type="sldNum" sz="quarter" idx="5"/>
          </p:nvPr>
        </p:nvSpPr>
        <p:spPr/>
        <p:txBody>
          <a:bodyPr/>
          <a:lstStyle/>
          <a:p>
            <a:fld id="{69BB1A04-13E8-48CD-97F9-AC2568E1A8D4}" type="slidenum">
              <a:rPr lang="en-US" smtClean="0"/>
              <a:t>16</a:t>
            </a:fld>
            <a:endParaRPr lang="en-US" dirty="0"/>
          </a:p>
        </p:txBody>
      </p:sp>
    </p:spTree>
    <p:extLst>
      <p:ext uri="{BB962C8B-B14F-4D97-AF65-F5344CB8AC3E}">
        <p14:creationId xmlns:p14="http://schemas.microsoft.com/office/powerpoint/2010/main" val="2226808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dirty="0"/>
              <a:t>Prilikom realizacije ovog projekta smo prošli kroz nekoliko etapa kako bi stigli do konačnog proizvoda, a te etape su</a:t>
            </a:r>
            <a:r>
              <a:rPr lang="en-US" dirty="0"/>
              <a:t>:</a:t>
            </a:r>
          </a:p>
          <a:p>
            <a:pPr marL="171450" indent="-171450">
              <a:buFontTx/>
              <a:buChar char="-"/>
            </a:pPr>
            <a:r>
              <a:rPr lang="en-US" dirty="0" err="1"/>
              <a:t>Pocetan</a:t>
            </a:r>
            <a:r>
              <a:rPr lang="en-US" dirty="0"/>
              <a:t> problem- </a:t>
            </a:r>
            <a:r>
              <a:rPr lang="en-US" dirty="0" err="1"/>
              <a:t>Gde</a:t>
            </a:r>
            <a:r>
              <a:rPr lang="en-US" dirty="0"/>
              <a:t> </a:t>
            </a:r>
            <a:r>
              <a:rPr lang="en-US" dirty="0" err="1"/>
              <a:t>smo</a:t>
            </a:r>
            <a:r>
              <a:rPr lang="en-US" dirty="0"/>
              <a:t> </a:t>
            </a:r>
            <a:r>
              <a:rPr lang="en-US" dirty="0" err="1"/>
              <a:t>na</a:t>
            </a:r>
            <a:r>
              <a:rPr lang="en-US" dirty="0"/>
              <a:t> </a:t>
            </a:r>
            <a:r>
              <a:rPr lang="en-US" dirty="0" err="1"/>
              <a:t>osnovu</a:t>
            </a:r>
            <a:r>
              <a:rPr lang="en-US" dirty="0"/>
              <a:t> </a:t>
            </a:r>
            <a:r>
              <a:rPr lang="en-US" dirty="0" err="1"/>
              <a:t>dobijenog</a:t>
            </a:r>
            <a:r>
              <a:rPr lang="en-US" dirty="0"/>
              <a:t> </a:t>
            </a:r>
            <a:r>
              <a:rPr lang="en-US" dirty="0" err="1"/>
              <a:t>zadatka</a:t>
            </a:r>
            <a:r>
              <a:rPr lang="en-US" dirty="0"/>
              <a:t> </a:t>
            </a:r>
            <a:r>
              <a:rPr lang="en-US" dirty="0" err="1"/>
              <a:t>sagledali</a:t>
            </a:r>
            <a:r>
              <a:rPr lang="en-US" dirty="0"/>
              <a:t> problem </a:t>
            </a:r>
            <a:r>
              <a:rPr lang="en-US" dirty="0" err="1"/>
              <a:t>i</a:t>
            </a:r>
            <a:r>
              <a:rPr lang="en-US" dirty="0"/>
              <a:t> </a:t>
            </a:r>
            <a:r>
              <a:rPr lang="en-US" dirty="0" err="1"/>
              <a:t>potrebne</a:t>
            </a:r>
            <a:r>
              <a:rPr lang="en-US" dirty="0"/>
              <a:t> </a:t>
            </a:r>
            <a:r>
              <a:rPr lang="en-US" dirty="0" err="1"/>
              <a:t>korake</a:t>
            </a:r>
            <a:r>
              <a:rPr lang="en-US" dirty="0"/>
              <a:t> za </a:t>
            </a:r>
            <a:r>
              <a:rPr lang="en-US" dirty="0" err="1"/>
              <a:t>njegovo</a:t>
            </a:r>
            <a:r>
              <a:rPr lang="en-US" dirty="0"/>
              <a:t> </a:t>
            </a:r>
            <a:r>
              <a:rPr lang="en-US" dirty="0" err="1"/>
              <a:t>resavanje</a:t>
            </a:r>
            <a:endParaRPr lang="en-US" dirty="0"/>
          </a:p>
          <a:p>
            <a:pPr marL="171450" indent="-171450">
              <a:buFontTx/>
              <a:buChar char="-"/>
            </a:pPr>
            <a:r>
              <a:rPr lang="en-US" dirty="0" err="1"/>
              <a:t>Koriscene</a:t>
            </a:r>
            <a:r>
              <a:rPr lang="en-US" dirty="0"/>
              <a:t> </a:t>
            </a:r>
            <a:r>
              <a:rPr lang="en-US" dirty="0" err="1"/>
              <a:t>komponente</a:t>
            </a:r>
            <a:r>
              <a:rPr lang="en-US" dirty="0"/>
              <a:t> </a:t>
            </a:r>
            <a:r>
              <a:rPr lang="en-US" dirty="0" err="1"/>
              <a:t>i</a:t>
            </a:r>
            <a:r>
              <a:rPr lang="en-US" dirty="0"/>
              <a:t> </a:t>
            </a:r>
            <a:r>
              <a:rPr lang="en-US" dirty="0" err="1"/>
              <a:t>uart</a:t>
            </a:r>
            <a:r>
              <a:rPr lang="en-US" dirty="0"/>
              <a:t> - </a:t>
            </a:r>
            <a:r>
              <a:rPr lang="en-US" dirty="0" err="1"/>
              <a:t>Gde</a:t>
            </a:r>
            <a:r>
              <a:rPr lang="en-US" dirty="0"/>
              <a:t> </a:t>
            </a:r>
            <a:r>
              <a:rPr lang="en-US" dirty="0" err="1"/>
              <a:t>smo</a:t>
            </a:r>
            <a:r>
              <a:rPr lang="en-US" dirty="0"/>
              <a:t> </a:t>
            </a:r>
            <a:r>
              <a:rPr lang="en-US" dirty="0" err="1"/>
              <a:t>tacno</a:t>
            </a:r>
            <a:r>
              <a:rPr lang="en-US" dirty="0"/>
              <a:t> </a:t>
            </a:r>
            <a:r>
              <a:rPr lang="en-US" dirty="0" err="1"/>
              <a:t>definisali</a:t>
            </a:r>
            <a:r>
              <a:rPr lang="en-US" dirty="0"/>
              <a:t> </a:t>
            </a:r>
            <a:r>
              <a:rPr lang="en-US" dirty="0" err="1"/>
              <a:t>koje</a:t>
            </a:r>
            <a:r>
              <a:rPr lang="en-US" dirty="0"/>
              <a:t> </a:t>
            </a:r>
            <a:r>
              <a:rPr lang="en-US" dirty="0" err="1"/>
              <a:t>komponente</a:t>
            </a:r>
            <a:r>
              <a:rPr lang="en-US" dirty="0"/>
              <a:t> cemo </a:t>
            </a:r>
            <a:r>
              <a:rPr lang="en-US" dirty="0" err="1"/>
              <a:t>koristiti</a:t>
            </a:r>
            <a:r>
              <a:rPr lang="en-US" dirty="0"/>
              <a:t> </a:t>
            </a:r>
            <a:r>
              <a:rPr lang="en-US" dirty="0" err="1"/>
              <a:t>i</a:t>
            </a:r>
            <a:r>
              <a:rPr lang="en-US" dirty="0"/>
              <a:t> u </a:t>
            </a:r>
            <a:r>
              <a:rPr lang="en-US" dirty="0" err="1"/>
              <a:t>kojoj</a:t>
            </a:r>
            <a:r>
              <a:rPr lang="en-US" dirty="0"/>
              <a:t> </a:t>
            </a:r>
            <a:r>
              <a:rPr lang="en-US" dirty="0" err="1"/>
              <a:t>funkciji</a:t>
            </a:r>
            <a:r>
              <a:rPr lang="en-US" dirty="0"/>
              <a:t> </a:t>
            </a:r>
            <a:r>
              <a:rPr lang="en-US" dirty="0" err="1"/>
              <a:t>prilikom</a:t>
            </a:r>
            <a:r>
              <a:rPr lang="en-US" dirty="0"/>
              <a:t> </a:t>
            </a:r>
            <a:r>
              <a:rPr lang="en-US" dirty="0" err="1"/>
              <a:t>izrade</a:t>
            </a:r>
            <a:r>
              <a:rPr lang="en-US" dirty="0"/>
              <a:t> </a:t>
            </a:r>
            <a:r>
              <a:rPr lang="en-US" dirty="0" err="1"/>
              <a:t>projekta</a:t>
            </a:r>
            <a:endParaRPr lang="en-US" dirty="0"/>
          </a:p>
          <a:p>
            <a:pPr marL="171450" indent="-171450">
              <a:buFontTx/>
              <a:buChar char="-"/>
            </a:pPr>
            <a:r>
              <a:rPr lang="en-US" dirty="0" err="1"/>
              <a:t>Algoritam</a:t>
            </a:r>
            <a:r>
              <a:rPr lang="en-US" dirty="0"/>
              <a:t> </a:t>
            </a:r>
            <a:r>
              <a:rPr lang="en-US" dirty="0" err="1"/>
              <a:t>rada</a:t>
            </a:r>
            <a:r>
              <a:rPr lang="en-US" dirty="0"/>
              <a:t> - </a:t>
            </a:r>
            <a:r>
              <a:rPr lang="en-US" dirty="0" err="1"/>
              <a:t>Gde</a:t>
            </a:r>
            <a:r>
              <a:rPr lang="en-US" dirty="0"/>
              <a:t> </a:t>
            </a:r>
            <a:r>
              <a:rPr lang="en-US" dirty="0" err="1"/>
              <a:t>smo</a:t>
            </a:r>
            <a:r>
              <a:rPr lang="en-US" dirty="0"/>
              <a:t> </a:t>
            </a:r>
            <a:r>
              <a:rPr lang="en-US" dirty="0" err="1"/>
              <a:t>definisali</a:t>
            </a:r>
            <a:r>
              <a:rPr lang="en-US" dirty="0"/>
              <a:t> </a:t>
            </a:r>
            <a:r>
              <a:rPr lang="en-US" dirty="0" err="1"/>
              <a:t>uslove</a:t>
            </a:r>
            <a:r>
              <a:rPr lang="en-US" dirty="0"/>
              <a:t> </a:t>
            </a:r>
            <a:r>
              <a:rPr lang="en-US" dirty="0" err="1"/>
              <a:t>i</a:t>
            </a:r>
            <a:r>
              <a:rPr lang="en-US" dirty="0"/>
              <a:t> </a:t>
            </a:r>
            <a:r>
              <a:rPr lang="en-US" dirty="0" err="1"/>
              <a:t>redosled</a:t>
            </a:r>
            <a:r>
              <a:rPr lang="en-US" dirty="0"/>
              <a:t> </a:t>
            </a:r>
            <a:r>
              <a:rPr lang="en-US" dirty="0" err="1"/>
              <a:t>kojim</a:t>
            </a:r>
            <a:r>
              <a:rPr lang="en-US" dirty="0"/>
              <a:t> </a:t>
            </a:r>
            <a:r>
              <a:rPr lang="en-US" dirty="0" err="1"/>
              <a:t>ce</a:t>
            </a:r>
            <a:r>
              <a:rPr lang="en-US" dirty="0"/>
              <a:t> se </a:t>
            </a:r>
            <a:r>
              <a:rPr lang="en-US" dirty="0" err="1"/>
              <a:t>odvijati</a:t>
            </a:r>
            <a:r>
              <a:rPr lang="en-US" dirty="0"/>
              <a:t> </a:t>
            </a:r>
            <a:r>
              <a:rPr lang="en-US" dirty="0" err="1"/>
              <a:t>radnje</a:t>
            </a:r>
            <a:r>
              <a:rPr lang="en-US" dirty="0"/>
              <a:t> </a:t>
            </a:r>
            <a:r>
              <a:rPr lang="en-US" dirty="0" err="1"/>
              <a:t>jedne</a:t>
            </a:r>
            <a:r>
              <a:rPr lang="en-US" dirty="0"/>
              <a:t> u </a:t>
            </a:r>
            <a:r>
              <a:rPr lang="en-US" dirty="0" err="1"/>
              <a:t>odnosu</a:t>
            </a:r>
            <a:r>
              <a:rPr lang="en-US" dirty="0"/>
              <a:t> </a:t>
            </a:r>
            <a:r>
              <a:rPr lang="en-US" dirty="0" err="1"/>
              <a:t>na</a:t>
            </a:r>
            <a:r>
              <a:rPr lang="en-US" dirty="0"/>
              <a:t> </a:t>
            </a:r>
            <a:r>
              <a:rPr lang="en-US" dirty="0" err="1"/>
              <a:t>druge</a:t>
            </a:r>
            <a:endParaRPr lang="en-US" dirty="0"/>
          </a:p>
          <a:p>
            <a:pPr marL="171450" indent="-171450">
              <a:buFontTx/>
              <a:buChar char="-"/>
            </a:pPr>
            <a:r>
              <a:rPr lang="en-US" dirty="0" err="1"/>
              <a:t>Realizacija</a:t>
            </a:r>
            <a:r>
              <a:rPr lang="en-US" dirty="0"/>
              <a:t> - </a:t>
            </a:r>
            <a:r>
              <a:rPr lang="en-US" dirty="0" err="1"/>
              <a:t>Gde</a:t>
            </a:r>
            <a:r>
              <a:rPr lang="en-US" dirty="0"/>
              <a:t> </a:t>
            </a:r>
            <a:r>
              <a:rPr lang="en-US" dirty="0" err="1"/>
              <a:t>smo</a:t>
            </a:r>
            <a:r>
              <a:rPr lang="en-US" dirty="0"/>
              <a:t> </a:t>
            </a:r>
            <a:r>
              <a:rPr lang="en-US" dirty="0" err="1"/>
              <a:t>sklopili</a:t>
            </a:r>
            <a:r>
              <a:rPr lang="en-US" dirty="0"/>
              <a:t> u </a:t>
            </a:r>
            <a:r>
              <a:rPr lang="en-US" dirty="0" err="1"/>
              <a:t>jednu</a:t>
            </a:r>
            <a:r>
              <a:rPr lang="en-US" dirty="0"/>
              <a:t> </a:t>
            </a:r>
            <a:r>
              <a:rPr lang="en-US" dirty="0" err="1"/>
              <a:t>koherentnu</a:t>
            </a:r>
            <a:r>
              <a:rPr lang="en-US" dirty="0"/>
              <a:t> </a:t>
            </a:r>
            <a:r>
              <a:rPr lang="en-US" dirty="0" err="1"/>
              <a:t>celinu</a:t>
            </a:r>
            <a:r>
              <a:rPr lang="en-US" dirty="0"/>
              <a:t> </a:t>
            </a:r>
            <a:r>
              <a:rPr lang="en-US" dirty="0" err="1"/>
              <a:t>ideju</a:t>
            </a:r>
            <a:r>
              <a:rPr lang="en-US" dirty="0"/>
              <a:t>, </a:t>
            </a:r>
            <a:r>
              <a:rPr lang="en-US" dirty="0" err="1"/>
              <a:t>plocu</a:t>
            </a:r>
            <a:r>
              <a:rPr lang="en-US" dirty="0"/>
              <a:t>, </a:t>
            </a:r>
            <a:r>
              <a:rPr lang="en-US" dirty="0" err="1"/>
              <a:t>kod</a:t>
            </a:r>
            <a:r>
              <a:rPr lang="en-US" dirty="0"/>
              <a:t>, </a:t>
            </a:r>
            <a:r>
              <a:rPr lang="en-US" dirty="0" err="1"/>
              <a:t>i</a:t>
            </a:r>
            <a:r>
              <a:rPr lang="en-US" dirty="0"/>
              <a:t> </a:t>
            </a:r>
            <a:r>
              <a:rPr lang="en-US" dirty="0" err="1"/>
              <a:t>fizicke</a:t>
            </a:r>
            <a:r>
              <a:rPr lang="en-US" dirty="0"/>
              <a:t> </a:t>
            </a:r>
            <a:r>
              <a:rPr lang="en-US" dirty="0" err="1"/>
              <a:t>komponente</a:t>
            </a:r>
            <a:endParaRPr lang="en-US" dirty="0"/>
          </a:p>
          <a:p>
            <a:pPr marL="171450" indent="-171450">
              <a:buFontTx/>
              <a:buChar char="-"/>
            </a:pPr>
            <a:r>
              <a:rPr lang="en-US" dirty="0"/>
              <a:t>I </a:t>
            </a:r>
            <a:r>
              <a:rPr lang="en-US" dirty="0" err="1"/>
              <a:t>na</a:t>
            </a:r>
            <a:r>
              <a:rPr lang="en-US" dirty="0"/>
              <a:t> </a:t>
            </a:r>
            <a:r>
              <a:rPr lang="en-US" dirty="0" err="1"/>
              <a:t>kraju</a:t>
            </a:r>
            <a:r>
              <a:rPr lang="en-US" dirty="0"/>
              <a:t> </a:t>
            </a:r>
            <a:r>
              <a:rPr lang="en-US" dirty="0" err="1"/>
              <a:t>Prednosti</a:t>
            </a:r>
            <a:r>
              <a:rPr lang="en-US" dirty="0"/>
              <a:t> </a:t>
            </a:r>
            <a:r>
              <a:rPr lang="en-US" dirty="0" err="1"/>
              <a:t>i</a:t>
            </a:r>
            <a:r>
              <a:rPr lang="en-US" dirty="0"/>
              <a:t> mane </a:t>
            </a:r>
            <a:r>
              <a:rPr lang="en-US" dirty="0" err="1"/>
              <a:t>projekta</a:t>
            </a:r>
            <a:r>
              <a:rPr lang="en-US" dirty="0"/>
              <a:t> - </a:t>
            </a:r>
            <a:r>
              <a:rPr lang="en-US" dirty="0" err="1"/>
              <a:t>Gde</a:t>
            </a:r>
            <a:r>
              <a:rPr lang="en-US" dirty="0"/>
              <a:t> </a:t>
            </a:r>
            <a:r>
              <a:rPr lang="en-US" dirty="0" err="1"/>
              <a:t>smo</a:t>
            </a:r>
            <a:r>
              <a:rPr lang="en-US" dirty="0"/>
              <a:t> </a:t>
            </a:r>
            <a:r>
              <a:rPr lang="en-US" dirty="0" err="1"/>
              <a:t>diskutovali</a:t>
            </a:r>
            <a:r>
              <a:rPr lang="en-US" dirty="0"/>
              <a:t> o tome </a:t>
            </a:r>
            <a:r>
              <a:rPr lang="en-US" dirty="0" err="1"/>
              <a:t>sta</a:t>
            </a:r>
            <a:r>
              <a:rPr lang="en-US" dirty="0"/>
              <a:t> bi </a:t>
            </a:r>
            <a:r>
              <a:rPr lang="en-US" dirty="0" err="1"/>
              <a:t>i</a:t>
            </a:r>
            <a:r>
              <a:rPr lang="en-US" dirty="0"/>
              <a:t> </a:t>
            </a:r>
            <a:r>
              <a:rPr lang="en-US" dirty="0" err="1"/>
              <a:t>kako</a:t>
            </a:r>
            <a:r>
              <a:rPr lang="en-US" dirty="0"/>
              <a:t> </a:t>
            </a:r>
            <a:r>
              <a:rPr lang="en-US" dirty="0" err="1"/>
              <a:t>moglo</a:t>
            </a:r>
            <a:r>
              <a:rPr lang="en-US" dirty="0"/>
              <a:t> </a:t>
            </a:r>
            <a:r>
              <a:rPr lang="en-US" dirty="0" err="1"/>
              <a:t>bolje</a:t>
            </a:r>
            <a:r>
              <a:rPr lang="en-US" dirty="0"/>
              <a:t> da se </a:t>
            </a:r>
            <a:r>
              <a:rPr lang="en-US" dirty="0" err="1"/>
              <a:t>uradi,na</a:t>
            </a:r>
            <a:r>
              <a:rPr lang="en-US" dirty="0"/>
              <a:t> </a:t>
            </a:r>
            <a:r>
              <a:rPr lang="en-US" dirty="0" err="1"/>
              <a:t>kakve</a:t>
            </a:r>
            <a:r>
              <a:rPr lang="en-US" dirty="0"/>
              <a:t> </a:t>
            </a:r>
            <a:r>
              <a:rPr lang="en-US" dirty="0" err="1"/>
              <a:t>smo</a:t>
            </a:r>
            <a:r>
              <a:rPr lang="en-US" dirty="0"/>
              <a:t> </a:t>
            </a:r>
            <a:r>
              <a:rPr lang="en-US" dirty="0" err="1"/>
              <a:t>probleme</a:t>
            </a:r>
            <a:r>
              <a:rPr lang="en-US" dirty="0"/>
              <a:t> </a:t>
            </a:r>
            <a:r>
              <a:rPr lang="en-US" dirty="0" err="1"/>
              <a:t>nailaziili</a:t>
            </a:r>
            <a:r>
              <a:rPr lang="en-US" dirty="0"/>
              <a:t> </a:t>
            </a:r>
            <a:r>
              <a:rPr lang="en-US" dirty="0" err="1"/>
              <a:t>prilikom</a:t>
            </a:r>
            <a:r>
              <a:rPr lang="en-US" dirty="0"/>
              <a:t> </a:t>
            </a:r>
            <a:r>
              <a:rPr lang="en-US" dirty="0" err="1"/>
              <a:t>izrade</a:t>
            </a:r>
            <a:r>
              <a:rPr lang="en-US" dirty="0"/>
              <a:t> </a:t>
            </a:r>
            <a:r>
              <a:rPr lang="en-US" dirty="0" err="1"/>
              <a:t>i</a:t>
            </a:r>
            <a:r>
              <a:rPr lang="en-US" dirty="0"/>
              <a:t> </a:t>
            </a:r>
            <a:r>
              <a:rPr lang="en-US" dirty="0" err="1"/>
              <a:t>cime</a:t>
            </a:r>
            <a:r>
              <a:rPr lang="en-US" dirty="0"/>
              <a:t> </a:t>
            </a:r>
            <a:r>
              <a:rPr lang="en-US" dirty="0" err="1"/>
              <a:t>smo</a:t>
            </a:r>
            <a:r>
              <a:rPr lang="en-US" dirty="0"/>
              <a:t> </a:t>
            </a:r>
            <a:r>
              <a:rPr lang="en-US" dirty="0" err="1"/>
              <a:t>zadovoljni</a:t>
            </a:r>
            <a:r>
              <a:rPr lang="en-US" dirty="0"/>
              <a:t> u </a:t>
            </a:r>
            <a:r>
              <a:rPr lang="en-US" dirty="0" err="1"/>
              <a:t>samom</a:t>
            </a:r>
            <a:r>
              <a:rPr lang="en-US" dirty="0"/>
              <a:t> </a:t>
            </a:r>
            <a:r>
              <a:rPr lang="en-US" dirty="0" err="1"/>
              <a:t>projektu</a:t>
            </a:r>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2</a:t>
            </a:fld>
            <a:endParaRPr lang="en-US" dirty="0"/>
          </a:p>
        </p:txBody>
      </p:sp>
    </p:spTree>
    <p:extLst>
      <p:ext uri="{BB962C8B-B14F-4D97-AF65-F5344CB8AC3E}">
        <p14:creationId xmlns:p14="http://schemas.microsoft.com/office/powerpoint/2010/main" val="134966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Generalno</a:t>
            </a:r>
            <a:r>
              <a:rPr lang="en-US" dirty="0"/>
              <a:t>, </a:t>
            </a:r>
            <a:r>
              <a:rPr lang="en-US" dirty="0" err="1"/>
              <a:t>automatski</a:t>
            </a:r>
            <a:r>
              <a:rPr lang="en-US" dirty="0"/>
              <a:t> </a:t>
            </a:r>
            <a:r>
              <a:rPr lang="en-US" dirty="0" err="1"/>
              <a:t>vodjena</a:t>
            </a:r>
            <a:r>
              <a:rPr lang="en-US" dirty="0"/>
              <a:t> </a:t>
            </a:r>
            <a:r>
              <a:rPr lang="en-US" dirty="0" err="1"/>
              <a:t>vozila</a:t>
            </a:r>
            <a:r>
              <a:rPr lang="en-US" dirty="0"/>
              <a:t> </a:t>
            </a:r>
            <a:r>
              <a:rPr lang="en-US" dirty="0" err="1"/>
              <a:t>su</a:t>
            </a:r>
            <a:r>
              <a:rPr lang="en-US" dirty="0"/>
              <a:t> </a:t>
            </a:r>
            <a:r>
              <a:rPr lang="en-US" dirty="0" err="1"/>
              <a:t>vozila</a:t>
            </a:r>
            <a:r>
              <a:rPr lang="en-US" dirty="0"/>
              <a:t> bez </a:t>
            </a:r>
            <a:r>
              <a:rPr lang="en-US" dirty="0" err="1"/>
              <a:t>posade</a:t>
            </a:r>
            <a:r>
              <a:rPr lang="en-US" dirty="0"/>
              <a:t> </a:t>
            </a:r>
            <a:r>
              <a:rPr lang="en-US" dirty="0" err="1"/>
              <a:t>koja</a:t>
            </a:r>
            <a:r>
              <a:rPr lang="en-US" dirty="0"/>
              <a:t> se </a:t>
            </a:r>
            <a:r>
              <a:rPr lang="sr-Latn-RS" sz="1800" dirty="0">
                <a:effectLst/>
                <a:latin typeface="Arial" panose="020B0604020202020204" pitchFamily="34" charset="0"/>
                <a:ea typeface="Times New Roman" panose="02020603050405020304" pitchFamily="18" charset="0"/>
              </a:rPr>
              <a:t>kreću pomoću automatskog upravljačkog sistema koristeći senzore.</a:t>
            </a:r>
          </a:p>
          <a:p>
            <a:endParaRPr lang="sr-Latn-RS" dirty="0"/>
          </a:p>
          <a:p>
            <a:r>
              <a:rPr lang="en-US" dirty="0" err="1"/>
              <a:t>Jedna</a:t>
            </a:r>
            <a:r>
              <a:rPr lang="en-US" dirty="0"/>
              <a:t> od </a:t>
            </a:r>
            <a:r>
              <a:rPr lang="en-US" dirty="0" err="1"/>
              <a:t>osnovnih</a:t>
            </a:r>
            <a:r>
              <a:rPr lang="en-US" dirty="0"/>
              <a:t> </a:t>
            </a:r>
            <a:r>
              <a:rPr lang="en-US" dirty="0" err="1"/>
              <a:t>kontrolnih</a:t>
            </a:r>
            <a:r>
              <a:rPr lang="en-US" dirty="0"/>
              <a:t> </a:t>
            </a:r>
            <a:r>
              <a:rPr lang="en-US" dirty="0" err="1"/>
              <a:t>funkcija</a:t>
            </a:r>
            <a:r>
              <a:rPr lang="sr-Latn-RS" dirty="0"/>
              <a:t> ovakvih</a:t>
            </a:r>
            <a:r>
              <a:rPr lang="en-US" dirty="0"/>
              <a:t> </a:t>
            </a:r>
            <a:r>
              <a:rPr lang="en-US" dirty="0" err="1"/>
              <a:t>sistema</a:t>
            </a:r>
            <a:r>
              <a:rPr lang="en-US" dirty="0"/>
              <a:t> </a:t>
            </a:r>
            <a:r>
              <a:rPr lang="en-US" dirty="0" err="1"/>
              <a:t>jeste</a:t>
            </a:r>
            <a:r>
              <a:rPr lang="en-US" dirty="0"/>
              <a:t> </a:t>
            </a:r>
            <a:r>
              <a:rPr lang="en-US" dirty="0" err="1"/>
              <a:t>putanja</a:t>
            </a:r>
            <a:r>
              <a:rPr lang="en-US" dirty="0"/>
              <a:t> </a:t>
            </a:r>
            <a:r>
              <a:rPr lang="en-US" dirty="0" err="1"/>
              <a:t>tj</a:t>
            </a:r>
            <a:r>
              <a:rPr lang="en-US" dirty="0"/>
              <a:t> </a:t>
            </a:r>
            <a:r>
              <a:rPr lang="en-US" dirty="0" err="1"/>
              <a:t>ruta</a:t>
            </a:r>
            <a:r>
              <a:rPr lang="en-US" dirty="0"/>
              <a:t>.</a:t>
            </a:r>
            <a:br>
              <a:rPr lang="en-US" dirty="0"/>
            </a:br>
            <a:endParaRPr lang="sr-Latn-RS" dirty="0"/>
          </a:p>
          <a:p>
            <a:r>
              <a:rPr lang="sr-Latn-RS" sz="1800" dirty="0">
                <a:effectLst/>
                <a:latin typeface="Arial" panose="020B0604020202020204" pitchFamily="34" charset="0"/>
                <a:ea typeface="Times New Roman" panose="02020603050405020304" pitchFamily="18" charset="0"/>
              </a:rPr>
              <a:t>Na Slici </a:t>
            </a:r>
            <a:r>
              <a:rPr lang="en-US" sz="1800" dirty="0" err="1">
                <a:effectLst/>
                <a:latin typeface="Arial" panose="020B0604020202020204" pitchFamily="34" charset="0"/>
                <a:ea typeface="Times New Roman" panose="02020603050405020304" pitchFamily="18" charset="0"/>
              </a:rPr>
              <a:t>sa</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slajda</a:t>
            </a:r>
            <a:r>
              <a:rPr lang="sr-Latn-RS" sz="1800" dirty="0">
                <a:effectLst/>
                <a:latin typeface="Arial" panose="020B0604020202020204" pitchFamily="34" charset="0"/>
                <a:ea typeface="Times New Roman" panose="02020603050405020304" pitchFamily="18" charset="0"/>
              </a:rPr>
              <a:t> se jasno vide dve moguće realizacije putanje </a:t>
            </a:r>
            <a:r>
              <a:rPr lang="en-US" sz="1800" dirty="0" err="1">
                <a:effectLst/>
                <a:latin typeface="Arial" panose="020B0604020202020204" pitchFamily="34" charset="0"/>
                <a:ea typeface="Times New Roman" panose="02020603050405020304" pitchFamily="18" charset="0"/>
              </a:rPr>
              <a:t>vozila</a:t>
            </a:r>
            <a:r>
              <a:rPr lang="sr-Latn-RS" sz="1800" dirty="0">
                <a:effectLst/>
                <a:latin typeface="Arial" panose="020B0604020202020204" pitchFamily="34" charset="0"/>
                <a:ea typeface="Times New Roman" panose="02020603050405020304" pitchFamily="18" charset="0"/>
              </a:rPr>
              <a:t> algoritmom. Crvenom bojom je putanja realizovana tako da robot skreće kada naiđe na prepreku, dok je zelenom bojom označena putanja realizovana tako da robot održava određenu konstantnu udaljenost od prepreke prilikom kretanja. U skladu sa zahtevima ovog predmetnog zadatka, putanja robota koja se ovim projektom realizuje jeste ona zelene boje.</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3</a:t>
            </a:fld>
            <a:endParaRPr lang="en-US" dirty="0"/>
          </a:p>
        </p:txBody>
      </p:sp>
    </p:spTree>
    <p:extLst>
      <p:ext uri="{BB962C8B-B14F-4D97-AF65-F5344CB8AC3E}">
        <p14:creationId xmlns:p14="http://schemas.microsoft.com/office/powerpoint/2010/main" val="2755940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Komponente</a:t>
            </a:r>
            <a:r>
              <a:rPr lang="en-US" dirty="0"/>
              <a:t> </a:t>
            </a:r>
            <a:r>
              <a:rPr lang="en-US" dirty="0" err="1"/>
              <a:t>koje</a:t>
            </a:r>
            <a:r>
              <a:rPr lang="en-US" dirty="0"/>
              <a:t> </a:t>
            </a:r>
            <a:r>
              <a:rPr lang="en-US" dirty="0" err="1"/>
              <a:t>su</a:t>
            </a:r>
            <a:r>
              <a:rPr lang="en-US" dirty="0"/>
              <a:t> </a:t>
            </a:r>
            <a:r>
              <a:rPr lang="en-US" dirty="0" err="1"/>
              <a:t>kori</a:t>
            </a:r>
            <a:r>
              <a:rPr lang="sr-Latn-RS" dirty="0"/>
              <a:t>šćene u ovom projektu su date na ovom slajdu, a sada cemo i reci pomalo o </a:t>
            </a:r>
            <a:r>
              <a:rPr lang="en-US" dirty="0" err="1"/>
              <a:t>funkcionalnosti</a:t>
            </a:r>
            <a:r>
              <a:rPr lang="en-US" dirty="0"/>
              <a:t> </a:t>
            </a:r>
            <a:r>
              <a:rPr lang="en-US" dirty="0" err="1"/>
              <a:t>svake</a:t>
            </a:r>
            <a:r>
              <a:rPr lang="en-US" dirty="0"/>
              <a:t>, </a:t>
            </a:r>
            <a:r>
              <a:rPr lang="en-US" dirty="0" err="1"/>
              <a:t>i</a:t>
            </a:r>
            <a:r>
              <a:rPr lang="en-US" dirty="0"/>
              <a:t> to </a:t>
            </a:r>
            <a:r>
              <a:rPr lang="en-US" dirty="0" err="1"/>
              <a:t>na</a:t>
            </a:r>
            <a:r>
              <a:rPr lang="en-US" dirty="0"/>
              <a:t> </a:t>
            </a:r>
            <a:r>
              <a:rPr lang="en-US" dirty="0" err="1"/>
              <a:t>osnovu</a:t>
            </a:r>
            <a:r>
              <a:rPr lang="en-US" dirty="0"/>
              <a:t> </a:t>
            </a:r>
            <a:r>
              <a:rPr lang="en-US" dirty="0" err="1"/>
              <a:t>celina</a:t>
            </a:r>
            <a:r>
              <a:rPr lang="en-US" dirty="0"/>
              <a:t> </a:t>
            </a:r>
            <a:r>
              <a:rPr lang="en-US" dirty="0" err="1"/>
              <a:t>sacinjenih</a:t>
            </a:r>
            <a:r>
              <a:rPr lang="en-US" dirty="0"/>
              <a:t> </a:t>
            </a:r>
            <a:r>
              <a:rPr lang="en-US" dirty="0" err="1"/>
              <a:t>na</a:t>
            </a:r>
            <a:r>
              <a:rPr lang="en-US" dirty="0"/>
              <a:t> </a:t>
            </a:r>
            <a:r>
              <a:rPr lang="en-US" dirty="0" err="1"/>
              <a:t>osnovu</a:t>
            </a:r>
            <a:r>
              <a:rPr lang="en-US" dirty="0"/>
              <a:t> </a:t>
            </a:r>
            <a:r>
              <a:rPr lang="en-US" dirty="0" err="1"/>
              <a:t>uloga</a:t>
            </a:r>
            <a:r>
              <a:rPr lang="en-US" dirty="0"/>
              <a:t> </a:t>
            </a:r>
            <a:r>
              <a:rPr lang="en-US" dirty="0" err="1"/>
              <a:t>komponenata</a:t>
            </a:r>
            <a:r>
              <a:rPr lang="en-US" dirty="0"/>
              <a:t> </a:t>
            </a:r>
            <a:r>
              <a:rPr lang="en-US" dirty="0" err="1"/>
              <a:t>koje</a:t>
            </a:r>
            <a:r>
              <a:rPr lang="en-US" dirty="0"/>
              <a:t> </a:t>
            </a:r>
            <a:r>
              <a:rPr lang="en-US" dirty="0" err="1"/>
              <a:t>igraju</a:t>
            </a:r>
            <a:r>
              <a:rPr lang="en-US" dirty="0"/>
              <a:t> u </a:t>
            </a:r>
            <a:r>
              <a:rPr lang="en-US" dirty="0" err="1"/>
              <a:t>sistemu</a:t>
            </a:r>
            <a:r>
              <a:rPr lang="en-US" dirty="0"/>
              <a:t>.</a:t>
            </a:r>
            <a:endParaRPr lang="sr-Latn-RS" dirty="0"/>
          </a:p>
        </p:txBody>
      </p:sp>
      <p:sp>
        <p:nvSpPr>
          <p:cNvPr id="4" name="Slide Number Placeholder 3"/>
          <p:cNvSpPr>
            <a:spLocks noGrp="1"/>
          </p:cNvSpPr>
          <p:nvPr>
            <p:ph type="sldNum" sz="quarter" idx="5"/>
          </p:nvPr>
        </p:nvSpPr>
        <p:spPr/>
        <p:txBody>
          <a:bodyPr/>
          <a:lstStyle/>
          <a:p>
            <a:fld id="{69BB1A04-13E8-48CD-97F9-AC2568E1A8D4}" type="slidenum">
              <a:rPr lang="en-US" smtClean="0"/>
              <a:t>4</a:t>
            </a:fld>
            <a:endParaRPr lang="en-US" dirty="0"/>
          </a:p>
        </p:txBody>
      </p:sp>
    </p:spTree>
    <p:extLst>
      <p:ext uri="{BB962C8B-B14F-4D97-AF65-F5344CB8AC3E}">
        <p14:creationId xmlns:p14="http://schemas.microsoft.com/office/powerpoint/2010/main" val="3213711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457200" algn="just" defTabSz="914400" rtl="0" eaLnBrk="1" fontAlgn="auto" latinLnBrk="0" hangingPunct="1">
              <a:lnSpc>
                <a:spcPct val="100000"/>
              </a:lnSpc>
              <a:spcBef>
                <a:spcPts val="0"/>
              </a:spcBef>
              <a:spcAft>
                <a:spcPts val="600"/>
              </a:spcAft>
              <a:buClrTx/>
              <a:buSzTx/>
              <a:buFontTx/>
              <a:buNone/>
              <a:tabLst/>
              <a:defRPr/>
            </a:pPr>
            <a:r>
              <a:rPr lang="en-US" sz="1800" dirty="0" err="1"/>
              <a:t>Grupa</a:t>
            </a:r>
            <a:r>
              <a:rPr lang="en-US" sz="1800" dirty="0"/>
              <a:t> </a:t>
            </a:r>
            <a:r>
              <a:rPr lang="en-US" sz="1800" dirty="0" err="1"/>
              <a:t>komponenata</a:t>
            </a:r>
            <a:r>
              <a:rPr lang="en-US" sz="1800" dirty="0"/>
              <a:t> </a:t>
            </a:r>
            <a:r>
              <a:rPr lang="sr-Latn-RS" sz="1800" dirty="0"/>
              <a:t>koja je glavna jeste ona koja je zadužena za kontrolu i povezivanje celog sistema u </a:t>
            </a:r>
            <a:r>
              <a:rPr lang="en-US" sz="1800" dirty="0" err="1"/>
              <a:t>jednu</a:t>
            </a:r>
            <a:r>
              <a:rPr lang="en-US" sz="1800" dirty="0"/>
              <a:t> </a:t>
            </a:r>
            <a:r>
              <a:rPr lang="en-US" sz="1800" dirty="0" err="1"/>
              <a:t>celinu</a:t>
            </a:r>
            <a:endParaRPr lang="sr-Latn-RS" sz="1800" dirty="0"/>
          </a:p>
          <a:p>
            <a:pPr marL="0" marR="0" lvl="0" indent="457200" algn="just" defTabSz="914400" rtl="0" eaLnBrk="1" fontAlgn="auto" latinLnBrk="0" hangingPunct="1">
              <a:lnSpc>
                <a:spcPct val="100000"/>
              </a:lnSpc>
              <a:spcBef>
                <a:spcPts val="0"/>
              </a:spcBef>
              <a:spcAft>
                <a:spcPts val="600"/>
              </a:spcAft>
              <a:buClrTx/>
              <a:buSzTx/>
              <a:buFontTx/>
              <a:buNone/>
              <a:tabLst/>
              <a:defRPr/>
            </a:pPr>
            <a:endParaRPr lang="sr-Latn-RS" sz="1800" dirty="0"/>
          </a:p>
          <a:p>
            <a:pPr marL="0" marR="0" lvl="0" indent="457200" algn="just" defTabSz="914400" rtl="0" eaLnBrk="1" fontAlgn="auto" latinLnBrk="0" hangingPunct="1">
              <a:lnSpc>
                <a:spcPct val="100000"/>
              </a:lnSpc>
              <a:spcBef>
                <a:spcPts val="0"/>
              </a:spcBef>
              <a:spcAft>
                <a:spcPts val="600"/>
              </a:spcAft>
              <a:buClrTx/>
              <a:buSzTx/>
              <a:buFontTx/>
              <a:buNone/>
              <a:tabLst/>
              <a:defRPr/>
            </a:pPr>
            <a:r>
              <a:rPr lang="en-US" sz="1800" dirty="0" err="1"/>
              <a:t>Dakle</a:t>
            </a:r>
            <a:r>
              <a:rPr lang="en-US" sz="1800" dirty="0"/>
              <a:t> </a:t>
            </a:r>
            <a:r>
              <a:rPr lang="en-US" sz="1800" dirty="0" err="1"/>
              <a:t>mikrokontroler</a:t>
            </a:r>
            <a:r>
              <a:rPr lang="en-US" sz="1800" dirty="0"/>
              <a:t> koji se </a:t>
            </a:r>
            <a:r>
              <a:rPr lang="en-US" sz="1800" dirty="0" err="1"/>
              <a:t>koristi</a:t>
            </a:r>
            <a:r>
              <a:rPr lang="en-US" sz="1800" dirty="0"/>
              <a:t> </a:t>
            </a:r>
            <a:r>
              <a:rPr lang="en-US" sz="1800" dirty="0" err="1"/>
              <a:t>jeste</a:t>
            </a:r>
            <a:r>
              <a:rPr lang="en-US" sz="1800" dirty="0"/>
              <a:t> </a:t>
            </a:r>
            <a:r>
              <a:rPr lang="sr-Latn-RS" sz="1800" dirty="0"/>
              <a:t>vec dobro po</a:t>
            </a:r>
            <a:r>
              <a:rPr lang="en-US" sz="1800" dirty="0" err="1"/>
              <a:t>znati</a:t>
            </a:r>
            <a:r>
              <a:rPr lang="en-US" sz="1800" dirty="0"/>
              <a:t> </a:t>
            </a:r>
            <a:r>
              <a:rPr lang="sr-Latn-RS" sz="1800" dirty="0"/>
              <a:t>DsPIC30F4013</a:t>
            </a:r>
            <a:r>
              <a:rPr lang="en-US" sz="1800" dirty="0"/>
              <a:t> koji </a:t>
            </a:r>
            <a:r>
              <a:rPr lang="en-US" sz="1800" dirty="0" err="1"/>
              <a:t>pruza</a:t>
            </a:r>
            <a:r>
              <a:rPr lang="en-US" sz="1800" dirty="0"/>
              <a:t> </a:t>
            </a:r>
            <a:r>
              <a:rPr lang="en-US" sz="1800" dirty="0" err="1"/>
              <a:t>mnoge</a:t>
            </a:r>
            <a:r>
              <a:rPr lang="en-US" sz="1800" dirty="0"/>
              <a:t> </a:t>
            </a:r>
            <a:r>
              <a:rPr lang="en-US" sz="1800" dirty="0" err="1"/>
              <a:t>mogucnosti</a:t>
            </a:r>
            <a:r>
              <a:rPr lang="en-US" sz="1800" dirty="0"/>
              <a:t> </a:t>
            </a:r>
            <a:r>
              <a:rPr lang="en-US" sz="1800" dirty="0" err="1"/>
              <a:t>baratanja</a:t>
            </a:r>
            <a:r>
              <a:rPr lang="en-US" sz="1800" dirty="0"/>
              <a:t> </a:t>
            </a:r>
            <a:r>
              <a:rPr lang="en-US" sz="1800" dirty="0" err="1"/>
              <a:t>signalom</a:t>
            </a:r>
            <a:r>
              <a:rPr lang="en-US" sz="1800" dirty="0"/>
              <a:t>, </a:t>
            </a:r>
            <a:r>
              <a:rPr lang="en-US" sz="1800" dirty="0" err="1"/>
              <a:t>komunikacija</a:t>
            </a:r>
            <a:r>
              <a:rPr lang="en-US" sz="1800" dirty="0"/>
              <a:t>, </a:t>
            </a:r>
            <a:r>
              <a:rPr lang="en-US" sz="1800" dirty="0" err="1"/>
              <a:t>i</a:t>
            </a:r>
            <a:r>
              <a:rPr lang="en-US" sz="1800" dirty="0"/>
              <a:t> </a:t>
            </a:r>
            <a:r>
              <a:rPr lang="en-US" sz="1800" dirty="0" err="1"/>
              <a:t>koriscenja</a:t>
            </a:r>
            <a:r>
              <a:rPr lang="en-US" sz="1800" dirty="0"/>
              <a:t> </a:t>
            </a:r>
            <a:r>
              <a:rPr lang="en-US" sz="1800" dirty="0" err="1"/>
              <a:t>tajmera</a:t>
            </a:r>
            <a:r>
              <a:rPr lang="en-US" sz="1800" dirty="0"/>
              <a:t>.</a:t>
            </a:r>
          </a:p>
          <a:p>
            <a:pPr marL="0" marR="0" lvl="0" indent="457200" algn="just" defTabSz="914400" rtl="0" eaLnBrk="1" fontAlgn="auto" latinLnBrk="0" hangingPunct="1">
              <a:lnSpc>
                <a:spcPct val="100000"/>
              </a:lnSpc>
              <a:spcBef>
                <a:spcPts val="0"/>
              </a:spcBef>
              <a:spcAft>
                <a:spcPts val="600"/>
              </a:spcAft>
              <a:buClrTx/>
              <a:buSzTx/>
              <a:buFontTx/>
              <a:buNone/>
              <a:tabLst/>
              <a:defRPr/>
            </a:pPr>
            <a:endParaRPr lang="sr-Latn-RS" sz="1800" dirty="0"/>
          </a:p>
          <a:p>
            <a:pPr marL="0" marR="0" lvl="0" indent="457200" algn="just" defTabSz="914400" rtl="0" eaLnBrk="1" fontAlgn="auto" latinLnBrk="0" hangingPunct="1">
              <a:lnSpc>
                <a:spcPct val="100000"/>
              </a:lnSpc>
              <a:spcBef>
                <a:spcPts val="0"/>
              </a:spcBef>
              <a:spcAft>
                <a:spcPts val="600"/>
              </a:spcAft>
              <a:buClrTx/>
              <a:buSzTx/>
              <a:buFontTx/>
              <a:buNone/>
              <a:tabLst/>
              <a:defRPr/>
            </a:pPr>
            <a:r>
              <a:rPr lang="sr-Latn-RS" sz="1800" dirty="0"/>
              <a:t>MPLAB PICkit 3 debager i programator</a:t>
            </a:r>
            <a:r>
              <a:rPr lang="en-US" sz="1800" dirty="0"/>
              <a:t> je </a:t>
            </a:r>
            <a:r>
              <a:rPr lang="en-US" sz="1800" dirty="0" err="1"/>
              <a:t>glavni</a:t>
            </a:r>
            <a:r>
              <a:rPr lang="en-US" sz="1800" dirty="0"/>
              <a:t> </a:t>
            </a:r>
            <a:r>
              <a:rPr lang="en-US" sz="1800" dirty="0" err="1"/>
              <a:t>kada</a:t>
            </a:r>
            <a:r>
              <a:rPr lang="en-US" sz="1800" dirty="0"/>
              <a:t> se </a:t>
            </a:r>
            <a:r>
              <a:rPr lang="en-US" sz="1800" dirty="0" err="1"/>
              <a:t>govori</a:t>
            </a:r>
            <a:r>
              <a:rPr lang="en-US" sz="1800" dirty="0"/>
              <a:t> o </a:t>
            </a:r>
            <a:r>
              <a:rPr lang="en-US" sz="1800" dirty="0" err="1"/>
              <a:t>otklanjanju</a:t>
            </a:r>
            <a:r>
              <a:rPr lang="en-US" sz="1800" dirty="0"/>
              <a:t> </a:t>
            </a:r>
            <a:r>
              <a:rPr lang="en-US" sz="1800" dirty="0" err="1"/>
              <a:t>gresaka</a:t>
            </a:r>
            <a:r>
              <a:rPr lang="en-US" sz="1800" dirty="0"/>
              <a:t> </a:t>
            </a:r>
            <a:r>
              <a:rPr lang="en-US" sz="1800" dirty="0" err="1"/>
              <a:t>i</a:t>
            </a:r>
            <a:r>
              <a:rPr lang="en-US" sz="1800" dirty="0"/>
              <a:t> </a:t>
            </a:r>
            <a:r>
              <a:rPr lang="en-US" sz="1800" dirty="0" err="1"/>
              <a:t>serijskom</a:t>
            </a:r>
            <a:r>
              <a:rPr lang="en-US" sz="1800" dirty="0"/>
              <a:t> </a:t>
            </a:r>
            <a:r>
              <a:rPr lang="en-US" sz="1800" dirty="0" err="1"/>
              <a:t>programiranju</a:t>
            </a:r>
            <a:r>
              <a:rPr lang="en-US" sz="1800" dirty="0"/>
              <a:t> </a:t>
            </a:r>
            <a:r>
              <a:rPr lang="en-US" sz="1800" dirty="0" err="1"/>
              <a:t>samog</a:t>
            </a:r>
            <a:r>
              <a:rPr lang="en-US" sz="1800" dirty="0"/>
              <a:t> </a:t>
            </a:r>
            <a:r>
              <a:rPr lang="en-US" sz="1800" dirty="0" err="1"/>
              <a:t>mikrokontrolera</a:t>
            </a:r>
            <a:r>
              <a:rPr lang="en-US" sz="1800" dirty="0"/>
              <a:t>.</a:t>
            </a:r>
            <a:endParaRPr lang="sr-Latn-RS" sz="1800" dirty="0"/>
          </a:p>
          <a:p>
            <a:pPr marL="0" marR="0" lvl="0" indent="457200" algn="just" defTabSz="914400" rtl="0" eaLnBrk="1" fontAlgn="auto" latinLnBrk="0" hangingPunct="1">
              <a:lnSpc>
                <a:spcPct val="100000"/>
              </a:lnSpc>
              <a:spcBef>
                <a:spcPts val="0"/>
              </a:spcBef>
              <a:spcAft>
                <a:spcPts val="600"/>
              </a:spcAft>
              <a:buClrTx/>
              <a:buSzTx/>
              <a:buFontTx/>
              <a:buNone/>
              <a:tabLst/>
              <a:defRPr/>
            </a:pPr>
            <a:endParaRPr lang="sr-Latn-RS" sz="1800" dirty="0"/>
          </a:p>
        </p:txBody>
      </p:sp>
      <p:sp>
        <p:nvSpPr>
          <p:cNvPr id="4" name="Slide Number Placeholder 3"/>
          <p:cNvSpPr>
            <a:spLocks noGrp="1"/>
          </p:cNvSpPr>
          <p:nvPr>
            <p:ph type="sldNum" sz="quarter" idx="5"/>
          </p:nvPr>
        </p:nvSpPr>
        <p:spPr/>
        <p:txBody>
          <a:bodyPr/>
          <a:lstStyle/>
          <a:p>
            <a:fld id="{69BB1A04-13E8-48CD-97F9-AC2568E1A8D4}" type="slidenum">
              <a:rPr lang="en-US" smtClean="0"/>
              <a:t>5</a:t>
            </a:fld>
            <a:endParaRPr lang="en-US" dirty="0"/>
          </a:p>
        </p:txBody>
      </p:sp>
    </p:spTree>
    <p:extLst>
      <p:ext uri="{BB962C8B-B14F-4D97-AF65-F5344CB8AC3E}">
        <p14:creationId xmlns:p14="http://schemas.microsoft.com/office/powerpoint/2010/main" val="2584123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457200" algn="just" defTabSz="914400" rtl="0" eaLnBrk="1" fontAlgn="auto" latinLnBrk="0" hangingPunct="1">
              <a:lnSpc>
                <a:spcPct val="100000"/>
              </a:lnSpc>
              <a:spcBef>
                <a:spcPts val="0"/>
              </a:spcBef>
              <a:spcAft>
                <a:spcPts val="600"/>
              </a:spcAft>
              <a:buClrTx/>
              <a:buSzTx/>
              <a:buFontTx/>
              <a:buNone/>
              <a:tabLst/>
              <a:defRPr/>
            </a:pPr>
            <a:r>
              <a:rPr lang="en-US" sz="2800" b="0" dirty="0" err="1">
                <a:effectLst/>
                <a:latin typeface="Times New Roman" panose="02020603050405020304" pitchFamily="18" charset="0"/>
                <a:ea typeface="Times New Roman" panose="02020603050405020304" pitchFamily="18" charset="0"/>
              </a:rPr>
              <a:t>Senzor</a:t>
            </a:r>
            <a:r>
              <a:rPr lang="en-US" sz="2800" b="0" dirty="0">
                <a:effectLst/>
                <a:latin typeface="Times New Roman" panose="02020603050405020304" pitchFamily="18" charset="0"/>
                <a:ea typeface="Times New Roman" panose="02020603050405020304" pitchFamily="18" charset="0"/>
              </a:rPr>
              <a:t> </a:t>
            </a:r>
            <a:r>
              <a:rPr lang="en-US" sz="2800" b="0" dirty="0" err="1">
                <a:effectLst/>
                <a:latin typeface="Times New Roman" panose="02020603050405020304" pitchFamily="18" charset="0"/>
                <a:ea typeface="Times New Roman" panose="02020603050405020304" pitchFamily="18" charset="0"/>
              </a:rPr>
              <a:t>daljine</a:t>
            </a:r>
            <a:r>
              <a:rPr lang="en-US" sz="2800" b="0" dirty="0">
                <a:effectLst/>
                <a:latin typeface="Times New Roman" panose="02020603050405020304" pitchFamily="18" charset="0"/>
                <a:ea typeface="Times New Roman" panose="02020603050405020304" pitchFamily="18" charset="0"/>
              </a:rPr>
              <a:t> koji se u </a:t>
            </a:r>
            <a:r>
              <a:rPr lang="en-US" sz="2800" b="0" dirty="0" err="1">
                <a:effectLst/>
                <a:latin typeface="Times New Roman" panose="02020603050405020304" pitchFamily="18" charset="0"/>
                <a:ea typeface="Times New Roman" panose="02020603050405020304" pitchFamily="18" charset="0"/>
              </a:rPr>
              <a:t>svrhe</a:t>
            </a:r>
            <a:r>
              <a:rPr lang="en-US" sz="2800" b="0" dirty="0">
                <a:effectLst/>
                <a:latin typeface="Times New Roman" panose="02020603050405020304" pitchFamily="18" charset="0"/>
                <a:ea typeface="Times New Roman" panose="02020603050405020304" pitchFamily="18" charset="0"/>
              </a:rPr>
              <a:t> </a:t>
            </a:r>
            <a:r>
              <a:rPr lang="en-US" sz="2800" b="0" dirty="0" err="1">
                <a:effectLst/>
                <a:latin typeface="Times New Roman" panose="02020603050405020304" pitchFamily="18" charset="0"/>
                <a:ea typeface="Times New Roman" panose="02020603050405020304" pitchFamily="18" charset="0"/>
              </a:rPr>
              <a:t>ovog</a:t>
            </a:r>
            <a:r>
              <a:rPr lang="en-US" sz="2800" b="0" dirty="0">
                <a:effectLst/>
                <a:latin typeface="Times New Roman" panose="02020603050405020304" pitchFamily="18" charset="0"/>
                <a:ea typeface="Times New Roman" panose="02020603050405020304" pitchFamily="18" charset="0"/>
              </a:rPr>
              <a:t> </a:t>
            </a:r>
            <a:r>
              <a:rPr lang="en-US" sz="2800" b="0" dirty="0" err="1">
                <a:effectLst/>
                <a:latin typeface="Times New Roman" panose="02020603050405020304" pitchFamily="18" charset="0"/>
                <a:ea typeface="Times New Roman" panose="02020603050405020304" pitchFamily="18" charset="0"/>
              </a:rPr>
              <a:t>predmeta</a:t>
            </a:r>
            <a:r>
              <a:rPr lang="en-US" sz="2800" b="0" dirty="0">
                <a:effectLst/>
                <a:latin typeface="Times New Roman" panose="02020603050405020304" pitchFamily="18" charset="0"/>
                <a:ea typeface="Times New Roman" panose="02020603050405020304" pitchFamily="18" charset="0"/>
              </a:rPr>
              <a:t> </a:t>
            </a:r>
            <a:r>
              <a:rPr lang="en-US" sz="2800" b="0" dirty="0" err="1">
                <a:effectLst/>
                <a:latin typeface="Times New Roman" panose="02020603050405020304" pitchFamily="18" charset="0"/>
                <a:ea typeface="Times New Roman" panose="02020603050405020304" pitchFamily="18" charset="0"/>
              </a:rPr>
              <a:t>koristi</a:t>
            </a:r>
            <a:r>
              <a:rPr lang="en-US" sz="2800" b="0" dirty="0">
                <a:effectLst/>
                <a:latin typeface="Times New Roman" panose="02020603050405020304" pitchFamily="18" charset="0"/>
                <a:ea typeface="Times New Roman" panose="02020603050405020304" pitchFamily="18" charset="0"/>
              </a:rPr>
              <a:t> </a:t>
            </a:r>
            <a:r>
              <a:rPr lang="en-US" sz="2800" b="0" dirty="0" err="1">
                <a:effectLst/>
                <a:latin typeface="Times New Roman" panose="02020603050405020304" pitchFamily="18" charset="0"/>
                <a:ea typeface="Times New Roman" panose="02020603050405020304" pitchFamily="18" charset="0"/>
              </a:rPr>
              <a:t>jeste</a:t>
            </a:r>
            <a:r>
              <a:rPr lang="en-US" sz="2800" b="0" dirty="0">
                <a:effectLst/>
                <a:latin typeface="Times New Roman" panose="02020603050405020304" pitchFamily="18" charset="0"/>
                <a:ea typeface="Times New Roman" panose="02020603050405020304" pitchFamily="18" charset="0"/>
              </a:rPr>
              <a:t> bas </a:t>
            </a:r>
            <a:r>
              <a:rPr lang="en-US" sz="2800" b="0" dirty="0" err="1">
                <a:effectLst/>
                <a:latin typeface="Times New Roman" panose="02020603050405020304" pitchFamily="18" charset="0"/>
                <a:ea typeface="Times New Roman" panose="02020603050405020304" pitchFamily="18" charset="0"/>
              </a:rPr>
              <a:t>ovaj</a:t>
            </a:r>
            <a:r>
              <a:rPr lang="en-US" sz="2800" b="0" dirty="0">
                <a:effectLst/>
                <a:latin typeface="Times New Roman" panose="02020603050405020304" pitchFamily="18" charset="0"/>
                <a:ea typeface="Times New Roman" panose="02020603050405020304" pitchFamily="18" charset="0"/>
              </a:rPr>
              <a:t> </a:t>
            </a:r>
            <a:r>
              <a:rPr lang="en-US" sz="2800" b="0" dirty="0" err="1">
                <a:effectLst/>
                <a:latin typeface="Times New Roman" panose="02020603050405020304" pitchFamily="18" charset="0"/>
                <a:ea typeface="Times New Roman" panose="02020603050405020304" pitchFamily="18" charset="0"/>
              </a:rPr>
              <a:t>navedeni</a:t>
            </a:r>
            <a:r>
              <a:rPr lang="en-US" sz="2800" b="0" dirty="0">
                <a:effectLst/>
                <a:latin typeface="Times New Roman" panose="02020603050405020304" pitchFamily="18" charset="0"/>
                <a:ea typeface="Times New Roman" panose="02020603050405020304" pitchFamily="18" charset="0"/>
              </a:rPr>
              <a:t>. Z</a:t>
            </a:r>
            <a:r>
              <a:rPr lang="sr-Latn-RS" sz="1800" dirty="0">
                <a:effectLst/>
                <a:latin typeface="Arial" panose="020B0604020202020204" pitchFamily="34" charset="0"/>
                <a:ea typeface="Times New Roman" panose="02020603050405020304" pitchFamily="18" charset="0"/>
              </a:rPr>
              <a:t>bog pozicije detektora i diode na senzoru, dodatno smo isprojektovali držač za konkretni Sharp senzor 3D štampom. Kako je njegova glavna uloga da spreči da tenk naleti na prepreku direktno ispred njega, pozicioniran je na obodu uređaja</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odakle</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emituje</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zrak</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svetlosti</a:t>
            </a:r>
            <a:r>
              <a:rPr lang="en-US" sz="1800" dirty="0">
                <a:effectLst/>
                <a:latin typeface="Arial" panose="020B0604020202020204" pitchFamily="34" charset="0"/>
                <a:ea typeface="Times New Roman" panose="02020603050405020304" pitchFamily="18" charset="0"/>
              </a:rPr>
              <a:t> koji se, </a:t>
            </a:r>
            <a:r>
              <a:rPr lang="en-US" sz="1800" dirty="0" err="1">
                <a:effectLst/>
                <a:latin typeface="Arial" panose="020B0604020202020204" pitchFamily="34" charset="0"/>
                <a:ea typeface="Times New Roman" panose="02020603050405020304" pitchFamily="18" charset="0"/>
              </a:rPr>
              <a:t>ako</a:t>
            </a:r>
            <a:r>
              <a:rPr lang="en-US" sz="1800" dirty="0">
                <a:effectLst/>
                <a:latin typeface="Arial" panose="020B0604020202020204" pitchFamily="34" charset="0"/>
                <a:ea typeface="Times New Roman" panose="02020603050405020304" pitchFamily="18" charset="0"/>
              </a:rPr>
              <a:t> se </a:t>
            </a:r>
            <a:r>
              <a:rPr lang="en-US" sz="1800" dirty="0" err="1">
                <a:effectLst/>
                <a:latin typeface="Arial" panose="020B0604020202020204" pitchFamily="34" charset="0"/>
                <a:ea typeface="Times New Roman" panose="02020603050405020304" pitchFamily="18" charset="0"/>
              </a:rPr>
              <a:t>naleti</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na</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prepreku</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koju</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treba</a:t>
            </a:r>
            <a:r>
              <a:rPr lang="en-US" sz="1800" dirty="0">
                <a:effectLst/>
                <a:latin typeface="Arial" panose="020B0604020202020204" pitchFamily="34" charset="0"/>
                <a:ea typeface="Times New Roman" panose="02020603050405020304" pitchFamily="18" charset="0"/>
              </a:rPr>
              <a:t> da </a:t>
            </a:r>
            <a:r>
              <a:rPr lang="en-US" sz="1800" dirty="0" err="1">
                <a:effectLst/>
                <a:latin typeface="Arial" panose="020B0604020202020204" pitchFamily="34" charset="0"/>
                <a:ea typeface="Times New Roman" panose="02020603050405020304" pitchFamily="18" charset="0"/>
              </a:rPr>
              <a:t>zaobidje</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reflektuje</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i</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salje</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informaciju</a:t>
            </a:r>
            <a:r>
              <a:rPr lang="en-US" sz="1800" dirty="0">
                <a:effectLst/>
                <a:latin typeface="Arial" panose="020B0604020202020204" pitchFamily="34" charset="0"/>
                <a:ea typeface="Times New Roman" panose="02020603050405020304" pitchFamily="18" charset="0"/>
              </a:rPr>
              <a:t> o tome </a:t>
            </a:r>
            <a:r>
              <a:rPr lang="en-US" sz="1800" dirty="0" err="1">
                <a:effectLst/>
                <a:latin typeface="Arial" panose="020B0604020202020204" pitchFamily="34" charset="0"/>
                <a:ea typeface="Times New Roman" panose="02020603050405020304" pitchFamily="18" charset="0"/>
              </a:rPr>
              <a:t>tenku</a:t>
            </a:r>
            <a:r>
              <a:rPr lang="en-US" sz="1800" dirty="0">
                <a:effectLst/>
                <a:latin typeface="Arial" panose="020B0604020202020204" pitchFamily="34" charset="0"/>
                <a:ea typeface="Times New Roman" panose="02020603050405020304" pitchFamily="18" charset="0"/>
              </a:rPr>
              <a:t>.</a:t>
            </a:r>
            <a:endParaRPr lang="sr-Latn-RS" sz="1800" dirty="0">
              <a:effectLst/>
              <a:latin typeface="Arial" panose="020B0604020202020204" pitchFamily="34" charset="0"/>
              <a:ea typeface="Times New Roman" panose="02020603050405020304" pitchFamily="18" charset="0"/>
            </a:endParaRPr>
          </a:p>
          <a:p>
            <a:pPr marL="0" marR="0" lvl="0" indent="457200" algn="just" defTabSz="914400" rtl="0" eaLnBrk="1" fontAlgn="auto" latinLnBrk="0" hangingPunct="1">
              <a:lnSpc>
                <a:spcPct val="100000"/>
              </a:lnSpc>
              <a:spcBef>
                <a:spcPts val="0"/>
              </a:spcBef>
              <a:spcAft>
                <a:spcPts val="600"/>
              </a:spcAft>
              <a:buClrTx/>
              <a:buSzTx/>
              <a:buFontTx/>
              <a:buNone/>
              <a:tabLst/>
              <a:defRPr/>
            </a:pPr>
            <a:r>
              <a:rPr lang="sr-Latn-RS" sz="1800" dirty="0">
                <a:effectLst/>
                <a:latin typeface="Arial" panose="020B0604020202020204" pitchFamily="34" charset="0"/>
                <a:ea typeface="Times New Roman" panose="02020603050405020304" pitchFamily="18" charset="0"/>
              </a:rPr>
              <a:t>U ovom projektu iskorišćena su dva ultrazvučna HC-SR04 senzora koja su postavljena uz desnu ivicu ka suprotnim ćoškovima tenka</a:t>
            </a:r>
            <a:r>
              <a:rPr lang="en-US" sz="1800" dirty="0">
                <a:effectLst/>
                <a:latin typeface="Arial" panose="020B0604020202020204" pitchFamily="34" charset="0"/>
                <a:ea typeface="Times New Roman" panose="02020603050405020304" pitchFamily="18" charset="0"/>
              </a:rPr>
              <a:t>.</a:t>
            </a:r>
            <a:r>
              <a:rPr lang="sr-Latn-R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Njihova</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uloga</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jeste</a:t>
            </a:r>
            <a:r>
              <a:rPr lang="en-US" sz="1800" dirty="0">
                <a:effectLst/>
                <a:latin typeface="Arial" panose="020B0604020202020204" pitchFamily="34" charset="0"/>
                <a:ea typeface="Times New Roman" panose="02020603050405020304" pitchFamily="18" charset="0"/>
              </a:rPr>
              <a:t> da</a:t>
            </a:r>
            <a:r>
              <a:rPr lang="sr-Latn-RS" sz="1800" dirty="0">
                <a:effectLst/>
                <a:latin typeface="Arial" panose="020B0604020202020204" pitchFamily="34" charset="0"/>
                <a:ea typeface="Times New Roman" panose="02020603050405020304" pitchFamily="18" charset="0"/>
              </a:rPr>
              <a:t> konstantno vode računa o tome da se tenk krece uz površinu zida</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kako</a:t>
            </a:r>
            <a:r>
              <a:rPr lang="en-US" sz="1800" dirty="0">
                <a:effectLst/>
                <a:latin typeface="Arial" panose="020B0604020202020204" pitchFamily="34" charset="0"/>
                <a:ea typeface="Times New Roman" panose="02020603050405020304" pitchFamily="18" charset="0"/>
              </a:rPr>
              <a:t> bi </a:t>
            </a:r>
            <a:r>
              <a:rPr lang="en-US" sz="1800" dirty="0" err="1">
                <a:effectLst/>
                <a:latin typeface="Arial" panose="020B0604020202020204" pitchFamily="34" charset="0"/>
                <a:ea typeface="Times New Roman" panose="02020603050405020304" pitchFamily="18" charset="0"/>
              </a:rPr>
              <a:t>zadrzali</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putanju</a:t>
            </a:r>
            <a:r>
              <a:rPr lang="en-US" sz="1800" dirty="0">
                <a:effectLst/>
                <a:latin typeface="Arial" panose="020B0604020202020204" pitchFamily="34" charset="0"/>
                <a:ea typeface="Times New Roman" panose="02020603050405020304" pitchFamily="18" charset="0"/>
              </a:rPr>
              <a:t>.</a:t>
            </a:r>
            <a:endParaRPr lang="sr-Latn-RS" sz="1800" b="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9BB1A04-13E8-48CD-97F9-AC2568E1A8D4}" type="slidenum">
              <a:rPr lang="en-US" smtClean="0"/>
              <a:t>6</a:t>
            </a:fld>
            <a:endParaRPr lang="en-US" dirty="0"/>
          </a:p>
        </p:txBody>
      </p:sp>
    </p:spTree>
    <p:extLst>
      <p:ext uri="{BB962C8B-B14F-4D97-AF65-F5344CB8AC3E}">
        <p14:creationId xmlns:p14="http://schemas.microsoft.com/office/powerpoint/2010/main" val="1553399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err="1"/>
              <a:t>Grupa</a:t>
            </a:r>
            <a:r>
              <a:rPr lang="en-US" sz="1200" dirty="0"/>
              <a:t> </a:t>
            </a:r>
            <a:r>
              <a:rPr lang="en-US" sz="1200" dirty="0" err="1"/>
              <a:t>komponenata</a:t>
            </a:r>
            <a:r>
              <a:rPr lang="sr-Latn-RS" sz="1200" dirty="0"/>
              <a:t> </a:t>
            </a:r>
            <a:r>
              <a:rPr lang="en-US" sz="1200" dirty="0" err="1"/>
              <a:t>zadu</a:t>
            </a:r>
            <a:r>
              <a:rPr lang="sr-Latn-RS" sz="1200" dirty="0"/>
              <a:t>žena za ispravnu komunikaciju i</a:t>
            </a:r>
          </a:p>
          <a:p>
            <a:pPr marL="0" indent="0">
              <a:buNone/>
            </a:pPr>
            <a:r>
              <a:rPr lang="sr-Latn-RS" sz="1200" dirty="0"/>
              <a:t>funkcionalnost sistema</a:t>
            </a:r>
            <a:r>
              <a:rPr lang="en-US" sz="1200" b="1" dirty="0"/>
              <a:t> </a:t>
            </a:r>
            <a:r>
              <a:rPr lang="en-US" sz="1200" b="0" dirty="0"/>
              <a:t>se </a:t>
            </a:r>
            <a:r>
              <a:rPr lang="en-US" sz="1200" b="0" dirty="0" err="1"/>
              <a:t>sastoji</a:t>
            </a:r>
            <a:r>
              <a:rPr lang="en-US" sz="1200" b="0" dirty="0"/>
              <a:t> </a:t>
            </a:r>
            <a:r>
              <a:rPr lang="en-US" sz="1200" b="0" dirty="0" err="1"/>
              <a:t>iz</a:t>
            </a:r>
            <a:r>
              <a:rPr lang="en-US" sz="1200" b="0" dirty="0"/>
              <a:t> </a:t>
            </a:r>
            <a:r>
              <a:rPr lang="en-US" sz="1200" b="0" dirty="0" err="1"/>
              <a:t>komponenti</a:t>
            </a:r>
            <a:r>
              <a:rPr lang="en-US" sz="1200" b="0" dirty="0"/>
              <a:t> </a:t>
            </a:r>
            <a:r>
              <a:rPr lang="en-US" sz="1200" b="0" dirty="0" err="1"/>
              <a:t>prikazanih</a:t>
            </a:r>
            <a:r>
              <a:rPr lang="en-US" sz="1200" b="0" dirty="0"/>
              <a:t> </a:t>
            </a:r>
            <a:r>
              <a:rPr lang="en-US" sz="1200" b="0" dirty="0" err="1"/>
              <a:t>na</a:t>
            </a:r>
            <a:r>
              <a:rPr lang="en-US" sz="1200" b="0" dirty="0"/>
              <a:t> </a:t>
            </a:r>
            <a:r>
              <a:rPr lang="en-US" sz="1200" b="0" dirty="0" err="1"/>
              <a:t>slajdu</a:t>
            </a:r>
            <a:r>
              <a:rPr lang="en-US" sz="1200" b="0" dirty="0"/>
              <a:t>.</a:t>
            </a:r>
          </a:p>
          <a:p>
            <a:pPr marL="0" marR="0" lvl="0" indent="457200" algn="just" defTabSz="914400" rtl="0" eaLnBrk="1" fontAlgn="auto" latinLnBrk="0" hangingPunct="1">
              <a:lnSpc>
                <a:spcPct val="100000"/>
              </a:lnSpc>
              <a:spcBef>
                <a:spcPts val="0"/>
              </a:spcBef>
              <a:spcAft>
                <a:spcPts val="600"/>
              </a:spcAft>
              <a:buClrTx/>
              <a:buSzTx/>
              <a:buFontTx/>
              <a:buNone/>
              <a:tabLst/>
              <a:defRPr/>
            </a:pPr>
            <a:r>
              <a:rPr lang="en-US" sz="1200" b="0" dirty="0"/>
              <a:t>Regulator </a:t>
            </a:r>
            <a:r>
              <a:rPr lang="en-US" sz="1200" b="0" dirty="0" err="1"/>
              <a:t>napona</a:t>
            </a:r>
            <a:r>
              <a:rPr lang="en-US" sz="1200" b="0" dirty="0"/>
              <a:t> </a:t>
            </a:r>
            <a:r>
              <a:rPr lang="en-US" sz="1200" b="0" dirty="0" err="1"/>
              <a:t>obezbedjuje</a:t>
            </a:r>
            <a:r>
              <a:rPr lang="en-US" sz="1200" b="0" dirty="0"/>
              <a:t> da se </a:t>
            </a:r>
            <a:r>
              <a:rPr lang="en-US" sz="1200" b="0" dirty="0" err="1"/>
              <a:t>na</a:t>
            </a:r>
            <a:r>
              <a:rPr lang="en-US" sz="1200" b="0" dirty="0"/>
              <a:t> </a:t>
            </a:r>
            <a:r>
              <a:rPr lang="en-US" sz="1200" b="0" dirty="0" err="1"/>
              <a:t>njegovom</a:t>
            </a:r>
            <a:r>
              <a:rPr lang="en-US" sz="1200" b="0" dirty="0"/>
              <a:t> </a:t>
            </a:r>
            <a:r>
              <a:rPr lang="en-US" sz="1200" b="0" dirty="0" err="1"/>
              <a:t>izlazu</a:t>
            </a:r>
            <a:r>
              <a:rPr lang="en-US" sz="1200" b="0" dirty="0"/>
              <a:t> </a:t>
            </a:r>
            <a:r>
              <a:rPr lang="en-US" sz="1200" b="0" dirty="0" err="1"/>
              <a:t>prosledi</a:t>
            </a:r>
            <a:r>
              <a:rPr lang="en-US" sz="1200" b="0" dirty="0"/>
              <a:t> </a:t>
            </a:r>
            <a:r>
              <a:rPr lang="en-US" sz="1200" b="0" dirty="0" err="1"/>
              <a:t>napon</a:t>
            </a:r>
            <a:r>
              <a:rPr lang="en-US" sz="1200" b="0" dirty="0"/>
              <a:t> </a:t>
            </a:r>
            <a:r>
              <a:rPr lang="en-US" sz="1200" b="0" dirty="0" err="1"/>
              <a:t>sa</a:t>
            </a:r>
            <a:r>
              <a:rPr lang="en-US" sz="1200" b="0" dirty="0"/>
              <a:t> </a:t>
            </a:r>
            <a:r>
              <a:rPr lang="en-US" sz="1200" b="0" dirty="0" err="1"/>
              <a:t>izvora</a:t>
            </a:r>
            <a:r>
              <a:rPr lang="en-US" sz="1200" b="0" dirty="0"/>
              <a:t> koji je </a:t>
            </a:r>
            <a:r>
              <a:rPr lang="en-US" sz="1200" b="0" dirty="0" err="1"/>
              <a:t>na</a:t>
            </a:r>
            <a:r>
              <a:rPr lang="en-US" sz="1200" b="0" dirty="0"/>
              <a:t> </a:t>
            </a:r>
            <a:r>
              <a:rPr lang="en-US" sz="1200" b="0" dirty="0" err="1"/>
              <a:t>konstantnoj</a:t>
            </a:r>
            <a:r>
              <a:rPr lang="en-US" sz="1200" b="0" dirty="0"/>
              <a:t> </a:t>
            </a:r>
            <a:r>
              <a:rPr lang="en-US" sz="1200" b="0" dirty="0" err="1"/>
              <a:t>vrednosti</a:t>
            </a:r>
            <a:r>
              <a:rPr lang="en-US" sz="1200" b="0" dirty="0"/>
              <a:t> od 5V </a:t>
            </a:r>
            <a:r>
              <a:rPr lang="en-US" sz="1200" b="0" dirty="0" err="1"/>
              <a:t>i</a:t>
            </a:r>
            <a:r>
              <a:rPr lang="en-US" sz="1200" b="0" dirty="0"/>
              <a:t> bez </a:t>
            </a:r>
            <a:r>
              <a:rPr lang="en-US" sz="1200" b="0" dirty="0" err="1"/>
              <a:t>fluktuacija</a:t>
            </a:r>
            <a:r>
              <a:rPr lang="en-US" sz="1200" b="0" dirty="0"/>
              <a:t> </a:t>
            </a:r>
            <a:r>
              <a:rPr lang="en-US" sz="1200" b="0" dirty="0" err="1"/>
              <a:t>kakve</a:t>
            </a:r>
            <a:r>
              <a:rPr lang="en-US" sz="1200" b="0" dirty="0"/>
              <a:t> </a:t>
            </a:r>
            <a:r>
              <a:rPr lang="en-US" sz="1200" b="0" dirty="0" err="1"/>
              <a:t>generalno</a:t>
            </a:r>
            <a:r>
              <a:rPr lang="en-US" sz="1200" b="0" dirty="0"/>
              <a:t> </a:t>
            </a:r>
            <a:r>
              <a:rPr lang="en-US" sz="1200" b="0" dirty="0" err="1"/>
              <a:t>izvori</a:t>
            </a:r>
            <a:r>
              <a:rPr lang="en-US" sz="1200" b="0" dirty="0"/>
              <a:t> </a:t>
            </a:r>
            <a:r>
              <a:rPr lang="en-US" sz="1200" b="0" dirty="0" err="1"/>
              <a:t>napona</a:t>
            </a:r>
            <a:r>
              <a:rPr lang="en-US" sz="1200" b="0" dirty="0"/>
              <a:t> </a:t>
            </a:r>
            <a:r>
              <a:rPr lang="en-US" sz="1200" b="0" dirty="0" err="1"/>
              <a:t>mogu</a:t>
            </a:r>
            <a:r>
              <a:rPr lang="en-US" sz="1200" b="0" dirty="0"/>
              <a:t> </a:t>
            </a:r>
            <a:r>
              <a:rPr lang="en-US" sz="1200" b="0" dirty="0" err="1"/>
              <a:t>imati</a:t>
            </a:r>
            <a:r>
              <a:rPr lang="en-US" sz="1200" b="0" dirty="0"/>
              <a:t>.</a:t>
            </a:r>
            <a:endParaRPr lang="sr-Latn-RS" sz="1200" b="0" dirty="0"/>
          </a:p>
          <a:p>
            <a:pPr marL="0" marR="0" lvl="0" indent="457200" algn="just" defTabSz="914400" rtl="0" eaLnBrk="1" fontAlgn="auto" latinLnBrk="0" hangingPunct="1">
              <a:lnSpc>
                <a:spcPct val="100000"/>
              </a:lnSpc>
              <a:spcBef>
                <a:spcPts val="0"/>
              </a:spcBef>
              <a:spcAft>
                <a:spcPts val="600"/>
              </a:spcAft>
              <a:buClrTx/>
              <a:buSzTx/>
              <a:buFontTx/>
              <a:buNone/>
              <a:tabLst/>
              <a:defRPr/>
            </a:pPr>
            <a:r>
              <a:rPr lang="sv-SE" sz="1200" dirty="0"/>
              <a:t>DC motor sa četkicama </a:t>
            </a:r>
            <a:r>
              <a:rPr lang="sr-Latn-RS" sz="1200" dirty="0"/>
              <a:t>on je zadužen za pokretanje gusenice tenka, pa s obzirom da tenk ima dve gusenice pa se koriste i dva dc motora za upravljanje kretanjem.</a:t>
            </a:r>
          </a:p>
          <a:p>
            <a:pPr marL="0" marR="0" lvl="0" indent="457200" algn="just" defTabSz="914400" rtl="0" eaLnBrk="1" fontAlgn="auto" latinLnBrk="0" hangingPunct="1">
              <a:lnSpc>
                <a:spcPct val="100000"/>
              </a:lnSpc>
              <a:spcBef>
                <a:spcPts val="0"/>
              </a:spcBef>
              <a:spcAft>
                <a:spcPts val="600"/>
              </a:spcAft>
              <a:buClrTx/>
              <a:buSzTx/>
              <a:buFontTx/>
              <a:buNone/>
              <a:tabLst/>
              <a:defRPr/>
            </a:pPr>
            <a:r>
              <a:rPr lang="en-US" sz="1200" b="0" dirty="0" err="1"/>
              <a:t>Drajver</a:t>
            </a:r>
            <a:r>
              <a:rPr lang="en-US" sz="1200" b="0" dirty="0"/>
              <a:t> </a:t>
            </a:r>
            <a:r>
              <a:rPr lang="en-US" sz="1200" b="0" dirty="0" err="1"/>
              <a:t>sluzi</a:t>
            </a:r>
            <a:r>
              <a:rPr lang="en-US" sz="1200" b="0" dirty="0"/>
              <a:t> za </a:t>
            </a:r>
            <a:r>
              <a:rPr lang="en-US" sz="1200" b="0" dirty="0" err="1"/>
              <a:t>nezavisno</a:t>
            </a:r>
            <a:r>
              <a:rPr lang="en-US" sz="1200" b="0" dirty="0"/>
              <a:t> </a:t>
            </a:r>
            <a:r>
              <a:rPr lang="en-US" sz="1200" b="0" dirty="0" err="1"/>
              <a:t>pokretanje</a:t>
            </a:r>
            <a:r>
              <a:rPr lang="en-US" sz="1200" b="0" dirty="0"/>
              <a:t> 2 </a:t>
            </a:r>
            <a:r>
              <a:rPr lang="en-US" sz="1200" b="0" dirty="0" err="1"/>
              <a:t>motora</a:t>
            </a:r>
            <a:r>
              <a:rPr lang="en-US" sz="1200" b="0" dirty="0"/>
              <a:t> koji </a:t>
            </a:r>
            <a:r>
              <a:rPr lang="en-US" sz="1200" b="0" dirty="0" err="1"/>
              <a:t>pokrecu</a:t>
            </a:r>
            <a:r>
              <a:rPr lang="en-US" sz="1200" b="0" dirty="0"/>
              <a:t> </a:t>
            </a:r>
            <a:r>
              <a:rPr lang="en-US" sz="1200" b="0" dirty="0" err="1"/>
              <a:t>tockove</a:t>
            </a:r>
            <a:r>
              <a:rPr lang="en-US" sz="1200" b="0" dirty="0"/>
              <a:t>, </a:t>
            </a:r>
            <a:r>
              <a:rPr lang="en-US" sz="1200" b="0" dirty="0" err="1"/>
              <a:t>kao</a:t>
            </a:r>
            <a:r>
              <a:rPr lang="en-US" sz="1200" b="0" dirty="0"/>
              <a:t> </a:t>
            </a:r>
            <a:r>
              <a:rPr lang="en-US" sz="1200" b="0" dirty="0" err="1"/>
              <a:t>i</a:t>
            </a:r>
            <a:r>
              <a:rPr lang="en-US" sz="1200" b="0" dirty="0"/>
              <a:t> za </a:t>
            </a:r>
            <a:r>
              <a:rPr lang="en-US" sz="1200" b="0" dirty="0" err="1"/>
              <a:t>njihovu</a:t>
            </a:r>
            <a:r>
              <a:rPr lang="en-US" sz="1200" b="0" dirty="0"/>
              <a:t> </a:t>
            </a:r>
            <a:r>
              <a:rPr lang="en-US" sz="1200" b="0" dirty="0" err="1"/>
              <a:t>medjusobno</a:t>
            </a:r>
            <a:r>
              <a:rPr lang="en-US" sz="1200" b="0" dirty="0"/>
              <a:t> </a:t>
            </a:r>
            <a:r>
              <a:rPr lang="en-US" sz="1200" b="0" dirty="0" err="1"/>
              <a:t>nezavisnu</a:t>
            </a:r>
            <a:r>
              <a:rPr lang="en-US" sz="1200" b="0" dirty="0"/>
              <a:t> </a:t>
            </a:r>
            <a:r>
              <a:rPr lang="en-US" sz="1200" b="0" dirty="0" err="1"/>
              <a:t>kontrolu</a:t>
            </a:r>
            <a:r>
              <a:rPr lang="en-US" sz="1200" b="0" dirty="0"/>
              <a:t> </a:t>
            </a:r>
            <a:r>
              <a:rPr lang="en-US" sz="1200" b="0" dirty="0" err="1"/>
              <a:t>brzine</a:t>
            </a:r>
            <a:r>
              <a:rPr lang="en-US" sz="1200" b="0" dirty="0"/>
              <a:t>.</a:t>
            </a:r>
          </a:p>
          <a:p>
            <a:pPr marL="0" marR="0" lvl="0" indent="457200" algn="just" defTabSz="914400" rtl="0" eaLnBrk="1" fontAlgn="auto" latinLnBrk="0" hangingPunct="1">
              <a:lnSpc>
                <a:spcPct val="100000"/>
              </a:lnSpc>
              <a:spcBef>
                <a:spcPts val="0"/>
              </a:spcBef>
              <a:spcAft>
                <a:spcPts val="600"/>
              </a:spcAft>
              <a:buClrTx/>
              <a:buSzTx/>
              <a:buFontTx/>
              <a:buNone/>
              <a:tabLst/>
              <a:defRPr/>
            </a:pPr>
            <a:r>
              <a:rPr lang="en-US" sz="1200" b="0" dirty="0" err="1"/>
              <a:t>Blutut</a:t>
            </a:r>
            <a:r>
              <a:rPr lang="en-US" sz="1200" b="0" dirty="0"/>
              <a:t> </a:t>
            </a:r>
            <a:r>
              <a:rPr lang="en-US" sz="1200" b="0" dirty="0" err="1"/>
              <a:t>modul</a:t>
            </a:r>
            <a:r>
              <a:rPr lang="en-US" sz="1200" b="0" dirty="0"/>
              <a:t> </a:t>
            </a:r>
            <a:r>
              <a:rPr lang="en-US" sz="1200" b="0" dirty="0" err="1"/>
              <a:t>omogucava</a:t>
            </a:r>
            <a:r>
              <a:rPr lang="en-US" sz="1200" b="0" dirty="0"/>
              <a:t> </a:t>
            </a:r>
            <a:r>
              <a:rPr lang="en-US" sz="1200" b="0" dirty="0" err="1"/>
              <a:t>bezicnu</a:t>
            </a:r>
            <a:r>
              <a:rPr lang="en-US" sz="1200" b="0" dirty="0"/>
              <a:t> </a:t>
            </a:r>
            <a:r>
              <a:rPr lang="en-US" sz="1200" b="0" dirty="0" err="1"/>
              <a:t>komunikaciju</a:t>
            </a:r>
            <a:r>
              <a:rPr lang="en-US" sz="1200" b="0" dirty="0"/>
              <a:t> </a:t>
            </a:r>
            <a:r>
              <a:rPr lang="en-US" sz="1200" b="0" dirty="0" err="1"/>
              <a:t>robota</a:t>
            </a:r>
            <a:r>
              <a:rPr lang="en-US" sz="1200" b="0" dirty="0"/>
              <a:t> </a:t>
            </a:r>
            <a:r>
              <a:rPr lang="en-US" sz="1200" b="0" dirty="0" err="1"/>
              <a:t>i</a:t>
            </a:r>
            <a:r>
              <a:rPr lang="en-US" sz="1200" b="0" dirty="0"/>
              <a:t> </a:t>
            </a:r>
            <a:r>
              <a:rPr lang="en-US" sz="1200" b="0" dirty="0" err="1"/>
              <a:t>korisnika</a:t>
            </a:r>
            <a:r>
              <a:rPr lang="en-US" sz="1200" b="0" dirty="0"/>
              <a:t>, </a:t>
            </a:r>
            <a:r>
              <a:rPr lang="en-US" sz="1200" b="0" dirty="0" err="1"/>
              <a:t>gde</a:t>
            </a:r>
            <a:r>
              <a:rPr lang="en-US" sz="1200" b="0" dirty="0"/>
              <a:t> </a:t>
            </a:r>
            <a:r>
              <a:rPr lang="en-US" sz="1200" b="0" dirty="0" err="1"/>
              <a:t>korisnik</a:t>
            </a:r>
            <a:r>
              <a:rPr lang="en-US" sz="1200" b="0" dirty="0"/>
              <a:t> </a:t>
            </a:r>
            <a:r>
              <a:rPr lang="en-US" sz="1200" b="0" dirty="0" err="1"/>
              <a:t>njemu</a:t>
            </a:r>
            <a:r>
              <a:rPr lang="en-US" sz="1200" b="0" dirty="0"/>
              <a:t> moze da </a:t>
            </a:r>
            <a:r>
              <a:rPr lang="en-US" sz="1200" b="0" dirty="0" err="1"/>
              <a:t>da</a:t>
            </a:r>
            <a:r>
              <a:rPr lang="en-US" sz="1200" b="0" dirty="0"/>
              <a:t> </a:t>
            </a:r>
            <a:r>
              <a:rPr lang="en-US" sz="1200" b="0" dirty="0" err="1"/>
              <a:t>komandu</a:t>
            </a:r>
            <a:r>
              <a:rPr lang="en-US" sz="1200" b="0" dirty="0"/>
              <a:t> za </a:t>
            </a:r>
            <a:r>
              <a:rPr lang="en-US" sz="1200" b="0" dirty="0" err="1"/>
              <a:t>pocetak</a:t>
            </a:r>
            <a:r>
              <a:rPr lang="en-US" sz="1200" b="0" dirty="0"/>
              <a:t> </a:t>
            </a:r>
            <a:r>
              <a:rPr lang="en-US" sz="1200" b="0" dirty="0" err="1"/>
              <a:t>i</a:t>
            </a:r>
            <a:r>
              <a:rPr lang="en-US" sz="1200" b="0" dirty="0"/>
              <a:t> </a:t>
            </a:r>
            <a:r>
              <a:rPr lang="en-US" sz="1200" b="0" dirty="0" err="1"/>
              <a:t>kraj</a:t>
            </a:r>
            <a:r>
              <a:rPr lang="en-US" sz="1200" b="0" dirty="0"/>
              <a:t> </a:t>
            </a:r>
            <a:r>
              <a:rPr lang="en-US" sz="1200" b="0" dirty="0" err="1"/>
              <a:t>kretanja</a:t>
            </a:r>
            <a:r>
              <a:rPr lang="en-US" sz="1200" b="0" dirty="0"/>
              <a:t>, a robot </a:t>
            </a:r>
            <a:r>
              <a:rPr lang="en-US" sz="1200" b="0" dirty="0" err="1"/>
              <a:t>korisniku</a:t>
            </a:r>
            <a:r>
              <a:rPr lang="en-US" sz="1200" b="0" dirty="0"/>
              <a:t> </a:t>
            </a:r>
            <a:r>
              <a:rPr lang="en-US" sz="1200" b="0" dirty="0" err="1"/>
              <a:t>salje</a:t>
            </a:r>
            <a:r>
              <a:rPr lang="en-US" sz="1200" b="0" dirty="0"/>
              <a:t> </a:t>
            </a:r>
            <a:r>
              <a:rPr lang="en-US" sz="1200" b="0" dirty="0" err="1"/>
              <a:t>poruku</a:t>
            </a:r>
            <a:r>
              <a:rPr lang="en-US" sz="1200" b="0" dirty="0"/>
              <a:t> o </a:t>
            </a:r>
            <a:r>
              <a:rPr lang="en-US" sz="1200" b="0" dirty="0" err="1"/>
              <a:t>svakoj</a:t>
            </a:r>
            <a:r>
              <a:rPr lang="en-US" sz="1200" b="0" dirty="0"/>
              <a:t> </a:t>
            </a:r>
            <a:r>
              <a:rPr lang="en-US" sz="1200" b="0" dirty="0" err="1"/>
              <a:t>izvrsenoj</a:t>
            </a:r>
            <a:r>
              <a:rPr lang="en-US" sz="1200" b="0" dirty="0"/>
              <a:t> </a:t>
            </a:r>
            <a:r>
              <a:rPr lang="en-US" sz="1200" b="0" dirty="0" err="1"/>
              <a:t>akciji</a:t>
            </a:r>
            <a:r>
              <a:rPr lang="en-US" sz="1200" b="0" dirty="0"/>
              <a:t> </a:t>
            </a:r>
            <a:r>
              <a:rPr lang="en-US" sz="1200" b="0" dirty="0" err="1"/>
              <a:t>nakon</a:t>
            </a:r>
            <a:r>
              <a:rPr lang="en-US" sz="1200" b="0" dirty="0"/>
              <a:t> </a:t>
            </a:r>
            <a:r>
              <a:rPr lang="en-US" sz="1200" b="0" dirty="0" err="1"/>
              <a:t>njenog</a:t>
            </a:r>
            <a:r>
              <a:rPr lang="en-US" sz="1200" b="0" dirty="0"/>
              <a:t> </a:t>
            </a:r>
            <a:r>
              <a:rPr lang="en-US" sz="1200" b="0" dirty="0" err="1"/>
              <a:t>izvrsavanja</a:t>
            </a:r>
            <a:r>
              <a:rPr lang="en-US" sz="1200" b="0" dirty="0"/>
              <a:t>.</a:t>
            </a:r>
          </a:p>
          <a:p>
            <a:pPr marL="0" marR="0" lvl="0" indent="457200" algn="just" defTabSz="914400" rtl="0" eaLnBrk="1" fontAlgn="auto" latinLnBrk="0" hangingPunct="1">
              <a:lnSpc>
                <a:spcPct val="100000"/>
              </a:lnSpc>
              <a:spcBef>
                <a:spcPts val="0"/>
              </a:spcBef>
              <a:spcAft>
                <a:spcPts val="600"/>
              </a:spcAft>
              <a:buClrTx/>
              <a:buSzTx/>
              <a:buFontTx/>
              <a:buNone/>
              <a:tabLst/>
              <a:defRPr/>
            </a:pPr>
            <a:endParaRPr lang="en-150" dirty="0"/>
          </a:p>
        </p:txBody>
      </p:sp>
      <p:sp>
        <p:nvSpPr>
          <p:cNvPr id="4" name="Slide Number Placeholder 3"/>
          <p:cNvSpPr>
            <a:spLocks noGrp="1"/>
          </p:cNvSpPr>
          <p:nvPr>
            <p:ph type="sldNum" sz="quarter" idx="5"/>
          </p:nvPr>
        </p:nvSpPr>
        <p:spPr/>
        <p:txBody>
          <a:bodyPr/>
          <a:lstStyle/>
          <a:p>
            <a:fld id="{69BB1A04-13E8-48CD-97F9-AC2568E1A8D4}" type="slidenum">
              <a:rPr lang="en-US" smtClean="0"/>
              <a:t>7</a:t>
            </a:fld>
            <a:endParaRPr lang="en-US" dirty="0"/>
          </a:p>
        </p:txBody>
      </p:sp>
    </p:spTree>
    <p:extLst>
      <p:ext uri="{BB962C8B-B14F-4D97-AF65-F5344CB8AC3E}">
        <p14:creationId xmlns:p14="http://schemas.microsoft.com/office/powerpoint/2010/main" val="516394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Sematik</a:t>
            </a:r>
            <a:r>
              <a:rPr lang="en-US" dirty="0"/>
              <a:t> </a:t>
            </a:r>
            <a:r>
              <a:rPr lang="en-US" dirty="0" err="1"/>
              <a:t>i</a:t>
            </a:r>
            <a:r>
              <a:rPr lang="en-US" dirty="0"/>
              <a:t> </a:t>
            </a:r>
            <a:r>
              <a:rPr lang="en-US" dirty="0" err="1"/>
              <a:t>lejaut</a:t>
            </a:r>
            <a:r>
              <a:rPr lang="en-US" dirty="0"/>
              <a:t> </a:t>
            </a:r>
            <a:r>
              <a:rPr lang="en-US" dirty="0" err="1"/>
              <a:t>plocice</a:t>
            </a:r>
            <a:r>
              <a:rPr lang="en-US" dirty="0"/>
              <a:t> </a:t>
            </a:r>
            <a:r>
              <a:rPr lang="en-US" dirty="0" err="1"/>
              <a:t>su</a:t>
            </a:r>
            <a:r>
              <a:rPr lang="en-US" dirty="0"/>
              <a:t> </a:t>
            </a:r>
            <a:r>
              <a:rPr lang="en-US" dirty="0" err="1"/>
              <a:t>isprojektovani</a:t>
            </a:r>
            <a:r>
              <a:rPr lang="en-US" dirty="0"/>
              <a:t> </a:t>
            </a:r>
            <a:r>
              <a:rPr lang="en-US" dirty="0" err="1"/>
              <a:t>koriscenjem</a:t>
            </a:r>
            <a:r>
              <a:rPr lang="en-US" dirty="0"/>
              <a:t> </a:t>
            </a:r>
            <a:r>
              <a:rPr lang="en-US" dirty="0" err="1"/>
              <a:t>programskig</a:t>
            </a:r>
            <a:r>
              <a:rPr lang="en-US" dirty="0"/>
              <a:t> </a:t>
            </a:r>
            <a:r>
              <a:rPr lang="en-US" dirty="0" err="1"/>
              <a:t>alata</a:t>
            </a:r>
            <a:r>
              <a:rPr lang="en-US" dirty="0"/>
              <a:t> Altium Designer. Na </a:t>
            </a:r>
            <a:r>
              <a:rPr lang="en-US" dirty="0" err="1"/>
              <a:t>ovoj</a:t>
            </a:r>
            <a:r>
              <a:rPr lang="en-US" dirty="0"/>
              <a:t> </a:t>
            </a:r>
            <a:r>
              <a:rPr lang="en-US" dirty="0" err="1"/>
              <a:t>slici</a:t>
            </a:r>
            <a:r>
              <a:rPr lang="en-US" dirty="0"/>
              <a:t> se </a:t>
            </a:r>
            <a:r>
              <a:rPr lang="en-US" dirty="0" err="1"/>
              <a:t>jasno</a:t>
            </a:r>
            <a:r>
              <a:rPr lang="en-US" dirty="0"/>
              <a:t> vide </a:t>
            </a:r>
            <a:r>
              <a:rPr lang="en-US" dirty="0" err="1"/>
              <a:t>nacini</a:t>
            </a:r>
            <a:r>
              <a:rPr lang="en-US" dirty="0"/>
              <a:t> </a:t>
            </a:r>
            <a:r>
              <a:rPr lang="en-US" dirty="0" err="1"/>
              <a:t>povezivanja</a:t>
            </a:r>
            <a:r>
              <a:rPr lang="en-US" dirty="0"/>
              <a:t> </a:t>
            </a:r>
            <a:r>
              <a:rPr lang="en-US" dirty="0" err="1"/>
              <a:t>svake</a:t>
            </a:r>
            <a:r>
              <a:rPr lang="en-US" dirty="0"/>
              <a:t> od </a:t>
            </a:r>
            <a:r>
              <a:rPr lang="en-US" dirty="0" err="1"/>
              <a:t>komponenata</a:t>
            </a:r>
            <a:r>
              <a:rPr lang="en-US" dirty="0"/>
              <a:t>, </a:t>
            </a:r>
            <a:r>
              <a:rPr lang="en-US" dirty="0" err="1"/>
              <a:t>koja</a:t>
            </a:r>
            <a:r>
              <a:rPr lang="en-US" dirty="0"/>
              <a:t>  je </a:t>
            </a:r>
            <a:r>
              <a:rPr lang="en-US" dirty="0" err="1"/>
              <a:t>povezana</a:t>
            </a:r>
            <a:r>
              <a:rPr lang="en-US" dirty="0"/>
              <a:t> </a:t>
            </a:r>
            <a:r>
              <a:rPr lang="en-US" dirty="0" err="1"/>
              <a:t>na</a:t>
            </a:r>
            <a:r>
              <a:rPr lang="en-US" dirty="0"/>
              <a:t> koji pin, </a:t>
            </a:r>
            <a:r>
              <a:rPr lang="en-US" dirty="0" err="1"/>
              <a:t>i</a:t>
            </a:r>
            <a:r>
              <a:rPr lang="en-US" dirty="0"/>
              <a:t> </a:t>
            </a:r>
            <a:r>
              <a:rPr lang="en-US" dirty="0" err="1"/>
              <a:t>uz</a:t>
            </a:r>
            <a:r>
              <a:rPr lang="en-US" dirty="0"/>
              <a:t> </a:t>
            </a:r>
            <a:r>
              <a:rPr lang="en-US" dirty="0" err="1"/>
              <a:t>pomoc</a:t>
            </a:r>
            <a:r>
              <a:rPr lang="en-US" dirty="0"/>
              <a:t> </a:t>
            </a:r>
            <a:r>
              <a:rPr lang="en-US" dirty="0" err="1"/>
              <a:t>kojih</a:t>
            </a:r>
            <a:r>
              <a:rPr lang="en-US" dirty="0"/>
              <a:t> </a:t>
            </a:r>
            <a:r>
              <a:rPr lang="en-US" dirty="0" err="1"/>
              <a:t>dodatnih</a:t>
            </a:r>
            <a:r>
              <a:rPr lang="en-US" dirty="0"/>
              <a:t> </a:t>
            </a:r>
            <a:r>
              <a:rPr lang="en-US" dirty="0" err="1"/>
              <a:t>komponenata</a:t>
            </a:r>
            <a:r>
              <a:rPr lang="en-US" dirty="0"/>
              <a:t> je </a:t>
            </a:r>
            <a:r>
              <a:rPr lang="en-US" dirty="0" err="1"/>
              <a:t>upotrebljena</a:t>
            </a:r>
            <a:r>
              <a:rPr lang="en-US" dirty="0"/>
              <a:t> u </a:t>
            </a:r>
            <a:r>
              <a:rPr lang="en-US" dirty="0" err="1"/>
              <a:t>svrhe</a:t>
            </a:r>
            <a:r>
              <a:rPr lang="en-US" dirty="0"/>
              <a:t> </a:t>
            </a:r>
            <a:r>
              <a:rPr lang="en-US" dirty="0" err="1"/>
              <a:t>nama</a:t>
            </a:r>
            <a:r>
              <a:rPr lang="en-US" dirty="0"/>
              <a:t> </a:t>
            </a:r>
            <a:r>
              <a:rPr lang="en-US" dirty="0" err="1"/>
              <a:t>zadatog</a:t>
            </a:r>
            <a:r>
              <a:rPr lang="en-US" dirty="0"/>
              <a:t> </a:t>
            </a:r>
            <a:r>
              <a:rPr lang="en-US" dirty="0" err="1"/>
              <a:t>zadatka</a:t>
            </a:r>
            <a:r>
              <a:rPr lang="en-US" dirty="0"/>
              <a:t>.</a:t>
            </a:r>
            <a:endParaRPr lang="en-150" dirty="0"/>
          </a:p>
        </p:txBody>
      </p:sp>
      <p:sp>
        <p:nvSpPr>
          <p:cNvPr id="4" name="Slide Number Placeholder 3"/>
          <p:cNvSpPr>
            <a:spLocks noGrp="1"/>
          </p:cNvSpPr>
          <p:nvPr>
            <p:ph type="sldNum" sz="quarter" idx="5"/>
          </p:nvPr>
        </p:nvSpPr>
        <p:spPr/>
        <p:txBody>
          <a:bodyPr/>
          <a:lstStyle/>
          <a:p>
            <a:fld id="{69BB1A04-13E8-48CD-97F9-AC2568E1A8D4}" type="slidenum">
              <a:rPr lang="en-US" smtClean="0"/>
              <a:t>8</a:t>
            </a:fld>
            <a:endParaRPr lang="en-US" dirty="0"/>
          </a:p>
        </p:txBody>
      </p:sp>
    </p:spTree>
    <p:extLst>
      <p:ext uri="{BB962C8B-B14F-4D97-AF65-F5344CB8AC3E}">
        <p14:creationId xmlns:p14="http://schemas.microsoft.com/office/powerpoint/2010/main" val="3869876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457200" algn="just">
              <a:spcAft>
                <a:spcPts val="600"/>
              </a:spcAft>
            </a:pPr>
            <a:r>
              <a:rPr lang="en-US" dirty="0"/>
              <a:t>U </a:t>
            </a:r>
            <a:r>
              <a:rPr lang="en-US" dirty="0" err="1"/>
              <a:t>ovoj</a:t>
            </a:r>
            <a:r>
              <a:rPr lang="en-US" dirty="0"/>
              <a:t> </a:t>
            </a:r>
            <a:r>
              <a:rPr lang="en-US" dirty="0" err="1"/>
              <a:t>tabeli</a:t>
            </a:r>
            <a:r>
              <a:rPr lang="en-US" dirty="0"/>
              <a:t> je </a:t>
            </a:r>
            <a:r>
              <a:rPr lang="en-US" dirty="0" err="1"/>
              <a:t>prikazano</a:t>
            </a:r>
            <a:r>
              <a:rPr lang="en-US" dirty="0"/>
              <a:t> </a:t>
            </a:r>
            <a:r>
              <a:rPr lang="en-US" dirty="0" err="1"/>
              <a:t>sistematicnije</a:t>
            </a:r>
            <a:r>
              <a:rPr lang="en-US" dirty="0"/>
              <a:t> </a:t>
            </a:r>
            <a:r>
              <a:rPr lang="en-US" dirty="0" err="1"/>
              <a:t>upravo</a:t>
            </a:r>
            <a:r>
              <a:rPr lang="en-US" dirty="0"/>
              <a:t> </a:t>
            </a:r>
            <a:r>
              <a:rPr lang="en-US" dirty="0" err="1"/>
              <a:t>koje</a:t>
            </a:r>
            <a:r>
              <a:rPr lang="en-US" dirty="0"/>
              <a:t> </a:t>
            </a:r>
            <a:r>
              <a:rPr lang="en-US" dirty="0" err="1"/>
              <a:t>komponente</a:t>
            </a:r>
            <a:r>
              <a:rPr lang="en-US" dirty="0"/>
              <a:t> </a:t>
            </a:r>
            <a:r>
              <a:rPr lang="en-US" dirty="0" err="1"/>
              <a:t>sa</a:t>
            </a:r>
            <a:r>
              <a:rPr lang="en-US" dirty="0"/>
              <a:t> </a:t>
            </a:r>
            <a:r>
              <a:rPr lang="en-US" dirty="0" err="1"/>
              <a:t>kojim</a:t>
            </a:r>
            <a:r>
              <a:rPr lang="en-US" dirty="0"/>
              <a:t> </a:t>
            </a:r>
            <a:r>
              <a:rPr lang="en-US" dirty="0" err="1"/>
              <a:t>ulogama</a:t>
            </a:r>
            <a:r>
              <a:rPr lang="en-US" dirty="0"/>
              <a:t> </a:t>
            </a:r>
            <a:r>
              <a:rPr lang="en-US" dirty="0" err="1"/>
              <a:t>zauzimaju</a:t>
            </a:r>
            <a:r>
              <a:rPr lang="en-US" dirty="0"/>
              <a:t> </a:t>
            </a:r>
            <a:r>
              <a:rPr lang="en-US" dirty="0" err="1"/>
              <a:t>koje</a:t>
            </a:r>
            <a:r>
              <a:rPr lang="en-US" dirty="0"/>
              <a:t> </a:t>
            </a:r>
            <a:r>
              <a:rPr lang="en-US" dirty="0" err="1"/>
              <a:t>pinove</a:t>
            </a:r>
            <a:r>
              <a:rPr lang="en-US" dirty="0"/>
              <a:t> </a:t>
            </a:r>
            <a:r>
              <a:rPr lang="en-US" dirty="0" err="1"/>
              <a:t>mikrokontrolera</a:t>
            </a:r>
            <a:r>
              <a:rPr lang="en-US" dirty="0"/>
              <a:t>.</a:t>
            </a:r>
            <a:endParaRPr lang="en-150" dirty="0"/>
          </a:p>
        </p:txBody>
      </p:sp>
      <p:sp>
        <p:nvSpPr>
          <p:cNvPr id="4" name="Slide Number Placeholder 3"/>
          <p:cNvSpPr>
            <a:spLocks noGrp="1"/>
          </p:cNvSpPr>
          <p:nvPr>
            <p:ph type="sldNum" sz="quarter" idx="5"/>
          </p:nvPr>
        </p:nvSpPr>
        <p:spPr/>
        <p:txBody>
          <a:bodyPr/>
          <a:lstStyle/>
          <a:p>
            <a:fld id="{69BB1A04-13E8-48CD-97F9-AC2568E1A8D4}" type="slidenum">
              <a:rPr lang="en-US" smtClean="0"/>
              <a:t>9</a:t>
            </a:fld>
            <a:endParaRPr lang="en-US" dirty="0"/>
          </a:p>
        </p:txBody>
      </p:sp>
    </p:spTree>
    <p:extLst>
      <p:ext uri="{BB962C8B-B14F-4D97-AF65-F5344CB8AC3E}">
        <p14:creationId xmlns:p14="http://schemas.microsoft.com/office/powerpoint/2010/main" val="2554447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8A87A34-81AB-432B-8DAE-1953F412C126}" type="datetimeFigureOut">
              <a:rPr lang="en-US" smtClean="0"/>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362593"/>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0313297"/>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709914"/>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566173"/>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576288"/>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49260706"/>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46096025"/>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2601223"/>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0388572"/>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0904057"/>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15174"/>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A87A34-81AB-432B-8DAE-1953F412C126}" type="datetimeFigureOut">
              <a:rPr lang="en-US" smtClean="0"/>
              <a:pPr/>
              <a:t>6/27/2023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201344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ransition spd="slow">
    <p:cover/>
  </p:transition>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0.sv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0.sv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10.sv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8.sv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10.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4.jpe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slide" Target="slide2.xml"/><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3">
            <a:extLst>
              <a:ext uri="{FF2B5EF4-FFF2-40B4-BE49-F238E27FC236}">
                <a16:creationId xmlns:a16="http://schemas.microsoft.com/office/drawing/2014/main" id="{A540FAC9-3505-49ED-9B06-A0F8C1485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5">
            <a:extLst>
              <a:ext uri="{FF2B5EF4-FFF2-40B4-BE49-F238E27FC236}">
                <a16:creationId xmlns:a16="http://schemas.microsoft.com/office/drawing/2014/main" id="{9879B3CD-E329-42F5-B136-BA1F37EC05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5464" y="484632"/>
            <a:ext cx="7453538" cy="58809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a:extLst>
              <a:ext uri="{FF2B5EF4-FFF2-40B4-BE49-F238E27FC236}">
                <a16:creationId xmlns:a16="http://schemas.microsoft.com/office/drawing/2014/main" id="{4D687081-16D7-4BC5-A7DB-E70117439F85}"/>
              </a:ext>
            </a:extLst>
          </p:cNvPr>
          <p:cNvSpPr>
            <a:spLocks noGrp="1"/>
          </p:cNvSpPr>
          <p:nvPr>
            <p:ph type="ctrTitle"/>
          </p:nvPr>
        </p:nvSpPr>
        <p:spPr>
          <a:xfrm>
            <a:off x="990096" y="977900"/>
            <a:ext cx="6539558" cy="3327734"/>
          </a:xfrm>
        </p:spPr>
        <p:txBody>
          <a:bodyPr anchor="b">
            <a:normAutofit/>
          </a:bodyPr>
          <a:lstStyle/>
          <a:p>
            <a:r>
              <a:rPr lang="en-US" sz="5400" dirty="0" err="1"/>
              <a:t>Autonomno</a:t>
            </a:r>
            <a:r>
              <a:rPr lang="en-US" sz="5400" dirty="0"/>
              <a:t> </a:t>
            </a:r>
            <a:r>
              <a:rPr lang="en-US" sz="5400" dirty="0" err="1"/>
              <a:t>kretanje</a:t>
            </a:r>
            <a:r>
              <a:rPr lang="en-US" sz="5400" dirty="0"/>
              <a:t> </a:t>
            </a:r>
            <a:r>
              <a:rPr lang="en-US" sz="5400" dirty="0" err="1"/>
              <a:t>robota</a:t>
            </a:r>
            <a:r>
              <a:rPr lang="en-US" sz="5400" dirty="0"/>
              <a:t> </a:t>
            </a:r>
            <a:r>
              <a:rPr lang="en-US" sz="5400" dirty="0" err="1"/>
              <a:t>uz</a:t>
            </a:r>
            <a:r>
              <a:rPr lang="en-US" sz="5400" dirty="0"/>
              <a:t> </a:t>
            </a:r>
            <a:r>
              <a:rPr lang="en-US" sz="5400" dirty="0" err="1"/>
              <a:t>izbegavanje</a:t>
            </a:r>
            <a:r>
              <a:rPr lang="en-US" sz="5400" dirty="0"/>
              <a:t> </a:t>
            </a:r>
            <a:r>
              <a:rPr lang="en-US" sz="5400" dirty="0" err="1"/>
              <a:t>prepreka</a:t>
            </a:r>
            <a:endParaRPr lang="en-US" sz="5400" dirty="0"/>
          </a:p>
        </p:txBody>
      </p:sp>
      <p:sp>
        <p:nvSpPr>
          <p:cNvPr id="3" name="Subtitle 2">
            <a:extLst>
              <a:ext uri="{FF2B5EF4-FFF2-40B4-BE49-F238E27FC236}">
                <a16:creationId xmlns:a16="http://schemas.microsoft.com/office/drawing/2014/main" id="{1841851F-203A-4F8E-AA75-478526ABA894}"/>
              </a:ext>
            </a:extLst>
          </p:cNvPr>
          <p:cNvSpPr>
            <a:spLocks noGrp="1"/>
          </p:cNvSpPr>
          <p:nvPr>
            <p:ph type="subTitle" idx="1"/>
          </p:nvPr>
        </p:nvSpPr>
        <p:spPr>
          <a:xfrm>
            <a:off x="781548" y="4489222"/>
            <a:ext cx="6539558" cy="1744311"/>
          </a:xfrm>
        </p:spPr>
        <p:txBody>
          <a:bodyPr anchor="t">
            <a:normAutofit/>
          </a:bodyPr>
          <a:lstStyle/>
          <a:p>
            <a:r>
              <a:rPr lang="sr-Latn-RS" sz="2400" dirty="0"/>
              <a:t>Šormaz Nikola EE7/2019</a:t>
            </a:r>
          </a:p>
          <a:p>
            <a:r>
              <a:rPr lang="sr-Latn-RS" sz="2400" dirty="0"/>
              <a:t>Draškić Marko EE26/2019</a:t>
            </a:r>
          </a:p>
          <a:p>
            <a:r>
              <a:rPr lang="sr-Latn-RS" sz="2400" dirty="0"/>
              <a:t>Nikolić Martina EE166/2019</a:t>
            </a:r>
          </a:p>
          <a:p>
            <a:r>
              <a:rPr lang="sr-Latn-RS" sz="2400" dirty="0"/>
              <a:t>Stefanov Miljana EE122/2019</a:t>
            </a:r>
          </a:p>
        </p:txBody>
      </p:sp>
      <p:cxnSp>
        <p:nvCxnSpPr>
          <p:cNvPr id="43" name="Straight Connector 37">
            <a:extLst>
              <a:ext uri="{FF2B5EF4-FFF2-40B4-BE49-F238E27FC236}">
                <a16:creationId xmlns:a16="http://schemas.microsoft.com/office/drawing/2014/main" id="{51B042EF-3024-4C57-B282-1B30607FB7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58680" y="4476657"/>
            <a:ext cx="5370974"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EA0B4097-B645-43E0-A2B5-B8D688E7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84632"/>
            <a:ext cx="3584224" cy="588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Tree>
    <p:extLst>
      <p:ext uri="{BB962C8B-B14F-4D97-AF65-F5344CB8AC3E}">
        <p14:creationId xmlns:p14="http://schemas.microsoft.com/office/powerpoint/2010/main" val="2185875816"/>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E9261C7-23B4-E1BE-6E80-3BDBE5E866B7}"/>
              </a:ext>
            </a:extLst>
          </p:cNvPr>
          <p:cNvSpPr txBox="1"/>
          <p:nvPr/>
        </p:nvSpPr>
        <p:spPr>
          <a:xfrm>
            <a:off x="621107" y="290198"/>
            <a:ext cx="4295673" cy="461665"/>
          </a:xfrm>
          <a:prstGeom prst="rect">
            <a:avLst/>
          </a:prstGeom>
          <a:noFill/>
        </p:spPr>
        <p:txBody>
          <a:bodyPr wrap="square" rtlCol="0">
            <a:spAutoFit/>
          </a:bodyPr>
          <a:lstStyle/>
          <a:p>
            <a:r>
              <a:rPr lang="sr-Latn-RS" sz="2400" b="1" dirty="0"/>
              <a:t>REALIZACIJA</a:t>
            </a:r>
            <a:endParaRPr lang="en-US" sz="2400" b="1" dirty="0"/>
          </a:p>
        </p:txBody>
      </p:sp>
      <p:sp>
        <p:nvSpPr>
          <p:cNvPr id="19" name="Arrow: Right 18">
            <a:hlinkClick r:id="rId3" action="ppaction://hlinksldjump"/>
            <a:extLst>
              <a:ext uri="{FF2B5EF4-FFF2-40B4-BE49-F238E27FC236}">
                <a16:creationId xmlns:a16="http://schemas.microsoft.com/office/drawing/2014/main" id="{9AC9BAE0-FE6E-3AB7-D875-D60F62CA590A}"/>
              </a:ext>
            </a:extLst>
          </p:cNvPr>
          <p:cNvSpPr/>
          <p:nvPr/>
        </p:nvSpPr>
        <p:spPr>
          <a:xfrm>
            <a:off x="10090206" y="6239778"/>
            <a:ext cx="1893889" cy="597481"/>
          </a:xfrm>
          <a:prstGeom prst="rightArrow">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0" name="TextBox 19">
            <a:extLst>
              <a:ext uri="{FF2B5EF4-FFF2-40B4-BE49-F238E27FC236}">
                <a16:creationId xmlns:a16="http://schemas.microsoft.com/office/drawing/2014/main" id="{6D7DF56E-42CB-1904-744E-61B0AEA5CE24}"/>
              </a:ext>
            </a:extLst>
          </p:cNvPr>
          <p:cNvSpPr txBox="1"/>
          <p:nvPr/>
        </p:nvSpPr>
        <p:spPr>
          <a:xfrm>
            <a:off x="10100467" y="6328357"/>
            <a:ext cx="1676400" cy="369332"/>
          </a:xfrm>
          <a:prstGeom prst="rect">
            <a:avLst/>
          </a:prstGeom>
          <a:noFill/>
        </p:spPr>
        <p:txBody>
          <a:bodyPr wrap="square" rtlCol="0">
            <a:spAutoFit/>
          </a:bodyPr>
          <a:lstStyle/>
          <a:p>
            <a:r>
              <a:rPr lang="sr-Latn-RS" b="1" dirty="0">
                <a:hlinkClick r:id="rId3" action="ppaction://hlinksldjump">
                  <a:extLst>
                    <a:ext uri="{A12FA001-AC4F-418D-AE19-62706E023703}">
                      <ahyp:hlinkClr xmlns:ahyp="http://schemas.microsoft.com/office/drawing/2018/hyperlinkcolor" val="tx"/>
                    </a:ext>
                  </a:extLst>
                </a:hlinkClick>
              </a:rPr>
              <a:t>nazad na etape</a:t>
            </a:r>
            <a:endParaRPr lang="en-US" b="1" dirty="0"/>
          </a:p>
        </p:txBody>
      </p:sp>
      <p:pic>
        <p:nvPicPr>
          <p:cNvPr id="4" name="Graphic 3" descr="Abacus with solid fill">
            <a:extLst>
              <a:ext uri="{FF2B5EF4-FFF2-40B4-BE49-F238E27FC236}">
                <a16:creationId xmlns:a16="http://schemas.microsoft.com/office/drawing/2014/main" id="{92A3872E-A954-95D5-29B0-E8A1310A109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308" y="228138"/>
            <a:ext cx="585787" cy="585787"/>
          </a:xfrm>
          <a:prstGeom prst="rect">
            <a:avLst/>
          </a:prstGeom>
        </p:spPr>
      </p:pic>
      <p:pic>
        <p:nvPicPr>
          <p:cNvPr id="6" name="Picture 5">
            <a:extLst>
              <a:ext uri="{FF2B5EF4-FFF2-40B4-BE49-F238E27FC236}">
                <a16:creationId xmlns:a16="http://schemas.microsoft.com/office/drawing/2014/main" id="{DC6E61AE-D2D2-46CF-3DD3-2518F1C9557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69378" y="680079"/>
            <a:ext cx="10498294" cy="5648278"/>
          </a:xfrm>
          <a:prstGeom prst="rect">
            <a:avLst/>
          </a:prstGeom>
          <a:noFill/>
          <a:ln>
            <a:noFill/>
          </a:ln>
        </p:spPr>
      </p:pic>
    </p:spTree>
    <p:extLst>
      <p:ext uri="{BB962C8B-B14F-4D97-AF65-F5344CB8AC3E}">
        <p14:creationId xmlns:p14="http://schemas.microsoft.com/office/powerpoint/2010/main" val="2162251638"/>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E9261C7-23B4-E1BE-6E80-3BDBE5E866B7}"/>
              </a:ext>
            </a:extLst>
          </p:cNvPr>
          <p:cNvSpPr txBox="1"/>
          <p:nvPr/>
        </p:nvSpPr>
        <p:spPr>
          <a:xfrm>
            <a:off x="699095" y="290198"/>
            <a:ext cx="4295673" cy="461665"/>
          </a:xfrm>
          <a:prstGeom prst="rect">
            <a:avLst/>
          </a:prstGeom>
          <a:noFill/>
        </p:spPr>
        <p:txBody>
          <a:bodyPr wrap="square" rtlCol="0">
            <a:spAutoFit/>
          </a:bodyPr>
          <a:lstStyle/>
          <a:p>
            <a:r>
              <a:rPr lang="sr-Latn-RS" sz="2400" b="1" dirty="0"/>
              <a:t>REALIZACIJA</a:t>
            </a:r>
            <a:endParaRPr lang="en-US" sz="2400" b="1" dirty="0"/>
          </a:p>
        </p:txBody>
      </p:sp>
      <p:sp>
        <p:nvSpPr>
          <p:cNvPr id="19" name="Arrow: Right 18">
            <a:hlinkClick r:id="rId3" action="ppaction://hlinksldjump"/>
            <a:extLst>
              <a:ext uri="{FF2B5EF4-FFF2-40B4-BE49-F238E27FC236}">
                <a16:creationId xmlns:a16="http://schemas.microsoft.com/office/drawing/2014/main" id="{9AC9BAE0-FE6E-3AB7-D875-D60F62CA590A}"/>
              </a:ext>
            </a:extLst>
          </p:cNvPr>
          <p:cNvSpPr/>
          <p:nvPr/>
        </p:nvSpPr>
        <p:spPr>
          <a:xfrm>
            <a:off x="10090206" y="6239778"/>
            <a:ext cx="1893889" cy="597481"/>
          </a:xfrm>
          <a:prstGeom prst="rightArrow">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0" name="TextBox 19">
            <a:extLst>
              <a:ext uri="{FF2B5EF4-FFF2-40B4-BE49-F238E27FC236}">
                <a16:creationId xmlns:a16="http://schemas.microsoft.com/office/drawing/2014/main" id="{6D7DF56E-42CB-1904-744E-61B0AEA5CE24}"/>
              </a:ext>
            </a:extLst>
          </p:cNvPr>
          <p:cNvSpPr txBox="1"/>
          <p:nvPr/>
        </p:nvSpPr>
        <p:spPr>
          <a:xfrm>
            <a:off x="10100467" y="6328357"/>
            <a:ext cx="1676400" cy="369332"/>
          </a:xfrm>
          <a:prstGeom prst="rect">
            <a:avLst/>
          </a:prstGeom>
          <a:noFill/>
        </p:spPr>
        <p:txBody>
          <a:bodyPr wrap="square" rtlCol="0">
            <a:spAutoFit/>
          </a:bodyPr>
          <a:lstStyle/>
          <a:p>
            <a:r>
              <a:rPr lang="sr-Latn-RS" b="1" dirty="0">
                <a:hlinkClick r:id="rId3" action="ppaction://hlinksldjump">
                  <a:extLst>
                    <a:ext uri="{A12FA001-AC4F-418D-AE19-62706E023703}">
                      <ahyp:hlinkClr xmlns:ahyp="http://schemas.microsoft.com/office/drawing/2018/hyperlinkcolor" val="tx"/>
                    </a:ext>
                  </a:extLst>
                </a:hlinkClick>
              </a:rPr>
              <a:t>nazad na etape</a:t>
            </a:r>
            <a:endParaRPr lang="en-US" b="1" dirty="0"/>
          </a:p>
        </p:txBody>
      </p:sp>
      <p:pic>
        <p:nvPicPr>
          <p:cNvPr id="4" name="Graphic 3" descr="Abacus with solid fill">
            <a:extLst>
              <a:ext uri="{FF2B5EF4-FFF2-40B4-BE49-F238E27FC236}">
                <a16:creationId xmlns:a16="http://schemas.microsoft.com/office/drawing/2014/main" id="{92A3872E-A954-95D5-29B0-E8A1310A109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308" y="228138"/>
            <a:ext cx="585787" cy="585787"/>
          </a:xfrm>
          <a:prstGeom prst="rect">
            <a:avLst/>
          </a:prstGeom>
        </p:spPr>
      </p:pic>
      <p:sp>
        <p:nvSpPr>
          <p:cNvPr id="3" name="TextBox 2">
            <a:extLst>
              <a:ext uri="{FF2B5EF4-FFF2-40B4-BE49-F238E27FC236}">
                <a16:creationId xmlns:a16="http://schemas.microsoft.com/office/drawing/2014/main" id="{DBF790FC-10D8-046A-ED09-3749C87C29A2}"/>
              </a:ext>
            </a:extLst>
          </p:cNvPr>
          <p:cNvSpPr txBox="1"/>
          <p:nvPr/>
        </p:nvSpPr>
        <p:spPr>
          <a:xfrm>
            <a:off x="963846" y="1203157"/>
            <a:ext cx="10813021" cy="3970318"/>
          </a:xfrm>
          <a:prstGeom prst="rect">
            <a:avLst/>
          </a:prstGeom>
          <a:noFill/>
        </p:spPr>
        <p:txBody>
          <a:bodyPr wrap="square" rtlCol="0">
            <a:spAutoFit/>
          </a:bodyPr>
          <a:lstStyle/>
          <a:p>
            <a:r>
              <a:rPr lang="sr-Latn-RS" sz="2800" dirty="0"/>
              <a:t>Etape izrade ploče</a:t>
            </a:r>
            <a:r>
              <a:rPr lang="en-US" sz="2800" dirty="0"/>
              <a:t>:</a:t>
            </a:r>
            <a:br>
              <a:rPr lang="sr-Latn-RS" sz="2800" dirty="0"/>
            </a:br>
            <a:endParaRPr lang="en-US" sz="2800" dirty="0"/>
          </a:p>
          <a:p>
            <a:pPr marL="457200" indent="-457200">
              <a:buFont typeface="Courier New" panose="02070309020205020404" pitchFamily="49" charset="0"/>
              <a:buChar char="o"/>
            </a:pPr>
            <a:r>
              <a:rPr lang="sr-Latn-RS" sz="2800" dirty="0"/>
              <a:t>Transfer maske sa foto-osetljive folije na bakarnu stranu ploče procesom osvetljivanja – uređaj</a:t>
            </a:r>
          </a:p>
          <a:p>
            <a:pPr marL="457200" indent="-457200">
              <a:buFont typeface="Courier New" panose="02070309020205020404" pitchFamily="49" charset="0"/>
              <a:buChar char="o"/>
            </a:pPr>
            <a:r>
              <a:rPr lang="sr-Latn-RS" sz="2800" dirty="0"/>
              <a:t>Razvijanje filma sa maske - rastvor </a:t>
            </a:r>
            <a:r>
              <a:rPr lang="sr-Latn-RS" sz="2800" i="1" dirty="0"/>
              <a:t>Natrijum Hidroksid-a (NaOH) </a:t>
            </a:r>
            <a:r>
              <a:rPr lang="sr-Latn-RS" sz="2800" dirty="0"/>
              <a:t>i hladne vode </a:t>
            </a:r>
          </a:p>
          <a:p>
            <a:pPr marL="457200" indent="-457200">
              <a:buFont typeface="Courier New" panose="02070309020205020404" pitchFamily="49" charset="0"/>
              <a:buChar char="o"/>
            </a:pPr>
            <a:r>
              <a:rPr lang="sr-Latn-RS" sz="2800" dirty="0"/>
              <a:t>Nagrizanje bakra nezaštićenog maskom - </a:t>
            </a:r>
            <a:r>
              <a:rPr lang="sr-Latn-RS" sz="2800" i="1" dirty="0"/>
              <a:t>Feri Hlorid (FeCl3)</a:t>
            </a:r>
          </a:p>
          <a:p>
            <a:pPr marL="457200" indent="-457200">
              <a:buFont typeface="Courier New" panose="02070309020205020404" pitchFamily="49" charset="0"/>
              <a:buChar char="o"/>
            </a:pPr>
            <a:r>
              <a:rPr lang="sr-Latn-RS" sz="2800" dirty="0"/>
              <a:t>Pažljivo skidanje zaštitnog sloja sa pločice – vodena šmirgla</a:t>
            </a:r>
          </a:p>
          <a:p>
            <a:pPr marL="457200" indent="-457200">
              <a:buFont typeface="Courier New" panose="02070309020205020404" pitchFamily="49" charset="0"/>
              <a:buChar char="o"/>
            </a:pPr>
            <a:r>
              <a:rPr lang="sr-Latn-RS" sz="2800" dirty="0"/>
              <a:t>Opciona zaštita bakra od oksidacije – rastvor alkohol i kalafonijum</a:t>
            </a:r>
          </a:p>
        </p:txBody>
      </p:sp>
    </p:spTree>
    <p:extLst>
      <p:ext uri="{BB962C8B-B14F-4D97-AF65-F5344CB8AC3E}">
        <p14:creationId xmlns:p14="http://schemas.microsoft.com/office/powerpoint/2010/main" val="964105101"/>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E9261C7-23B4-E1BE-6E80-3BDBE5E866B7}"/>
              </a:ext>
            </a:extLst>
          </p:cNvPr>
          <p:cNvSpPr txBox="1"/>
          <p:nvPr/>
        </p:nvSpPr>
        <p:spPr>
          <a:xfrm>
            <a:off x="621107" y="290198"/>
            <a:ext cx="4295673" cy="461665"/>
          </a:xfrm>
          <a:prstGeom prst="rect">
            <a:avLst/>
          </a:prstGeom>
          <a:noFill/>
        </p:spPr>
        <p:txBody>
          <a:bodyPr wrap="square" rtlCol="0">
            <a:spAutoFit/>
          </a:bodyPr>
          <a:lstStyle/>
          <a:p>
            <a:r>
              <a:rPr lang="sr-Latn-RS" sz="2400" b="1" dirty="0"/>
              <a:t>REALIZACIJA</a:t>
            </a:r>
            <a:endParaRPr lang="en-US" sz="2400" b="1" dirty="0"/>
          </a:p>
        </p:txBody>
      </p:sp>
      <p:sp>
        <p:nvSpPr>
          <p:cNvPr id="19" name="Arrow: Right 18">
            <a:hlinkClick r:id="rId3" action="ppaction://hlinksldjump"/>
            <a:extLst>
              <a:ext uri="{FF2B5EF4-FFF2-40B4-BE49-F238E27FC236}">
                <a16:creationId xmlns:a16="http://schemas.microsoft.com/office/drawing/2014/main" id="{9AC9BAE0-FE6E-3AB7-D875-D60F62CA590A}"/>
              </a:ext>
            </a:extLst>
          </p:cNvPr>
          <p:cNvSpPr/>
          <p:nvPr/>
        </p:nvSpPr>
        <p:spPr>
          <a:xfrm>
            <a:off x="10090206" y="6239778"/>
            <a:ext cx="1893889" cy="597481"/>
          </a:xfrm>
          <a:prstGeom prst="rightArrow">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0" name="TextBox 19">
            <a:extLst>
              <a:ext uri="{FF2B5EF4-FFF2-40B4-BE49-F238E27FC236}">
                <a16:creationId xmlns:a16="http://schemas.microsoft.com/office/drawing/2014/main" id="{6D7DF56E-42CB-1904-744E-61B0AEA5CE24}"/>
              </a:ext>
            </a:extLst>
          </p:cNvPr>
          <p:cNvSpPr txBox="1"/>
          <p:nvPr/>
        </p:nvSpPr>
        <p:spPr>
          <a:xfrm>
            <a:off x="10100467" y="6328357"/>
            <a:ext cx="1676400" cy="369332"/>
          </a:xfrm>
          <a:prstGeom prst="rect">
            <a:avLst/>
          </a:prstGeom>
          <a:noFill/>
        </p:spPr>
        <p:txBody>
          <a:bodyPr wrap="square" rtlCol="0">
            <a:spAutoFit/>
          </a:bodyPr>
          <a:lstStyle/>
          <a:p>
            <a:r>
              <a:rPr lang="sr-Latn-RS" b="1" dirty="0">
                <a:hlinkClick r:id="rId3" action="ppaction://hlinksldjump">
                  <a:extLst>
                    <a:ext uri="{A12FA001-AC4F-418D-AE19-62706E023703}">
                      <ahyp:hlinkClr xmlns:ahyp="http://schemas.microsoft.com/office/drawing/2018/hyperlinkcolor" val="tx"/>
                    </a:ext>
                  </a:extLst>
                </a:hlinkClick>
              </a:rPr>
              <a:t>nazad na etape</a:t>
            </a:r>
            <a:endParaRPr lang="en-US" b="1" dirty="0"/>
          </a:p>
        </p:txBody>
      </p:sp>
      <p:pic>
        <p:nvPicPr>
          <p:cNvPr id="4" name="Graphic 3" descr="Abacus with solid fill">
            <a:extLst>
              <a:ext uri="{FF2B5EF4-FFF2-40B4-BE49-F238E27FC236}">
                <a16:creationId xmlns:a16="http://schemas.microsoft.com/office/drawing/2014/main" id="{92A3872E-A954-95D5-29B0-E8A1310A109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308" y="228138"/>
            <a:ext cx="585787" cy="585787"/>
          </a:xfrm>
          <a:prstGeom prst="rect">
            <a:avLst/>
          </a:prstGeom>
        </p:spPr>
      </p:pic>
      <p:pic>
        <p:nvPicPr>
          <p:cNvPr id="7" name="Picture 6" descr="A picture containing drawing, art, sketch&#10;&#10;Description automatically generated">
            <a:extLst>
              <a:ext uri="{FF2B5EF4-FFF2-40B4-BE49-F238E27FC236}">
                <a16:creationId xmlns:a16="http://schemas.microsoft.com/office/drawing/2014/main" id="{A79736CF-34BD-82EF-4E10-B400A8B6A8CC}"/>
              </a:ext>
            </a:extLst>
          </p:cNvPr>
          <p:cNvPicPr>
            <a:picLocks noChangeAspect="1"/>
          </p:cNvPicPr>
          <p:nvPr/>
        </p:nvPicPr>
        <p:blipFill>
          <a:blip r:embed="rId6"/>
          <a:stretch>
            <a:fillRect/>
          </a:stretch>
        </p:blipFill>
        <p:spPr>
          <a:xfrm>
            <a:off x="1942846" y="843666"/>
            <a:ext cx="8306307" cy="5396112"/>
          </a:xfrm>
          <a:prstGeom prst="rect">
            <a:avLst/>
          </a:prstGeom>
        </p:spPr>
      </p:pic>
    </p:spTree>
    <p:extLst>
      <p:ext uri="{BB962C8B-B14F-4D97-AF65-F5344CB8AC3E}">
        <p14:creationId xmlns:p14="http://schemas.microsoft.com/office/powerpoint/2010/main" val="1456642173"/>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E9261C7-23B4-E1BE-6E80-3BDBE5E866B7}"/>
              </a:ext>
            </a:extLst>
          </p:cNvPr>
          <p:cNvSpPr txBox="1"/>
          <p:nvPr/>
        </p:nvSpPr>
        <p:spPr>
          <a:xfrm>
            <a:off x="621107" y="290198"/>
            <a:ext cx="4295673" cy="461665"/>
          </a:xfrm>
          <a:prstGeom prst="rect">
            <a:avLst/>
          </a:prstGeom>
          <a:noFill/>
        </p:spPr>
        <p:txBody>
          <a:bodyPr wrap="square" rtlCol="0">
            <a:spAutoFit/>
          </a:bodyPr>
          <a:lstStyle/>
          <a:p>
            <a:r>
              <a:rPr lang="sr-Latn-RS" sz="2400" b="1" dirty="0"/>
              <a:t>REALIZACIJA</a:t>
            </a:r>
            <a:endParaRPr lang="en-US" sz="2400" b="1" dirty="0"/>
          </a:p>
        </p:txBody>
      </p:sp>
      <p:sp>
        <p:nvSpPr>
          <p:cNvPr id="19" name="Arrow: Right 18">
            <a:hlinkClick r:id="rId3" action="ppaction://hlinksldjump"/>
            <a:extLst>
              <a:ext uri="{FF2B5EF4-FFF2-40B4-BE49-F238E27FC236}">
                <a16:creationId xmlns:a16="http://schemas.microsoft.com/office/drawing/2014/main" id="{9AC9BAE0-FE6E-3AB7-D875-D60F62CA590A}"/>
              </a:ext>
            </a:extLst>
          </p:cNvPr>
          <p:cNvSpPr/>
          <p:nvPr/>
        </p:nvSpPr>
        <p:spPr>
          <a:xfrm>
            <a:off x="10090206" y="6239778"/>
            <a:ext cx="1893889" cy="597481"/>
          </a:xfrm>
          <a:prstGeom prst="rightArrow">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0" name="TextBox 19">
            <a:extLst>
              <a:ext uri="{FF2B5EF4-FFF2-40B4-BE49-F238E27FC236}">
                <a16:creationId xmlns:a16="http://schemas.microsoft.com/office/drawing/2014/main" id="{6D7DF56E-42CB-1904-744E-61B0AEA5CE24}"/>
              </a:ext>
            </a:extLst>
          </p:cNvPr>
          <p:cNvSpPr txBox="1"/>
          <p:nvPr/>
        </p:nvSpPr>
        <p:spPr>
          <a:xfrm>
            <a:off x="10100467" y="6328357"/>
            <a:ext cx="1676400" cy="369332"/>
          </a:xfrm>
          <a:prstGeom prst="rect">
            <a:avLst/>
          </a:prstGeom>
          <a:noFill/>
        </p:spPr>
        <p:txBody>
          <a:bodyPr wrap="square" rtlCol="0">
            <a:spAutoFit/>
          </a:bodyPr>
          <a:lstStyle/>
          <a:p>
            <a:r>
              <a:rPr lang="sr-Latn-RS" b="1" dirty="0">
                <a:hlinkClick r:id="rId3" action="ppaction://hlinksldjump">
                  <a:extLst>
                    <a:ext uri="{A12FA001-AC4F-418D-AE19-62706E023703}">
                      <ahyp:hlinkClr xmlns:ahyp="http://schemas.microsoft.com/office/drawing/2018/hyperlinkcolor" val="tx"/>
                    </a:ext>
                  </a:extLst>
                </a:hlinkClick>
              </a:rPr>
              <a:t>nazad na etape</a:t>
            </a:r>
            <a:endParaRPr lang="en-US" b="1" dirty="0"/>
          </a:p>
        </p:txBody>
      </p:sp>
      <p:pic>
        <p:nvPicPr>
          <p:cNvPr id="4" name="Graphic 3" descr="Abacus with solid fill">
            <a:extLst>
              <a:ext uri="{FF2B5EF4-FFF2-40B4-BE49-F238E27FC236}">
                <a16:creationId xmlns:a16="http://schemas.microsoft.com/office/drawing/2014/main" id="{92A3872E-A954-95D5-29B0-E8A1310A109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308" y="228138"/>
            <a:ext cx="585787" cy="585787"/>
          </a:xfrm>
          <a:prstGeom prst="rect">
            <a:avLst/>
          </a:prstGeom>
        </p:spPr>
      </p:pic>
      <p:pic>
        <p:nvPicPr>
          <p:cNvPr id="2" name="Picture 1">
            <a:extLst>
              <a:ext uri="{FF2B5EF4-FFF2-40B4-BE49-F238E27FC236}">
                <a16:creationId xmlns:a16="http://schemas.microsoft.com/office/drawing/2014/main" id="{670E993F-2119-A7EA-6612-1DC58568B96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4" t="15533" r="4" b="10237"/>
          <a:stretch/>
        </p:blipFill>
        <p:spPr bwMode="auto">
          <a:xfrm>
            <a:off x="1143722" y="767424"/>
            <a:ext cx="9904556" cy="551664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0616363"/>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E9261C7-23B4-E1BE-6E80-3BDBE5E866B7}"/>
              </a:ext>
            </a:extLst>
          </p:cNvPr>
          <p:cNvSpPr txBox="1"/>
          <p:nvPr/>
        </p:nvSpPr>
        <p:spPr>
          <a:xfrm>
            <a:off x="877319" y="441631"/>
            <a:ext cx="4295673" cy="461665"/>
          </a:xfrm>
          <a:prstGeom prst="rect">
            <a:avLst/>
          </a:prstGeom>
          <a:noFill/>
        </p:spPr>
        <p:txBody>
          <a:bodyPr wrap="square" rtlCol="0">
            <a:spAutoFit/>
          </a:bodyPr>
          <a:lstStyle/>
          <a:p>
            <a:r>
              <a:rPr lang="sr-Latn-RS" sz="2400" b="1" dirty="0"/>
              <a:t>ALGORITAM RADA</a:t>
            </a:r>
            <a:endParaRPr lang="en-US" sz="2400" b="1" dirty="0"/>
          </a:p>
        </p:txBody>
      </p:sp>
      <p:sp>
        <p:nvSpPr>
          <p:cNvPr id="19" name="Arrow: Right 18">
            <a:hlinkClick r:id="rId3" action="ppaction://hlinksldjump"/>
            <a:extLst>
              <a:ext uri="{FF2B5EF4-FFF2-40B4-BE49-F238E27FC236}">
                <a16:creationId xmlns:a16="http://schemas.microsoft.com/office/drawing/2014/main" id="{9AC9BAE0-FE6E-3AB7-D875-D60F62CA590A}"/>
              </a:ext>
            </a:extLst>
          </p:cNvPr>
          <p:cNvSpPr/>
          <p:nvPr/>
        </p:nvSpPr>
        <p:spPr>
          <a:xfrm>
            <a:off x="10123392" y="6089087"/>
            <a:ext cx="1893889" cy="597481"/>
          </a:xfrm>
          <a:prstGeom prst="rightArrow">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0" name="TextBox 19">
            <a:extLst>
              <a:ext uri="{FF2B5EF4-FFF2-40B4-BE49-F238E27FC236}">
                <a16:creationId xmlns:a16="http://schemas.microsoft.com/office/drawing/2014/main" id="{6D7DF56E-42CB-1904-744E-61B0AEA5CE24}"/>
              </a:ext>
            </a:extLst>
          </p:cNvPr>
          <p:cNvSpPr txBox="1"/>
          <p:nvPr/>
        </p:nvSpPr>
        <p:spPr>
          <a:xfrm>
            <a:off x="10123392" y="6203161"/>
            <a:ext cx="1676400" cy="369332"/>
          </a:xfrm>
          <a:prstGeom prst="rect">
            <a:avLst/>
          </a:prstGeom>
          <a:noFill/>
        </p:spPr>
        <p:txBody>
          <a:bodyPr wrap="square" rtlCol="0">
            <a:spAutoFit/>
          </a:bodyPr>
          <a:lstStyle/>
          <a:p>
            <a:r>
              <a:rPr lang="sr-Latn-RS" b="1" dirty="0">
                <a:hlinkClick r:id="rId3" action="ppaction://hlinksldjump">
                  <a:extLst>
                    <a:ext uri="{A12FA001-AC4F-418D-AE19-62706E023703}">
                      <ahyp:hlinkClr xmlns:ahyp="http://schemas.microsoft.com/office/drawing/2018/hyperlinkcolor" val="tx"/>
                    </a:ext>
                  </a:extLst>
                </a:hlinkClick>
              </a:rPr>
              <a:t>nazad na etape</a:t>
            </a:r>
            <a:endParaRPr lang="en-US" b="1" dirty="0"/>
          </a:p>
        </p:txBody>
      </p:sp>
      <p:pic>
        <p:nvPicPr>
          <p:cNvPr id="2" name="Graphic 1" descr="Abacus with solid fill">
            <a:extLst>
              <a:ext uri="{FF2B5EF4-FFF2-40B4-BE49-F238E27FC236}">
                <a16:creationId xmlns:a16="http://schemas.microsoft.com/office/drawing/2014/main" id="{868E6CC1-E2CD-F7CF-E89D-715B77151A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a:off x="340948" y="441631"/>
            <a:ext cx="536371" cy="536371"/>
          </a:xfrm>
          <a:prstGeom prst="rect">
            <a:avLst/>
          </a:prstGeom>
        </p:spPr>
      </p:pic>
      <p:pic>
        <p:nvPicPr>
          <p:cNvPr id="4" name="Picture 3">
            <a:extLst>
              <a:ext uri="{FF2B5EF4-FFF2-40B4-BE49-F238E27FC236}">
                <a16:creationId xmlns:a16="http://schemas.microsoft.com/office/drawing/2014/main" id="{448BE65B-797A-9C70-20C8-C1942C0EF333}"/>
              </a:ext>
            </a:extLst>
          </p:cNvPr>
          <p:cNvPicPr>
            <a:picLocks noChangeAspect="1"/>
          </p:cNvPicPr>
          <p:nvPr/>
        </p:nvPicPr>
        <p:blipFill>
          <a:blip r:embed="rId6"/>
          <a:stretch>
            <a:fillRect/>
          </a:stretch>
        </p:blipFill>
        <p:spPr>
          <a:xfrm>
            <a:off x="3692568" y="0"/>
            <a:ext cx="5570185" cy="6858000"/>
          </a:xfrm>
          <a:prstGeom prst="rect">
            <a:avLst/>
          </a:prstGeom>
        </p:spPr>
      </p:pic>
    </p:spTree>
    <p:extLst>
      <p:ext uri="{BB962C8B-B14F-4D97-AF65-F5344CB8AC3E}">
        <p14:creationId xmlns:p14="http://schemas.microsoft.com/office/powerpoint/2010/main" val="2279323908"/>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03CA8402-72F7-8725-AB64-F9520FFA115E}"/>
              </a:ext>
            </a:extLst>
          </p:cNvPr>
          <p:cNvGraphicFramePr>
            <a:graphicFrameLocks noGrp="1"/>
          </p:cNvGraphicFramePr>
          <p:nvPr>
            <p:ph idx="1"/>
            <p:extLst>
              <p:ext uri="{D42A27DB-BD31-4B8C-83A1-F6EECF244321}">
                <p14:modId xmlns:p14="http://schemas.microsoft.com/office/powerpoint/2010/main" val="445352310"/>
              </p:ext>
            </p:extLst>
          </p:nvPr>
        </p:nvGraphicFramePr>
        <p:xfrm>
          <a:off x="898358" y="992849"/>
          <a:ext cx="10395284" cy="5246929"/>
        </p:xfrm>
        <a:graphic>
          <a:graphicData uri="http://schemas.openxmlformats.org/drawingml/2006/table">
            <a:tbl>
              <a:tblPr firstRow="1" bandRow="1">
                <a:tableStyleId>{5940675A-B579-460E-94D1-54222C63F5DA}</a:tableStyleId>
              </a:tblPr>
              <a:tblGrid>
                <a:gridCol w="5197642">
                  <a:extLst>
                    <a:ext uri="{9D8B030D-6E8A-4147-A177-3AD203B41FA5}">
                      <a16:colId xmlns:a16="http://schemas.microsoft.com/office/drawing/2014/main" val="1777829558"/>
                    </a:ext>
                  </a:extLst>
                </a:gridCol>
                <a:gridCol w="5197642">
                  <a:extLst>
                    <a:ext uri="{9D8B030D-6E8A-4147-A177-3AD203B41FA5}">
                      <a16:colId xmlns:a16="http://schemas.microsoft.com/office/drawing/2014/main" val="527774124"/>
                    </a:ext>
                  </a:extLst>
                </a:gridCol>
              </a:tblGrid>
              <a:tr h="531689">
                <a:tc>
                  <a:txBody>
                    <a:bodyPr/>
                    <a:lstStyle/>
                    <a:p>
                      <a:pPr algn="ctr"/>
                      <a:r>
                        <a:rPr lang="sr-Latn-RS" sz="2600" dirty="0"/>
                        <a:t>PREDNOSTI</a:t>
                      </a:r>
                      <a:endParaRPr lang="en-US" sz="2600" dirty="0"/>
                    </a:p>
                  </a:txBody>
                  <a:tcPr/>
                </a:tc>
                <a:tc>
                  <a:txBody>
                    <a:bodyPr/>
                    <a:lstStyle/>
                    <a:p>
                      <a:pPr algn="ctr"/>
                      <a:r>
                        <a:rPr lang="sr-Latn-RS" sz="2600" dirty="0"/>
                        <a:t>MANE</a:t>
                      </a:r>
                      <a:endParaRPr lang="en-US" sz="2600" dirty="0"/>
                    </a:p>
                  </a:txBody>
                  <a:tcPr/>
                </a:tc>
                <a:extLst>
                  <a:ext uri="{0D108BD9-81ED-4DB2-BD59-A6C34878D82A}">
                    <a16:rowId xmlns:a16="http://schemas.microsoft.com/office/drawing/2014/main" val="1533605976"/>
                  </a:ext>
                </a:extLst>
              </a:tr>
              <a:tr h="4715240">
                <a:tc>
                  <a:txBody>
                    <a:bodyPr/>
                    <a:lstStyle/>
                    <a:p>
                      <a:pPr marL="0" indent="0" algn="ctr">
                        <a:buFontTx/>
                        <a:buNone/>
                      </a:pPr>
                      <a:r>
                        <a:rPr lang="sr-Latn-RS" sz="2300" dirty="0"/>
                        <a:t>- Potpuno autonomno kretanje nakon pokretanja</a:t>
                      </a:r>
                    </a:p>
                    <a:p>
                      <a:pPr marL="285750" indent="-285750" algn="ctr">
                        <a:buFontTx/>
                        <a:buChar char="-"/>
                      </a:pPr>
                      <a:r>
                        <a:rPr lang="sr-Latn-RS" sz="2300" dirty="0"/>
                        <a:t>Kvalitet ploče u skladu sa mogućnostima</a:t>
                      </a:r>
                    </a:p>
                    <a:p>
                      <a:pPr marL="285750" indent="-285750" algn="ctr">
                        <a:buFontTx/>
                        <a:buChar char="-"/>
                      </a:pPr>
                      <a:r>
                        <a:rPr lang="sr-Latn-RS" sz="2300" dirty="0"/>
                        <a:t>Mogućnost hardverske modifikacije</a:t>
                      </a:r>
                    </a:p>
                    <a:p>
                      <a:pPr marL="285750" marR="0" lvl="0" indent="-285750" algn="ctr" defTabSz="914400" rtl="0" eaLnBrk="1" fontAlgn="auto" latinLnBrk="0" hangingPunct="1">
                        <a:lnSpc>
                          <a:spcPct val="100000"/>
                        </a:lnSpc>
                        <a:spcBef>
                          <a:spcPts val="0"/>
                        </a:spcBef>
                        <a:spcAft>
                          <a:spcPts val="0"/>
                        </a:spcAft>
                        <a:buClrTx/>
                        <a:buSzTx/>
                        <a:buFontTx/>
                        <a:buChar char="-"/>
                        <a:tabLst/>
                        <a:defRPr/>
                      </a:pPr>
                      <a:r>
                        <a:rPr lang="sr-Latn-RS" sz="2300" dirty="0"/>
                        <a:t>Mogućnost softverske modifikacije</a:t>
                      </a:r>
                    </a:p>
                    <a:p>
                      <a:pPr marL="285750" indent="-285750" algn="ctr">
                        <a:buFontTx/>
                        <a:buChar char="-"/>
                      </a:pPr>
                      <a:r>
                        <a:rPr lang="sr-Latn-RS" sz="2300" dirty="0"/>
                        <a:t>Bakar na ploči zaštićen od oksidacije</a:t>
                      </a:r>
                    </a:p>
                    <a:p>
                      <a:pPr marL="285750" indent="-285750" algn="ctr">
                        <a:buFontTx/>
                        <a:buChar char="-"/>
                      </a:pPr>
                      <a:r>
                        <a:rPr lang="sr-Latn-RS" sz="2300" dirty="0"/>
                        <a:t>Mogućnost implementacije serijske komunikacije</a:t>
                      </a:r>
                    </a:p>
                    <a:p>
                      <a:pPr marL="285750" indent="-285750" algn="ctr">
                        <a:buFontTx/>
                        <a:buChar char="-"/>
                      </a:pPr>
                      <a:r>
                        <a:rPr lang="sr-Latn-RS" sz="2300" dirty="0"/>
                        <a:t>Mogućnost merenje struje pomoću otpornika </a:t>
                      </a:r>
                    </a:p>
                    <a:p>
                      <a:pPr marL="285750" indent="-285750" algn="ctr">
                        <a:buFontTx/>
                        <a:buChar char="-"/>
                      </a:pPr>
                      <a:r>
                        <a:rPr lang="sr-Latn-RS" sz="2300" dirty="0"/>
                        <a:t>Postoje dodatni </a:t>
                      </a:r>
                      <a:r>
                        <a:rPr lang="sr-Latn-RS" sz="2300" i="1" dirty="0" err="1"/>
                        <a:t>header</a:t>
                      </a:r>
                      <a:r>
                        <a:rPr lang="sr-Latn-RS" sz="2300" i="0" dirty="0"/>
                        <a:t>-i za GND i VCC</a:t>
                      </a:r>
                      <a:endParaRPr lang="sr-Latn-RS" sz="2300" dirty="0"/>
                    </a:p>
                    <a:p>
                      <a:pPr marL="285750" indent="-285750" algn="ctr">
                        <a:buFontTx/>
                        <a:buChar char="-"/>
                      </a:pPr>
                      <a:endParaRPr lang="sr-Latn-RS" sz="2300" dirty="0"/>
                    </a:p>
                    <a:p>
                      <a:pPr marL="285750" indent="-285750" algn="ctr">
                        <a:buFontTx/>
                        <a:buChar char="-"/>
                      </a:pPr>
                      <a:endParaRPr lang="en-US" sz="2300" dirty="0"/>
                    </a:p>
                  </a:txBody>
                  <a:tcPr/>
                </a:tc>
                <a:tc>
                  <a:txBody>
                    <a:bodyPr/>
                    <a:lstStyle/>
                    <a:p>
                      <a:pPr algn="ctr"/>
                      <a:r>
                        <a:rPr lang="sr-Latn-RS" dirty="0"/>
                        <a:t>- </a:t>
                      </a:r>
                      <a:r>
                        <a:rPr lang="sr-Latn-RS" sz="2300" dirty="0"/>
                        <a:t>Prepreke moraju da budu pod pravim uglom</a:t>
                      </a:r>
                    </a:p>
                    <a:p>
                      <a:pPr marL="342900" indent="-342900" algn="ctr">
                        <a:buFontTx/>
                        <a:buChar char="-"/>
                      </a:pPr>
                      <a:r>
                        <a:rPr lang="sr-Latn-RS" sz="2300" dirty="0"/>
                        <a:t>Detektuje samo prepreke koje su u visini senzora ili veće</a:t>
                      </a:r>
                    </a:p>
                    <a:p>
                      <a:pPr marL="342900" indent="-342900" algn="ctr">
                        <a:buFontTx/>
                        <a:buChar char="-"/>
                      </a:pPr>
                      <a:r>
                        <a:rPr lang="sr-Latn-RS" sz="2300" dirty="0"/>
                        <a:t>Napaja se direktno sa napajanja umesto sa baterije</a:t>
                      </a:r>
                    </a:p>
                    <a:p>
                      <a:pPr marL="342900" indent="-342900" algn="ctr">
                        <a:buFontTx/>
                        <a:buChar char="-"/>
                      </a:pPr>
                      <a:r>
                        <a:rPr lang="sr-Latn-RS" sz="2300" dirty="0"/>
                        <a:t>Veliko opterećenje na nožice nekih komponenata</a:t>
                      </a:r>
                    </a:p>
                    <a:p>
                      <a:pPr marL="342900" indent="-342900" algn="ctr">
                        <a:buFontTx/>
                        <a:buChar char="-"/>
                      </a:pPr>
                      <a:r>
                        <a:rPr lang="sr-Latn-RS" sz="2300" dirty="0"/>
                        <a:t>Detektovanje prepreke samo sa desne strane</a:t>
                      </a:r>
                    </a:p>
                    <a:p>
                      <a:pPr marL="342900" indent="-342900" algn="ctr">
                        <a:buFontTx/>
                        <a:buChar char="-"/>
                      </a:pPr>
                      <a:r>
                        <a:rPr lang="sr-Latn-RS" sz="2300" dirty="0"/>
                        <a:t>Zagrevanje pojedinih komponenata</a:t>
                      </a:r>
                    </a:p>
                    <a:p>
                      <a:pPr marL="342900" indent="-342900" algn="ctr">
                        <a:buFontTx/>
                        <a:buChar char="-"/>
                      </a:pPr>
                      <a:endParaRPr lang="en-US" sz="2300" dirty="0"/>
                    </a:p>
                  </a:txBody>
                  <a:tcPr/>
                </a:tc>
                <a:extLst>
                  <a:ext uri="{0D108BD9-81ED-4DB2-BD59-A6C34878D82A}">
                    <a16:rowId xmlns:a16="http://schemas.microsoft.com/office/drawing/2014/main" val="2475743339"/>
                  </a:ext>
                </a:extLst>
              </a:tr>
            </a:tbl>
          </a:graphicData>
        </a:graphic>
      </p:graphicFrame>
      <p:sp>
        <p:nvSpPr>
          <p:cNvPr id="9" name="TextBox 8">
            <a:extLst>
              <a:ext uri="{FF2B5EF4-FFF2-40B4-BE49-F238E27FC236}">
                <a16:creationId xmlns:a16="http://schemas.microsoft.com/office/drawing/2014/main" id="{B81FE46B-4A31-ED67-C879-85623674829C}"/>
              </a:ext>
            </a:extLst>
          </p:cNvPr>
          <p:cNvSpPr txBox="1"/>
          <p:nvPr/>
        </p:nvSpPr>
        <p:spPr>
          <a:xfrm>
            <a:off x="770422" y="301180"/>
            <a:ext cx="4295673" cy="830997"/>
          </a:xfrm>
          <a:prstGeom prst="rect">
            <a:avLst/>
          </a:prstGeom>
          <a:noFill/>
        </p:spPr>
        <p:txBody>
          <a:bodyPr wrap="square" rtlCol="0">
            <a:spAutoFit/>
          </a:bodyPr>
          <a:lstStyle/>
          <a:p>
            <a:r>
              <a:rPr lang="en-US" sz="2400" b="1" dirty="0"/>
              <a:t>PREDNOSTI I MANE PROJEKTA</a:t>
            </a:r>
          </a:p>
        </p:txBody>
      </p:sp>
      <p:sp>
        <p:nvSpPr>
          <p:cNvPr id="5" name="Arrow: Right 4">
            <a:hlinkClick r:id="rId3" action="ppaction://hlinksldjump"/>
            <a:extLst>
              <a:ext uri="{FF2B5EF4-FFF2-40B4-BE49-F238E27FC236}">
                <a16:creationId xmlns:a16="http://schemas.microsoft.com/office/drawing/2014/main" id="{7046E053-3AAF-839B-7183-2E7C210246A5}"/>
              </a:ext>
            </a:extLst>
          </p:cNvPr>
          <p:cNvSpPr/>
          <p:nvPr/>
        </p:nvSpPr>
        <p:spPr>
          <a:xfrm>
            <a:off x="10090206" y="6239778"/>
            <a:ext cx="1893889" cy="597481"/>
          </a:xfrm>
          <a:prstGeom prst="rightArrow">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r>
              <a:rPr lang="sr-Latn-RS" b="1" dirty="0">
                <a:solidFill>
                  <a:schemeClr val="tx1"/>
                </a:solidFill>
                <a:hlinkClick r:id="rId3" action="ppaction://hlinksldjump">
                  <a:extLst>
                    <a:ext uri="{A12FA001-AC4F-418D-AE19-62706E023703}">
                      <ahyp:hlinkClr xmlns:ahyp="http://schemas.microsoft.com/office/drawing/2018/hyperlinkcolor" val="tx"/>
                    </a:ext>
                  </a:extLst>
                </a:hlinkClick>
              </a:rPr>
              <a:t>nazad na etape</a:t>
            </a:r>
            <a:endParaRPr lang="en-US" b="1" dirty="0">
              <a:solidFill>
                <a:schemeClr val="tx1"/>
              </a:solidFill>
            </a:endParaRPr>
          </a:p>
        </p:txBody>
      </p:sp>
      <p:pic>
        <p:nvPicPr>
          <p:cNvPr id="6" name="Graphic 5" descr="Abacus with solid fill">
            <a:extLst>
              <a:ext uri="{FF2B5EF4-FFF2-40B4-BE49-F238E27FC236}">
                <a16:creationId xmlns:a16="http://schemas.microsoft.com/office/drawing/2014/main" id="{0253C850-7302-9E10-921C-1B7563CC2F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a:off x="234051" y="272673"/>
            <a:ext cx="536371" cy="536371"/>
          </a:xfrm>
          <a:prstGeom prst="rect">
            <a:avLst/>
          </a:prstGeom>
        </p:spPr>
      </p:pic>
    </p:spTree>
    <p:extLst>
      <p:ext uri="{BB962C8B-B14F-4D97-AF65-F5344CB8AC3E}">
        <p14:creationId xmlns:p14="http://schemas.microsoft.com/office/powerpoint/2010/main" val="2768146658"/>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up of a circuit board&#10;&#10;Description automatically generated with low confidence">
            <a:extLst>
              <a:ext uri="{FF2B5EF4-FFF2-40B4-BE49-F238E27FC236}">
                <a16:creationId xmlns:a16="http://schemas.microsoft.com/office/drawing/2014/main" id="{7E02C4B2-F50E-872B-65A1-240B81EDFFEB}"/>
              </a:ext>
            </a:extLst>
          </p:cNvPr>
          <p:cNvPicPr>
            <a:picLocks noChangeAspect="1"/>
          </p:cNvPicPr>
          <p:nvPr/>
        </p:nvPicPr>
        <p:blipFill rotWithShape="1">
          <a:blip r:embed="rId3" cstate="print">
            <a:duotone>
              <a:schemeClr val="bg2">
                <a:shade val="45000"/>
                <a:satMod val="135000"/>
              </a:schemeClr>
              <a:prstClr val="white"/>
            </a:duotone>
            <a:alphaModFix amt="35000"/>
            <a:extLst>
              <a:ext uri="{28A0092B-C50C-407E-A947-70E740481C1C}">
                <a14:useLocalDpi xmlns:a14="http://schemas.microsoft.com/office/drawing/2010/main" val="0"/>
              </a:ext>
            </a:extLst>
          </a:blip>
          <a:srcRect t="7949" r="-1" b="17031"/>
          <a:stretch/>
        </p:blipFill>
        <p:spPr bwMode="auto">
          <a:xfrm>
            <a:off x="-23936" y="0"/>
            <a:ext cx="12188932" cy="6858000"/>
          </a:xfrm>
          <a:prstGeom prst="rect">
            <a:avLst/>
          </a:prstGeom>
          <a:noFill/>
          <a:extLst>
            <a:ext uri="{53640926-AAD7-44D8-BBD7-CCE9431645EC}">
              <a14:shadowObscured xmlns:a14="http://schemas.microsoft.com/office/drawing/2010/main"/>
            </a:ext>
          </a:extLst>
        </p:spPr>
      </p:pic>
      <p:cxnSp>
        <p:nvCxnSpPr>
          <p:cNvPr id="27" name="Straight Connector 26">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D7DF56E-42CB-1904-744E-61B0AEA5CE24}"/>
              </a:ext>
            </a:extLst>
          </p:cNvPr>
          <p:cNvSpPr txBox="1"/>
          <p:nvPr/>
        </p:nvSpPr>
        <p:spPr>
          <a:xfrm>
            <a:off x="10071142" y="5965035"/>
            <a:ext cx="1581829" cy="389466"/>
          </a:xfrm>
          <a:prstGeom prst="rect">
            <a:avLst/>
          </a:prstGeom>
        </p:spPr>
        <p:txBody>
          <a:bodyPr vert="horz" lIns="45720" tIns="45720" rIns="45720" bIns="45720" rtlCol="0" anchor="ctr">
            <a:normAutofit/>
          </a:bodyPr>
          <a:lstStyle/>
          <a:p>
            <a:pPr defTabSz="914400">
              <a:lnSpc>
                <a:spcPct val="90000"/>
              </a:lnSpc>
              <a:spcAft>
                <a:spcPts val="600"/>
              </a:spcAft>
              <a:buClr>
                <a:schemeClr val="accent1"/>
              </a:buClr>
            </a:pPr>
            <a:r>
              <a:rPr lang="en-US" b="1" dirty="0" err="1">
                <a:hlinkClick r:id="" action="ppaction://noaction">
                  <a:extLst>
                    <a:ext uri="{A12FA001-AC4F-418D-AE19-62706E023703}">
                      <ahyp:hlinkClr xmlns:ahyp="http://schemas.microsoft.com/office/drawing/2018/hyperlinkcolor" val="tx"/>
                    </a:ext>
                  </a:extLst>
                </a:hlinkClick>
              </a:rPr>
              <a:t>nazad</a:t>
            </a:r>
            <a:r>
              <a:rPr lang="en-US" b="1" dirty="0">
                <a:hlinkClick r:id="" action="ppaction://noaction">
                  <a:extLst>
                    <a:ext uri="{A12FA001-AC4F-418D-AE19-62706E023703}">
                      <ahyp:hlinkClr xmlns:ahyp="http://schemas.microsoft.com/office/drawing/2018/hyperlinkcolor" val="tx"/>
                    </a:ext>
                  </a:extLst>
                </a:hlinkClick>
              </a:rPr>
              <a:t> </a:t>
            </a:r>
            <a:r>
              <a:rPr lang="en-US" b="1" dirty="0" err="1">
                <a:hlinkClick r:id="" action="ppaction://noaction">
                  <a:extLst>
                    <a:ext uri="{A12FA001-AC4F-418D-AE19-62706E023703}">
                      <ahyp:hlinkClr xmlns:ahyp="http://schemas.microsoft.com/office/drawing/2018/hyperlinkcolor" val="tx"/>
                    </a:ext>
                  </a:extLst>
                </a:hlinkClick>
              </a:rPr>
              <a:t>na</a:t>
            </a:r>
            <a:r>
              <a:rPr lang="en-US" b="1" dirty="0">
                <a:hlinkClick r:id="" action="ppaction://noaction">
                  <a:extLst>
                    <a:ext uri="{A12FA001-AC4F-418D-AE19-62706E023703}">
                      <ahyp:hlinkClr xmlns:ahyp="http://schemas.microsoft.com/office/drawing/2018/hyperlinkcolor" val="tx"/>
                    </a:ext>
                  </a:extLst>
                </a:hlinkClick>
              </a:rPr>
              <a:t> </a:t>
            </a:r>
            <a:r>
              <a:rPr lang="en-US" b="1" dirty="0" err="1">
                <a:hlinkClick r:id="" action="ppaction://noaction">
                  <a:extLst>
                    <a:ext uri="{A12FA001-AC4F-418D-AE19-62706E023703}">
                      <ahyp:hlinkClr xmlns:ahyp="http://schemas.microsoft.com/office/drawing/2018/hyperlinkcolor" val="tx"/>
                    </a:ext>
                  </a:extLst>
                </a:hlinkClick>
              </a:rPr>
              <a:t>etape</a:t>
            </a:r>
            <a:endParaRPr lang="en-US" b="1" dirty="0"/>
          </a:p>
        </p:txBody>
      </p:sp>
      <p:sp>
        <p:nvSpPr>
          <p:cNvPr id="5" name="Title 1">
            <a:extLst>
              <a:ext uri="{FF2B5EF4-FFF2-40B4-BE49-F238E27FC236}">
                <a16:creationId xmlns:a16="http://schemas.microsoft.com/office/drawing/2014/main" id="{57F22FAB-58B5-F284-C43F-42A3256F31DD}"/>
              </a:ext>
            </a:extLst>
          </p:cNvPr>
          <p:cNvSpPr>
            <a:spLocks noGrp="1"/>
          </p:cNvSpPr>
          <p:nvPr>
            <p:ph type="title"/>
          </p:nvPr>
        </p:nvSpPr>
        <p:spPr>
          <a:xfrm>
            <a:off x="2586178" y="2702888"/>
            <a:ext cx="9912355" cy="819355"/>
          </a:xfrm>
        </p:spPr>
        <p:txBody>
          <a:bodyPr anchor="ctr">
            <a:noAutofit/>
          </a:bodyPr>
          <a:lstStyle/>
          <a:p>
            <a:pPr algn="ctr"/>
            <a:r>
              <a:rPr lang="sr-Latn-RS" sz="7200" dirty="0"/>
              <a:t>Hvala na pažnji!</a:t>
            </a:r>
            <a:endParaRPr lang="en-US" sz="7200" dirty="0"/>
          </a:p>
        </p:txBody>
      </p:sp>
      <p:sp>
        <p:nvSpPr>
          <p:cNvPr id="6" name="Text Placeholder 3">
            <a:extLst>
              <a:ext uri="{FF2B5EF4-FFF2-40B4-BE49-F238E27FC236}">
                <a16:creationId xmlns:a16="http://schemas.microsoft.com/office/drawing/2014/main" id="{13AD4A08-E9E9-E239-D950-EFD1E82790E0}"/>
              </a:ext>
            </a:extLst>
          </p:cNvPr>
          <p:cNvSpPr txBox="1">
            <a:spLocks/>
          </p:cNvSpPr>
          <p:nvPr/>
        </p:nvSpPr>
        <p:spPr>
          <a:xfrm>
            <a:off x="2302029" y="3663002"/>
            <a:ext cx="9910859" cy="1325941"/>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sr-Latn-RS" sz="4800" dirty="0"/>
              <a:t>Pitanja?</a:t>
            </a:r>
            <a:endParaRPr lang="en-US" sz="4800" dirty="0"/>
          </a:p>
        </p:txBody>
      </p:sp>
      <p:sp>
        <p:nvSpPr>
          <p:cNvPr id="7" name="Arrow: Right 6">
            <a:hlinkClick r:id="rId4" action="ppaction://hlinksldjump"/>
            <a:extLst>
              <a:ext uri="{FF2B5EF4-FFF2-40B4-BE49-F238E27FC236}">
                <a16:creationId xmlns:a16="http://schemas.microsoft.com/office/drawing/2014/main" id="{6F471B37-B41C-3BE1-C6A8-1D830AE64D93}"/>
              </a:ext>
            </a:extLst>
          </p:cNvPr>
          <p:cNvSpPr/>
          <p:nvPr/>
        </p:nvSpPr>
        <p:spPr>
          <a:xfrm>
            <a:off x="10018842" y="5683518"/>
            <a:ext cx="1893889" cy="952500"/>
          </a:xfrm>
          <a:prstGeom prst="rightArrow">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48609810"/>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 name="Rectangle 204">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134327-4864-46BB-A57A-7055C9E3AEC1}"/>
              </a:ext>
            </a:extLst>
          </p:cNvPr>
          <p:cNvSpPr>
            <a:spLocks noGrp="1"/>
          </p:cNvSpPr>
          <p:nvPr>
            <p:ph type="title"/>
          </p:nvPr>
        </p:nvSpPr>
        <p:spPr>
          <a:xfrm>
            <a:off x="8129872" y="643467"/>
            <a:ext cx="3473009" cy="5571066"/>
          </a:xfrm>
        </p:spPr>
        <p:txBody>
          <a:bodyPr>
            <a:normAutofit/>
          </a:bodyPr>
          <a:lstStyle/>
          <a:p>
            <a:r>
              <a:rPr lang="sr-Latn-RS" dirty="0"/>
              <a:t>Etape realizacije</a:t>
            </a:r>
            <a:endParaRPr lang="en-US" dirty="0"/>
          </a:p>
        </p:txBody>
      </p:sp>
      <p:cxnSp>
        <p:nvCxnSpPr>
          <p:cNvPr id="207" name="Straight Connector 206">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200" name="Content Placeholder 2" descr="Smart Art">
            <a:extLst>
              <a:ext uri="{FF2B5EF4-FFF2-40B4-BE49-F238E27FC236}">
                <a16:creationId xmlns:a16="http://schemas.microsoft.com/office/drawing/2014/main" id="{C7094B13-F699-4785-845B-4DB18710A2F8}"/>
              </a:ext>
            </a:extLst>
          </p:cNvPr>
          <p:cNvGraphicFramePr>
            <a:graphicFrameLocks noGrp="1"/>
          </p:cNvGraphicFramePr>
          <p:nvPr>
            <p:ph idx="1"/>
            <p:extLst>
              <p:ext uri="{D42A27DB-BD31-4B8C-83A1-F6EECF244321}">
                <p14:modId xmlns:p14="http://schemas.microsoft.com/office/powerpoint/2010/main" val="2788219014"/>
              </p:ext>
            </p:extLst>
          </p:nvPr>
        </p:nvGraphicFramePr>
        <p:xfrm>
          <a:off x="2374950" y="924503"/>
          <a:ext cx="3721050" cy="38710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08FF4750-922C-DD00-FE04-EB25C85C6D3A}"/>
              </a:ext>
            </a:extLst>
          </p:cNvPr>
          <p:cNvSpPr txBox="1"/>
          <p:nvPr/>
        </p:nvSpPr>
        <p:spPr>
          <a:xfrm>
            <a:off x="3084827" y="3091550"/>
            <a:ext cx="2681725" cy="473602"/>
          </a:xfrm>
          <a:prstGeom prst="rect">
            <a:avLst/>
          </a:prstGeom>
          <a:solidFill>
            <a:schemeClr val="tx1"/>
          </a:solidFill>
        </p:spPr>
        <p:txBody>
          <a:bodyPr wrap="square" rtlCol="0">
            <a:spAutoFit/>
          </a:bodyPr>
          <a:lstStyle/>
          <a:p>
            <a:pPr defTabSz="539496">
              <a:spcAft>
                <a:spcPts val="600"/>
              </a:spcAft>
            </a:pPr>
            <a:r>
              <a:rPr lang="sr-Latn-RS" sz="2360" b="1" kern="1200" dirty="0">
                <a:solidFill>
                  <a:schemeClr val="bg2"/>
                </a:solidFill>
                <a:latin typeface="+mn-lt"/>
                <a:ea typeface="+mn-ea"/>
                <a:cs typeface="+mn-cs"/>
                <a:hlinkClick r:id="" action="ppaction://noaction">
                  <a:extLst>
                    <a:ext uri="{A12FA001-AC4F-418D-AE19-62706E023703}">
                      <ahyp:hlinkClr xmlns:ahyp="http://schemas.microsoft.com/office/drawing/2018/hyperlinkcolor" val="tx"/>
                    </a:ext>
                  </a:extLst>
                </a:hlinkClick>
              </a:rPr>
              <a:t>Algoritam rada</a:t>
            </a:r>
            <a:endParaRPr lang="en-US" sz="2000" b="1" dirty="0">
              <a:solidFill>
                <a:schemeClr val="bg2"/>
              </a:solidFill>
            </a:endParaRPr>
          </a:p>
        </p:txBody>
      </p:sp>
      <p:sp>
        <p:nvSpPr>
          <p:cNvPr id="5" name="TextBox 4">
            <a:extLst>
              <a:ext uri="{FF2B5EF4-FFF2-40B4-BE49-F238E27FC236}">
                <a16:creationId xmlns:a16="http://schemas.microsoft.com/office/drawing/2014/main" id="{93876A4F-21FC-96C0-362B-FE9BEA8B832A}"/>
              </a:ext>
            </a:extLst>
          </p:cNvPr>
          <p:cNvSpPr txBox="1"/>
          <p:nvPr/>
        </p:nvSpPr>
        <p:spPr>
          <a:xfrm>
            <a:off x="3055292" y="1991526"/>
            <a:ext cx="3068662" cy="818686"/>
          </a:xfrm>
          <a:prstGeom prst="rect">
            <a:avLst/>
          </a:prstGeom>
          <a:noFill/>
        </p:spPr>
        <p:txBody>
          <a:bodyPr wrap="square" rtlCol="0">
            <a:spAutoFit/>
          </a:bodyPr>
          <a:lstStyle/>
          <a:p>
            <a:pPr defTabSz="539496">
              <a:spcAft>
                <a:spcPts val="600"/>
              </a:spcAft>
            </a:pPr>
            <a:r>
              <a:rPr lang="sr-Latn-RS" sz="2360" b="1" kern="1200" dirty="0">
                <a:solidFill>
                  <a:schemeClr val="bg2"/>
                </a:solidFill>
                <a:latin typeface="+mn-lt"/>
                <a:ea typeface="+mn-ea"/>
                <a:cs typeface="+mn-cs"/>
                <a:hlinkClick r:id="" action="ppaction://noaction">
                  <a:extLst>
                    <a:ext uri="{A12FA001-AC4F-418D-AE19-62706E023703}">
                      <ahyp:hlinkClr xmlns:ahyp="http://schemas.microsoft.com/office/drawing/2018/hyperlinkcolor" val="tx"/>
                    </a:ext>
                  </a:extLst>
                </a:hlinkClick>
              </a:rPr>
              <a:t>Korišćene komponente</a:t>
            </a:r>
            <a:r>
              <a:rPr lang="sr-Latn-RS" sz="2360" b="1" kern="1200" dirty="0">
                <a:solidFill>
                  <a:schemeClr val="bg2"/>
                </a:solidFill>
                <a:latin typeface="+mn-lt"/>
                <a:ea typeface="+mn-ea"/>
                <a:cs typeface="+mn-cs"/>
              </a:rPr>
              <a:t> i UART</a:t>
            </a:r>
            <a:endParaRPr lang="en-US" sz="2360" b="1" dirty="0">
              <a:solidFill>
                <a:schemeClr val="bg2"/>
              </a:solidFill>
            </a:endParaRPr>
          </a:p>
        </p:txBody>
      </p:sp>
      <p:sp>
        <p:nvSpPr>
          <p:cNvPr id="6" name="TextBox 5">
            <a:extLst>
              <a:ext uri="{FF2B5EF4-FFF2-40B4-BE49-F238E27FC236}">
                <a16:creationId xmlns:a16="http://schemas.microsoft.com/office/drawing/2014/main" id="{AC819B7F-4EAA-C930-EDC6-54110E1CC0C9}"/>
              </a:ext>
            </a:extLst>
          </p:cNvPr>
          <p:cNvSpPr txBox="1"/>
          <p:nvPr/>
        </p:nvSpPr>
        <p:spPr>
          <a:xfrm>
            <a:off x="3027338" y="4127829"/>
            <a:ext cx="2552753" cy="473602"/>
          </a:xfrm>
          <a:prstGeom prst="rect">
            <a:avLst/>
          </a:prstGeom>
          <a:noFill/>
        </p:spPr>
        <p:txBody>
          <a:bodyPr wrap="square" rtlCol="0">
            <a:spAutoFit/>
          </a:bodyPr>
          <a:lstStyle/>
          <a:p>
            <a:pPr defTabSz="539496">
              <a:spcAft>
                <a:spcPts val="600"/>
              </a:spcAft>
            </a:pPr>
            <a:r>
              <a:rPr lang="sr-Latn-RS" sz="2360" b="1" kern="1200" dirty="0">
                <a:solidFill>
                  <a:schemeClr val="bg2"/>
                </a:solidFill>
                <a:latin typeface="+mn-lt"/>
                <a:ea typeface="+mn-ea"/>
                <a:cs typeface="+mn-cs"/>
                <a:hlinkClick r:id="" action="ppaction://noaction">
                  <a:extLst>
                    <a:ext uri="{A12FA001-AC4F-418D-AE19-62706E023703}">
                      <ahyp:hlinkClr xmlns:ahyp="http://schemas.microsoft.com/office/drawing/2018/hyperlinkcolor" val="tx"/>
                    </a:ext>
                  </a:extLst>
                </a:hlinkClick>
              </a:rPr>
              <a:t>Realizacija</a:t>
            </a:r>
            <a:endParaRPr lang="en-US" sz="2000" b="1" dirty="0">
              <a:solidFill>
                <a:schemeClr val="bg2"/>
              </a:solidFill>
            </a:endParaRPr>
          </a:p>
        </p:txBody>
      </p:sp>
      <p:sp>
        <p:nvSpPr>
          <p:cNvPr id="9" name="Rectangle: Rounded Corners 8">
            <a:extLst>
              <a:ext uri="{FF2B5EF4-FFF2-40B4-BE49-F238E27FC236}">
                <a16:creationId xmlns:a16="http://schemas.microsoft.com/office/drawing/2014/main" id="{C3178A01-EAED-BBC1-EBE7-721979011B5A}"/>
              </a:ext>
            </a:extLst>
          </p:cNvPr>
          <p:cNvSpPr/>
          <p:nvPr/>
        </p:nvSpPr>
        <p:spPr>
          <a:xfrm>
            <a:off x="2256503" y="5037428"/>
            <a:ext cx="3721050" cy="814075"/>
          </a:xfrm>
          <a:prstGeom prst="roundRect">
            <a:avLst>
              <a:gd name="adj" fmla="val 10000"/>
            </a:avLst>
          </a:prstGeom>
          <a:solidFill>
            <a:schemeClr val="tx1"/>
          </a:solidFill>
        </p:spPr>
        <p:style>
          <a:lnRef idx="0">
            <a:schemeClr val="lt1">
              <a:alpha val="0"/>
              <a:hueOff val="0"/>
              <a:satOff val="0"/>
              <a:lumOff val="0"/>
              <a:alphaOff val="0"/>
            </a:schemeClr>
          </a:lnRef>
          <a:fillRef idx="1">
            <a:schemeClr val="accent5">
              <a:hueOff val="2840696"/>
              <a:satOff val="-18805"/>
              <a:lumOff val="-3268"/>
              <a:alphaOff val="0"/>
            </a:schemeClr>
          </a:fillRef>
          <a:effectRef idx="0">
            <a:schemeClr val="accent5">
              <a:hueOff val="2840696"/>
              <a:satOff val="-18805"/>
              <a:lumOff val="-3268"/>
              <a:alphaOff val="0"/>
            </a:schemeClr>
          </a:effectRef>
          <a:fontRef idx="minor"/>
        </p:style>
      </p:sp>
      <p:sp>
        <p:nvSpPr>
          <p:cNvPr id="14" name="TextBox 13">
            <a:extLst>
              <a:ext uri="{FF2B5EF4-FFF2-40B4-BE49-F238E27FC236}">
                <a16:creationId xmlns:a16="http://schemas.microsoft.com/office/drawing/2014/main" id="{421CF152-1CF0-DCDB-6587-22C62EB20BEA}"/>
              </a:ext>
            </a:extLst>
          </p:cNvPr>
          <p:cNvSpPr txBox="1"/>
          <p:nvPr/>
        </p:nvSpPr>
        <p:spPr>
          <a:xfrm>
            <a:off x="3057163" y="5013593"/>
            <a:ext cx="2640626" cy="837910"/>
          </a:xfrm>
          <a:prstGeom prst="rect">
            <a:avLst/>
          </a:prstGeom>
          <a:noFill/>
        </p:spPr>
        <p:txBody>
          <a:bodyPr wrap="square">
            <a:spAutoFit/>
          </a:bodyPr>
          <a:lstStyle/>
          <a:p>
            <a:pPr defTabSz="539496">
              <a:spcAft>
                <a:spcPts val="600"/>
              </a:spcAft>
            </a:pPr>
            <a:r>
              <a:rPr lang="sr-Latn-RS" sz="2360" b="1" kern="1200" dirty="0">
                <a:solidFill>
                  <a:schemeClr val="bg2"/>
                </a:solidFill>
                <a:latin typeface="+mn-lt"/>
                <a:ea typeface="+mn-ea"/>
                <a:cs typeface="+mn-cs"/>
                <a:hlinkClick r:id="" action="ppaction://noaction">
                  <a:extLst>
                    <a:ext uri="{A12FA001-AC4F-418D-AE19-62706E023703}">
                      <ahyp:hlinkClr xmlns:ahyp="http://schemas.microsoft.com/office/drawing/2018/hyperlinkcolor" val="tx"/>
                    </a:ext>
                  </a:extLst>
                </a:hlinkClick>
              </a:rPr>
              <a:t>Prednosti i mane projekta</a:t>
            </a:r>
            <a:endParaRPr lang="en-US" sz="2000" b="1" dirty="0">
              <a:solidFill>
                <a:schemeClr val="bg2"/>
              </a:solidFill>
            </a:endParaRPr>
          </a:p>
        </p:txBody>
      </p:sp>
      <p:sp>
        <p:nvSpPr>
          <p:cNvPr id="3" name="Rectangle 2" descr="Abacus with solid fill">
            <a:extLst>
              <a:ext uri="{FF2B5EF4-FFF2-40B4-BE49-F238E27FC236}">
                <a16:creationId xmlns:a16="http://schemas.microsoft.com/office/drawing/2014/main" id="{1DF2267A-5DF5-A2E3-4C95-40FD18435EF5}"/>
              </a:ext>
            </a:extLst>
          </p:cNvPr>
          <p:cNvSpPr/>
          <p:nvPr/>
        </p:nvSpPr>
        <p:spPr>
          <a:xfrm>
            <a:off x="2471100" y="5208618"/>
            <a:ext cx="447859" cy="447859"/>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302665335"/>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6DD65EC-0480-603D-3113-AF7C29C9548F}"/>
              </a:ext>
            </a:extLst>
          </p:cNvPr>
          <p:cNvSpPr txBox="1"/>
          <p:nvPr/>
        </p:nvSpPr>
        <p:spPr>
          <a:xfrm>
            <a:off x="899379" y="291530"/>
            <a:ext cx="4295673" cy="461665"/>
          </a:xfrm>
          <a:prstGeom prst="rect">
            <a:avLst/>
          </a:prstGeom>
          <a:noFill/>
        </p:spPr>
        <p:txBody>
          <a:bodyPr wrap="square" rtlCol="0">
            <a:spAutoFit/>
          </a:bodyPr>
          <a:lstStyle/>
          <a:p>
            <a:r>
              <a:rPr lang="en-US" sz="2400" b="1" dirty="0"/>
              <a:t>POČETNI PROBLEM</a:t>
            </a:r>
          </a:p>
        </p:txBody>
      </p:sp>
      <p:sp>
        <p:nvSpPr>
          <p:cNvPr id="4" name="Arrow: Right 3">
            <a:hlinkClick r:id="rId3" action="ppaction://hlinksldjump"/>
            <a:extLst>
              <a:ext uri="{FF2B5EF4-FFF2-40B4-BE49-F238E27FC236}">
                <a16:creationId xmlns:a16="http://schemas.microsoft.com/office/drawing/2014/main" id="{DCF83084-C27F-4EEB-ABAD-7B841D737DBF}"/>
              </a:ext>
            </a:extLst>
          </p:cNvPr>
          <p:cNvSpPr/>
          <p:nvPr/>
        </p:nvSpPr>
        <p:spPr>
          <a:xfrm>
            <a:off x="10090206" y="6239778"/>
            <a:ext cx="1893889" cy="597481"/>
          </a:xfrm>
          <a:prstGeom prst="rightArrow">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5" name="TextBox 4">
            <a:extLst>
              <a:ext uri="{FF2B5EF4-FFF2-40B4-BE49-F238E27FC236}">
                <a16:creationId xmlns:a16="http://schemas.microsoft.com/office/drawing/2014/main" id="{52C190F5-B607-9771-55A9-6F92BD33AB0B}"/>
              </a:ext>
            </a:extLst>
          </p:cNvPr>
          <p:cNvSpPr txBox="1"/>
          <p:nvPr/>
        </p:nvSpPr>
        <p:spPr>
          <a:xfrm>
            <a:off x="10100467" y="6328357"/>
            <a:ext cx="1676400" cy="369332"/>
          </a:xfrm>
          <a:prstGeom prst="rect">
            <a:avLst/>
          </a:prstGeom>
          <a:noFill/>
        </p:spPr>
        <p:txBody>
          <a:bodyPr wrap="square" rtlCol="0">
            <a:spAutoFit/>
          </a:bodyPr>
          <a:lstStyle/>
          <a:p>
            <a:r>
              <a:rPr lang="sr-Latn-RS" b="1" dirty="0">
                <a:hlinkClick r:id="rId3" action="ppaction://hlinksldjump">
                  <a:extLst>
                    <a:ext uri="{A12FA001-AC4F-418D-AE19-62706E023703}">
                      <ahyp:hlinkClr xmlns:ahyp="http://schemas.microsoft.com/office/drawing/2018/hyperlinkcolor" val="tx"/>
                    </a:ext>
                  </a:extLst>
                </a:hlinkClick>
              </a:rPr>
              <a:t>nazad na etape</a:t>
            </a:r>
            <a:endParaRPr lang="en-US" b="1" dirty="0"/>
          </a:p>
        </p:txBody>
      </p:sp>
      <p:sp>
        <p:nvSpPr>
          <p:cNvPr id="35" name="Content Placeholder 34">
            <a:extLst>
              <a:ext uri="{FF2B5EF4-FFF2-40B4-BE49-F238E27FC236}">
                <a16:creationId xmlns:a16="http://schemas.microsoft.com/office/drawing/2014/main" id="{E29DB946-7091-559D-9DB3-112B73A90745}"/>
              </a:ext>
            </a:extLst>
          </p:cNvPr>
          <p:cNvSpPr>
            <a:spLocks noGrp="1"/>
          </p:cNvSpPr>
          <p:nvPr>
            <p:ph idx="1"/>
          </p:nvPr>
        </p:nvSpPr>
        <p:spPr>
          <a:xfrm>
            <a:off x="1580330" y="1378878"/>
            <a:ext cx="9905999" cy="4444071"/>
          </a:xfrm>
        </p:spPr>
        <p:txBody>
          <a:bodyPr>
            <a:normAutofit/>
          </a:bodyPr>
          <a:lstStyle/>
          <a:p>
            <a:r>
              <a:rPr lang="sr-Latn-RS" sz="2400" dirty="0"/>
              <a:t>Naš zadatak – robot, tj tenk,</a:t>
            </a:r>
            <a:r>
              <a:rPr lang="en-US" sz="2400" dirty="0"/>
              <a:t> </a:t>
            </a:r>
            <a:r>
              <a:rPr lang="en-US" sz="2400" dirty="0" err="1"/>
              <a:t>treba</a:t>
            </a:r>
            <a:r>
              <a:rPr lang="en-US" sz="2400" dirty="0"/>
              <a:t> da</a:t>
            </a:r>
            <a:r>
              <a:rPr lang="sr-Latn-RS" sz="2400" dirty="0"/>
              <a:t> krene sa linije starta, zaobiđe sve prepreke na koje naiđe na svom putu i zatim se vrati na startnu liniju.</a:t>
            </a:r>
          </a:p>
          <a:p>
            <a:endParaRPr lang="sr-Latn-RS" sz="2800" dirty="0"/>
          </a:p>
        </p:txBody>
      </p:sp>
      <p:pic>
        <p:nvPicPr>
          <p:cNvPr id="2" name="Picture 1">
            <a:extLst>
              <a:ext uri="{FF2B5EF4-FFF2-40B4-BE49-F238E27FC236}">
                <a16:creationId xmlns:a16="http://schemas.microsoft.com/office/drawing/2014/main" id="{80AADBE5-C095-1B8D-25EA-4016185266B4}"/>
              </a:ext>
            </a:extLst>
          </p:cNvPr>
          <p:cNvPicPr>
            <a:picLocks noChangeAspect="1"/>
          </p:cNvPicPr>
          <p:nvPr/>
        </p:nvPicPr>
        <p:blipFill rotWithShape="1">
          <a:blip r:embed="rId4"/>
          <a:srcRect t="7191" b="3907"/>
          <a:stretch/>
        </p:blipFill>
        <p:spPr bwMode="auto">
          <a:xfrm>
            <a:off x="2307354" y="2532846"/>
            <a:ext cx="6717540" cy="3795511"/>
          </a:xfrm>
          <a:prstGeom prst="rect">
            <a:avLst/>
          </a:prstGeom>
          <a:ln>
            <a:noFill/>
          </a:ln>
          <a:extLst>
            <a:ext uri="{53640926-AAD7-44D8-BBD7-CCE9431645EC}">
              <a14:shadowObscured xmlns:a14="http://schemas.microsoft.com/office/drawing/2010/main"/>
            </a:ext>
          </a:extLst>
        </p:spPr>
      </p:pic>
      <p:pic>
        <p:nvPicPr>
          <p:cNvPr id="8" name="Graphic 7" descr="Abacus with solid fill">
            <a:extLst>
              <a:ext uri="{FF2B5EF4-FFF2-40B4-BE49-F238E27FC236}">
                <a16:creationId xmlns:a16="http://schemas.microsoft.com/office/drawing/2014/main" id="{F0D7A12C-EA3F-6EA5-6E5F-0FB890F4BFA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3008" y="291530"/>
            <a:ext cx="536371" cy="536371"/>
          </a:xfrm>
          <a:prstGeom prst="rect">
            <a:avLst/>
          </a:prstGeom>
        </p:spPr>
      </p:pic>
    </p:spTree>
    <p:extLst>
      <p:ext uri="{BB962C8B-B14F-4D97-AF65-F5344CB8AC3E}">
        <p14:creationId xmlns:p14="http://schemas.microsoft.com/office/powerpoint/2010/main" val="4165773779"/>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68144B-D37F-E01B-5BAD-B24164DA3F2E}"/>
              </a:ext>
            </a:extLst>
          </p:cNvPr>
          <p:cNvSpPr>
            <a:spLocks noGrp="1"/>
          </p:cNvSpPr>
          <p:nvPr>
            <p:ph idx="1"/>
          </p:nvPr>
        </p:nvSpPr>
        <p:spPr>
          <a:xfrm>
            <a:off x="2399376" y="1111288"/>
            <a:ext cx="7583951" cy="5427230"/>
          </a:xfrm>
        </p:spPr>
        <p:txBody>
          <a:bodyPr>
            <a:normAutofit/>
          </a:bodyPr>
          <a:lstStyle/>
          <a:p>
            <a:pPr>
              <a:buFont typeface="Wingdings" panose="05000000000000000000" pitchFamily="2" charset="2"/>
              <a:buChar char="Ø"/>
            </a:pPr>
            <a:r>
              <a:rPr lang="sr-Latn-RS" sz="2400" dirty="0"/>
              <a:t>DsPIC30F4013</a:t>
            </a:r>
            <a:r>
              <a:rPr lang="en-US" sz="2400" dirty="0"/>
              <a:t> </a:t>
            </a:r>
            <a:r>
              <a:rPr lang="en-US" sz="2400" dirty="0" err="1"/>
              <a:t>mikrokontroler</a:t>
            </a:r>
            <a:endParaRPr lang="en-US" sz="2400" dirty="0"/>
          </a:p>
          <a:p>
            <a:pPr>
              <a:buFont typeface="Wingdings" panose="05000000000000000000" pitchFamily="2" charset="2"/>
              <a:buChar char="Ø"/>
            </a:pPr>
            <a:r>
              <a:rPr lang="sr-Latn-RS" sz="2400" dirty="0"/>
              <a:t>MPLAB PICkit 3</a:t>
            </a:r>
            <a:r>
              <a:rPr lang="en-US" sz="2400" dirty="0"/>
              <a:t> </a:t>
            </a:r>
            <a:r>
              <a:rPr lang="en-US" sz="2400" dirty="0" err="1"/>
              <a:t>debager</a:t>
            </a:r>
            <a:r>
              <a:rPr lang="en-US" sz="2400" dirty="0"/>
              <a:t> </a:t>
            </a:r>
            <a:r>
              <a:rPr lang="en-US" sz="2400" dirty="0" err="1"/>
              <a:t>i</a:t>
            </a:r>
            <a:r>
              <a:rPr lang="en-US" sz="2400" dirty="0"/>
              <a:t> </a:t>
            </a:r>
            <a:r>
              <a:rPr lang="en-US" sz="2400" dirty="0" err="1"/>
              <a:t>programator</a:t>
            </a:r>
            <a:br>
              <a:rPr lang="en-US" sz="2400" dirty="0"/>
            </a:br>
            <a:endParaRPr lang="en-US" sz="2400" dirty="0"/>
          </a:p>
          <a:p>
            <a:pPr>
              <a:buFont typeface="Wingdings" panose="05000000000000000000" pitchFamily="2" charset="2"/>
              <a:buChar char="Ø"/>
            </a:pPr>
            <a:r>
              <a:rPr lang="sr-Latn-RS" sz="2400" dirty="0" err="1"/>
              <a:t>Sharp</a:t>
            </a:r>
            <a:r>
              <a:rPr lang="sr-Latn-RS" sz="2400" dirty="0"/>
              <a:t> GP2Y0A21YK0F analogni IR senzor daljine</a:t>
            </a:r>
            <a:endParaRPr lang="en-US" sz="2400" dirty="0"/>
          </a:p>
          <a:p>
            <a:pPr>
              <a:buFont typeface="Wingdings" panose="05000000000000000000" pitchFamily="2" charset="2"/>
              <a:buChar char="Ø"/>
            </a:pPr>
            <a:r>
              <a:rPr lang="sr-Latn-RS" sz="2400" dirty="0"/>
              <a:t>HC-SR04 ultrazvučni senzor</a:t>
            </a:r>
            <a:br>
              <a:rPr lang="en-US" sz="2400" dirty="0"/>
            </a:br>
            <a:endParaRPr lang="en-US" sz="2400" dirty="0"/>
          </a:p>
          <a:p>
            <a:pPr>
              <a:buFont typeface="Wingdings" panose="05000000000000000000" pitchFamily="2" charset="2"/>
              <a:buChar char="Ø"/>
            </a:pPr>
            <a:r>
              <a:rPr lang="sr-Latn-RS" sz="2400" dirty="0"/>
              <a:t>LM7805 regulator napona</a:t>
            </a:r>
          </a:p>
          <a:p>
            <a:pPr>
              <a:buFont typeface="Wingdings" panose="05000000000000000000" pitchFamily="2" charset="2"/>
              <a:buChar char="Ø"/>
            </a:pPr>
            <a:r>
              <a:rPr lang="sv-SE" sz="2400" dirty="0"/>
              <a:t>DC motor sa četkicama 33GB-520-18.7</a:t>
            </a:r>
            <a:endParaRPr lang="en-US" sz="2400" dirty="0"/>
          </a:p>
          <a:p>
            <a:pPr>
              <a:buFont typeface="Wingdings" panose="05000000000000000000" pitchFamily="2" charset="2"/>
              <a:buChar char="Ø"/>
            </a:pPr>
            <a:r>
              <a:rPr lang="sr-Latn-RS" sz="2400" dirty="0"/>
              <a:t>L298N drajver</a:t>
            </a:r>
            <a:endParaRPr lang="en-US" sz="2400" dirty="0"/>
          </a:p>
          <a:p>
            <a:pPr>
              <a:buFont typeface="Wingdings" panose="05000000000000000000" pitchFamily="2" charset="2"/>
              <a:buChar char="Ø"/>
            </a:pPr>
            <a:r>
              <a:rPr lang="en-US" sz="2400" dirty="0"/>
              <a:t>Bluetooth </a:t>
            </a:r>
            <a:r>
              <a:rPr lang="en-US" sz="2400" dirty="0" err="1"/>
              <a:t>modul</a:t>
            </a:r>
            <a:r>
              <a:rPr lang="en-US" sz="2400" dirty="0"/>
              <a:t> HC-06</a:t>
            </a:r>
            <a:br>
              <a:rPr lang="sr-Latn-RS" sz="2400" dirty="0"/>
            </a:br>
            <a:endParaRPr lang="sr-Latn-RS" sz="2400" dirty="0"/>
          </a:p>
        </p:txBody>
      </p:sp>
      <p:sp>
        <p:nvSpPr>
          <p:cNvPr id="9" name="TextBox 8">
            <a:extLst>
              <a:ext uri="{FF2B5EF4-FFF2-40B4-BE49-F238E27FC236}">
                <a16:creationId xmlns:a16="http://schemas.microsoft.com/office/drawing/2014/main" id="{89E185B9-BA53-48A3-873D-84539A57A72A}"/>
              </a:ext>
            </a:extLst>
          </p:cNvPr>
          <p:cNvSpPr txBox="1"/>
          <p:nvPr/>
        </p:nvSpPr>
        <p:spPr>
          <a:xfrm>
            <a:off x="815987" y="113894"/>
            <a:ext cx="4295673" cy="830997"/>
          </a:xfrm>
          <a:prstGeom prst="rect">
            <a:avLst/>
          </a:prstGeom>
          <a:noFill/>
        </p:spPr>
        <p:txBody>
          <a:bodyPr wrap="square" rtlCol="0">
            <a:spAutoFit/>
          </a:bodyPr>
          <a:lstStyle/>
          <a:p>
            <a:r>
              <a:rPr lang="sr-Latn-RS" sz="2400" b="1" dirty="0"/>
              <a:t>KORIŠĆENE KOMPONENTE </a:t>
            </a:r>
            <a:r>
              <a:rPr lang="sr-Latn-RS" sz="2400" b="1" kern="1200" dirty="0">
                <a:latin typeface="+mn-lt"/>
                <a:ea typeface="+mn-ea"/>
                <a:cs typeface="+mn-cs"/>
              </a:rPr>
              <a:t>i UART</a:t>
            </a:r>
            <a:endParaRPr lang="en-US" sz="2400" b="1" dirty="0"/>
          </a:p>
        </p:txBody>
      </p:sp>
      <p:sp>
        <p:nvSpPr>
          <p:cNvPr id="14" name="Arrow: Right 13">
            <a:hlinkClick r:id="rId3" action="ppaction://hlinksldjump"/>
            <a:extLst>
              <a:ext uri="{FF2B5EF4-FFF2-40B4-BE49-F238E27FC236}">
                <a16:creationId xmlns:a16="http://schemas.microsoft.com/office/drawing/2014/main" id="{1A12107E-0ADE-65A4-46E1-8021E41C0B3E}"/>
              </a:ext>
            </a:extLst>
          </p:cNvPr>
          <p:cNvSpPr/>
          <p:nvPr/>
        </p:nvSpPr>
        <p:spPr>
          <a:xfrm>
            <a:off x="10090206" y="6239778"/>
            <a:ext cx="1893889" cy="597481"/>
          </a:xfrm>
          <a:prstGeom prst="rightArrow">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5" name="TextBox 14">
            <a:extLst>
              <a:ext uri="{FF2B5EF4-FFF2-40B4-BE49-F238E27FC236}">
                <a16:creationId xmlns:a16="http://schemas.microsoft.com/office/drawing/2014/main" id="{60B2D8E8-11C6-0896-C294-CEA59A542E61}"/>
              </a:ext>
            </a:extLst>
          </p:cNvPr>
          <p:cNvSpPr txBox="1"/>
          <p:nvPr/>
        </p:nvSpPr>
        <p:spPr>
          <a:xfrm>
            <a:off x="10100467" y="6328357"/>
            <a:ext cx="1676400" cy="369332"/>
          </a:xfrm>
          <a:prstGeom prst="rect">
            <a:avLst/>
          </a:prstGeom>
          <a:noFill/>
        </p:spPr>
        <p:txBody>
          <a:bodyPr wrap="square" rtlCol="0">
            <a:spAutoFit/>
          </a:bodyPr>
          <a:lstStyle/>
          <a:p>
            <a:r>
              <a:rPr lang="sr-Latn-RS" b="1" dirty="0">
                <a:hlinkClick r:id="rId3" action="ppaction://hlinksldjump">
                  <a:extLst>
                    <a:ext uri="{A12FA001-AC4F-418D-AE19-62706E023703}">
                      <ahyp:hlinkClr xmlns:ahyp="http://schemas.microsoft.com/office/drawing/2018/hyperlinkcolor" val="tx"/>
                    </a:ext>
                  </a:extLst>
                </a:hlinkClick>
              </a:rPr>
              <a:t>nazad na etape</a:t>
            </a:r>
            <a:endParaRPr lang="en-US" b="1" dirty="0"/>
          </a:p>
        </p:txBody>
      </p:sp>
      <p:pic>
        <p:nvPicPr>
          <p:cNvPr id="7" name="Graphic 6" descr="Abacus with solid fill">
            <a:extLst>
              <a:ext uri="{FF2B5EF4-FFF2-40B4-BE49-F238E27FC236}">
                <a16:creationId xmlns:a16="http://schemas.microsoft.com/office/drawing/2014/main" id="{4D0BA2B1-CB67-C66A-A4F0-8EDBCE0A0A3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0200" y="236500"/>
            <a:ext cx="585787" cy="585787"/>
          </a:xfrm>
          <a:prstGeom prst="rect">
            <a:avLst/>
          </a:prstGeom>
        </p:spPr>
      </p:pic>
    </p:spTree>
    <p:extLst>
      <p:ext uri="{BB962C8B-B14F-4D97-AF65-F5344CB8AC3E}">
        <p14:creationId xmlns:p14="http://schemas.microsoft.com/office/powerpoint/2010/main" val="215150025"/>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68144B-D37F-E01B-5BAD-B24164DA3F2E}"/>
              </a:ext>
            </a:extLst>
          </p:cNvPr>
          <p:cNvSpPr>
            <a:spLocks noGrp="1"/>
          </p:cNvSpPr>
          <p:nvPr>
            <p:ph idx="1"/>
          </p:nvPr>
        </p:nvSpPr>
        <p:spPr>
          <a:xfrm>
            <a:off x="815987" y="911852"/>
            <a:ext cx="5280013" cy="5208903"/>
          </a:xfrm>
        </p:spPr>
        <p:txBody>
          <a:bodyPr>
            <a:normAutofit/>
          </a:bodyPr>
          <a:lstStyle/>
          <a:p>
            <a:pPr marL="0" indent="0">
              <a:lnSpc>
                <a:spcPct val="100000"/>
              </a:lnSpc>
              <a:buNone/>
            </a:pPr>
            <a:r>
              <a:rPr lang="en-US" sz="2400" dirty="0" err="1"/>
              <a:t>Grupa</a:t>
            </a:r>
            <a:r>
              <a:rPr lang="en-US" sz="2400" dirty="0"/>
              <a:t> </a:t>
            </a:r>
            <a:r>
              <a:rPr lang="en-US" sz="2400" dirty="0" err="1"/>
              <a:t>komponenata</a:t>
            </a:r>
            <a:r>
              <a:rPr lang="en-US" sz="2400" dirty="0"/>
              <a:t> </a:t>
            </a:r>
            <a:r>
              <a:rPr lang="sr-Latn-RS" sz="2400" dirty="0"/>
              <a:t>koja predstavlja srce sistema</a:t>
            </a:r>
            <a:r>
              <a:rPr lang="en-US" sz="2400" dirty="0"/>
              <a:t>:</a:t>
            </a:r>
            <a:br>
              <a:rPr lang="en-US" sz="2400" dirty="0"/>
            </a:br>
            <a:endParaRPr lang="en-US" sz="2400" dirty="0"/>
          </a:p>
          <a:p>
            <a:pPr>
              <a:lnSpc>
                <a:spcPct val="100000"/>
              </a:lnSpc>
              <a:buFont typeface="Wingdings" panose="05000000000000000000" pitchFamily="2" charset="2"/>
              <a:buChar char="ü"/>
            </a:pPr>
            <a:r>
              <a:rPr lang="sr-Latn-RS" sz="2400" dirty="0"/>
              <a:t>DsPIC30F4013 mikrokontroler</a:t>
            </a:r>
          </a:p>
          <a:p>
            <a:pPr>
              <a:lnSpc>
                <a:spcPct val="100000"/>
              </a:lnSpc>
              <a:buFont typeface="Wingdings" panose="05000000000000000000" pitchFamily="2" charset="2"/>
              <a:buChar char="ü"/>
            </a:pPr>
            <a:r>
              <a:rPr lang="sr-Latn-RS" sz="2400" dirty="0"/>
              <a:t>MPLAB PICkit 3 debager i programator</a:t>
            </a:r>
          </a:p>
        </p:txBody>
      </p:sp>
      <p:sp>
        <p:nvSpPr>
          <p:cNvPr id="9" name="TextBox 8">
            <a:extLst>
              <a:ext uri="{FF2B5EF4-FFF2-40B4-BE49-F238E27FC236}">
                <a16:creationId xmlns:a16="http://schemas.microsoft.com/office/drawing/2014/main" id="{89E185B9-BA53-48A3-873D-84539A57A72A}"/>
              </a:ext>
            </a:extLst>
          </p:cNvPr>
          <p:cNvSpPr txBox="1"/>
          <p:nvPr/>
        </p:nvSpPr>
        <p:spPr>
          <a:xfrm>
            <a:off x="815987" y="113894"/>
            <a:ext cx="4295673" cy="830997"/>
          </a:xfrm>
          <a:prstGeom prst="rect">
            <a:avLst/>
          </a:prstGeom>
          <a:noFill/>
        </p:spPr>
        <p:txBody>
          <a:bodyPr wrap="square" rtlCol="0">
            <a:spAutoFit/>
          </a:bodyPr>
          <a:lstStyle/>
          <a:p>
            <a:r>
              <a:rPr lang="sr-Latn-RS" sz="2400" b="1" dirty="0"/>
              <a:t>KORIŠĆENE KOMPONENTE </a:t>
            </a:r>
            <a:r>
              <a:rPr lang="sr-Latn-RS" sz="2400" b="1" kern="1200" dirty="0">
                <a:latin typeface="+mn-lt"/>
                <a:ea typeface="+mn-ea"/>
                <a:cs typeface="+mn-cs"/>
              </a:rPr>
              <a:t>i UART</a:t>
            </a:r>
            <a:endParaRPr lang="en-US" sz="2400" b="1" dirty="0"/>
          </a:p>
        </p:txBody>
      </p:sp>
      <p:sp>
        <p:nvSpPr>
          <p:cNvPr id="14" name="Arrow: Right 13">
            <a:hlinkClick r:id="rId3" action="ppaction://hlinksldjump"/>
            <a:extLst>
              <a:ext uri="{FF2B5EF4-FFF2-40B4-BE49-F238E27FC236}">
                <a16:creationId xmlns:a16="http://schemas.microsoft.com/office/drawing/2014/main" id="{1A12107E-0ADE-65A4-46E1-8021E41C0B3E}"/>
              </a:ext>
            </a:extLst>
          </p:cNvPr>
          <p:cNvSpPr/>
          <p:nvPr/>
        </p:nvSpPr>
        <p:spPr>
          <a:xfrm>
            <a:off x="10090206" y="6239778"/>
            <a:ext cx="1893889" cy="597481"/>
          </a:xfrm>
          <a:prstGeom prst="rightArrow">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5" name="TextBox 14">
            <a:extLst>
              <a:ext uri="{FF2B5EF4-FFF2-40B4-BE49-F238E27FC236}">
                <a16:creationId xmlns:a16="http://schemas.microsoft.com/office/drawing/2014/main" id="{60B2D8E8-11C6-0896-C294-CEA59A542E61}"/>
              </a:ext>
            </a:extLst>
          </p:cNvPr>
          <p:cNvSpPr txBox="1"/>
          <p:nvPr/>
        </p:nvSpPr>
        <p:spPr>
          <a:xfrm>
            <a:off x="10100467" y="6328357"/>
            <a:ext cx="1676400" cy="369332"/>
          </a:xfrm>
          <a:prstGeom prst="rect">
            <a:avLst/>
          </a:prstGeom>
          <a:noFill/>
        </p:spPr>
        <p:txBody>
          <a:bodyPr wrap="square" rtlCol="0">
            <a:spAutoFit/>
          </a:bodyPr>
          <a:lstStyle/>
          <a:p>
            <a:r>
              <a:rPr lang="sr-Latn-RS" b="1" dirty="0">
                <a:hlinkClick r:id="rId3" action="ppaction://hlinksldjump">
                  <a:extLst>
                    <a:ext uri="{A12FA001-AC4F-418D-AE19-62706E023703}">
                      <ahyp:hlinkClr xmlns:ahyp="http://schemas.microsoft.com/office/drawing/2018/hyperlinkcolor" val="tx"/>
                    </a:ext>
                  </a:extLst>
                </a:hlinkClick>
              </a:rPr>
              <a:t>nazad na etape</a:t>
            </a:r>
            <a:endParaRPr lang="en-US" b="1" dirty="0"/>
          </a:p>
        </p:txBody>
      </p:sp>
      <p:pic>
        <p:nvPicPr>
          <p:cNvPr id="2" name="Picture 1">
            <a:extLst>
              <a:ext uri="{FF2B5EF4-FFF2-40B4-BE49-F238E27FC236}">
                <a16:creationId xmlns:a16="http://schemas.microsoft.com/office/drawing/2014/main" id="{20038105-D28E-2CA5-1BAB-E8B87535241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737245"/>
            <a:ext cx="6069250" cy="3160987"/>
          </a:xfrm>
          <a:prstGeom prst="rect">
            <a:avLst/>
          </a:prstGeom>
          <a:noFill/>
        </p:spPr>
      </p:pic>
      <p:pic>
        <p:nvPicPr>
          <p:cNvPr id="7" name="Graphic 6" descr="Abacus with solid fill">
            <a:extLst>
              <a:ext uri="{FF2B5EF4-FFF2-40B4-BE49-F238E27FC236}">
                <a16:creationId xmlns:a16="http://schemas.microsoft.com/office/drawing/2014/main" id="{DF66E040-52A7-AF1C-4183-C02871A0F59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0200" y="236500"/>
            <a:ext cx="585787" cy="585787"/>
          </a:xfrm>
          <a:prstGeom prst="rect">
            <a:avLst/>
          </a:prstGeom>
        </p:spPr>
      </p:pic>
      <p:pic>
        <p:nvPicPr>
          <p:cNvPr id="8" name="Picture 7">
            <a:extLst>
              <a:ext uri="{FF2B5EF4-FFF2-40B4-BE49-F238E27FC236}">
                <a16:creationId xmlns:a16="http://schemas.microsoft.com/office/drawing/2014/main" id="{7863B719-BFF9-514B-45C8-B32E21723343}"/>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9842" b="11894"/>
          <a:stretch/>
        </p:blipFill>
        <p:spPr bwMode="auto">
          <a:xfrm>
            <a:off x="6513243" y="3898232"/>
            <a:ext cx="3576963" cy="2799457"/>
          </a:xfrm>
          <a:prstGeom prst="rect">
            <a:avLst/>
          </a:prstGeom>
          <a:noFill/>
          <a:ln>
            <a:noFill/>
          </a:ln>
        </p:spPr>
      </p:pic>
    </p:spTree>
    <p:extLst>
      <p:ext uri="{BB962C8B-B14F-4D97-AF65-F5344CB8AC3E}">
        <p14:creationId xmlns:p14="http://schemas.microsoft.com/office/powerpoint/2010/main" val="2132859787"/>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9E185B9-BA53-48A3-873D-84539A57A72A}"/>
              </a:ext>
            </a:extLst>
          </p:cNvPr>
          <p:cNvSpPr txBox="1"/>
          <p:nvPr/>
        </p:nvSpPr>
        <p:spPr>
          <a:xfrm>
            <a:off x="815987" y="140443"/>
            <a:ext cx="4295673" cy="830997"/>
          </a:xfrm>
          <a:prstGeom prst="rect">
            <a:avLst/>
          </a:prstGeom>
          <a:noFill/>
        </p:spPr>
        <p:txBody>
          <a:bodyPr wrap="square" rtlCol="0">
            <a:spAutoFit/>
          </a:bodyPr>
          <a:lstStyle/>
          <a:p>
            <a:r>
              <a:rPr lang="sr-Latn-RS" sz="2400" b="1" dirty="0"/>
              <a:t>KORIŠĆENE KOMPONENTE </a:t>
            </a:r>
            <a:r>
              <a:rPr lang="sr-Latn-RS" sz="2400" b="1" kern="1200" dirty="0">
                <a:latin typeface="+mn-lt"/>
                <a:ea typeface="+mn-ea"/>
                <a:cs typeface="+mn-cs"/>
              </a:rPr>
              <a:t>i UART</a:t>
            </a:r>
            <a:endParaRPr lang="en-US" sz="2400" b="1" dirty="0"/>
          </a:p>
        </p:txBody>
      </p:sp>
      <p:sp>
        <p:nvSpPr>
          <p:cNvPr id="14" name="Arrow: Right 13">
            <a:hlinkClick r:id="rId3" action="ppaction://hlinksldjump"/>
            <a:extLst>
              <a:ext uri="{FF2B5EF4-FFF2-40B4-BE49-F238E27FC236}">
                <a16:creationId xmlns:a16="http://schemas.microsoft.com/office/drawing/2014/main" id="{1A12107E-0ADE-65A4-46E1-8021E41C0B3E}"/>
              </a:ext>
            </a:extLst>
          </p:cNvPr>
          <p:cNvSpPr/>
          <p:nvPr/>
        </p:nvSpPr>
        <p:spPr>
          <a:xfrm>
            <a:off x="10090206" y="6239778"/>
            <a:ext cx="1893889" cy="597481"/>
          </a:xfrm>
          <a:prstGeom prst="rightArrow">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5" name="TextBox 14">
            <a:extLst>
              <a:ext uri="{FF2B5EF4-FFF2-40B4-BE49-F238E27FC236}">
                <a16:creationId xmlns:a16="http://schemas.microsoft.com/office/drawing/2014/main" id="{60B2D8E8-11C6-0896-C294-CEA59A542E61}"/>
              </a:ext>
            </a:extLst>
          </p:cNvPr>
          <p:cNvSpPr txBox="1"/>
          <p:nvPr/>
        </p:nvSpPr>
        <p:spPr>
          <a:xfrm>
            <a:off x="10100467" y="6328357"/>
            <a:ext cx="1676400" cy="369332"/>
          </a:xfrm>
          <a:prstGeom prst="rect">
            <a:avLst/>
          </a:prstGeom>
          <a:noFill/>
        </p:spPr>
        <p:txBody>
          <a:bodyPr wrap="square" rtlCol="0">
            <a:spAutoFit/>
          </a:bodyPr>
          <a:lstStyle/>
          <a:p>
            <a:r>
              <a:rPr lang="sr-Latn-RS" b="1" dirty="0">
                <a:hlinkClick r:id="rId3" action="ppaction://hlinksldjump">
                  <a:extLst>
                    <a:ext uri="{A12FA001-AC4F-418D-AE19-62706E023703}">
                      <ahyp:hlinkClr xmlns:ahyp="http://schemas.microsoft.com/office/drawing/2018/hyperlinkcolor" val="tx"/>
                    </a:ext>
                  </a:extLst>
                </a:hlinkClick>
              </a:rPr>
              <a:t>nazad na etape</a:t>
            </a:r>
            <a:endParaRPr lang="en-US" b="1" dirty="0"/>
          </a:p>
        </p:txBody>
      </p:sp>
      <p:sp>
        <p:nvSpPr>
          <p:cNvPr id="20" name="Content Placeholder 2">
            <a:extLst>
              <a:ext uri="{FF2B5EF4-FFF2-40B4-BE49-F238E27FC236}">
                <a16:creationId xmlns:a16="http://schemas.microsoft.com/office/drawing/2014/main" id="{A44AAD3B-5B86-D084-F194-4DE5B2891189}"/>
              </a:ext>
            </a:extLst>
          </p:cNvPr>
          <p:cNvSpPr txBox="1">
            <a:spLocks/>
          </p:cNvSpPr>
          <p:nvPr/>
        </p:nvSpPr>
        <p:spPr>
          <a:xfrm>
            <a:off x="815987" y="971440"/>
            <a:ext cx="7348744" cy="39767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400" dirty="0" err="1"/>
              <a:t>Grupa</a:t>
            </a:r>
            <a:r>
              <a:rPr lang="en-US" sz="2400" dirty="0"/>
              <a:t> </a:t>
            </a:r>
            <a:r>
              <a:rPr lang="en-US" sz="2400" dirty="0" err="1"/>
              <a:t>komponenata</a:t>
            </a:r>
            <a:r>
              <a:rPr lang="sr-Latn-RS" dirty="0"/>
              <a:t> senzora zaduženih za kretanje tenka</a:t>
            </a:r>
            <a:br>
              <a:rPr lang="sr-Latn-RS" dirty="0"/>
            </a:br>
            <a:r>
              <a:rPr lang="sr-Latn-RS" dirty="0"/>
              <a:t>ispravnom putanjom</a:t>
            </a:r>
            <a:r>
              <a:rPr lang="en-US" b="1" dirty="0"/>
              <a:t>:</a:t>
            </a:r>
            <a:br>
              <a:rPr lang="sr-Latn-RS" b="1" dirty="0"/>
            </a:br>
            <a:br>
              <a:rPr lang="en-US" b="1" dirty="0"/>
            </a:br>
            <a:endParaRPr lang="sr-Latn-RS" dirty="0"/>
          </a:p>
          <a:p>
            <a:pPr>
              <a:buClr>
                <a:srgbClr val="00B0F0"/>
              </a:buClr>
              <a:buFont typeface="Wingdings" panose="05000000000000000000" pitchFamily="2" charset="2"/>
              <a:buChar char="ü"/>
            </a:pPr>
            <a:r>
              <a:rPr lang="sr-Latn-RS" sz="2400" dirty="0"/>
              <a:t>Sharp GP2Y0A21YK0F analogni IR senzor daljine</a:t>
            </a:r>
            <a:endParaRPr lang="en-US" dirty="0"/>
          </a:p>
          <a:p>
            <a:pPr>
              <a:buClr>
                <a:srgbClr val="00B0F0"/>
              </a:buClr>
              <a:buFont typeface="Wingdings" panose="05000000000000000000" pitchFamily="2" charset="2"/>
              <a:buChar char="ü"/>
            </a:pPr>
            <a:r>
              <a:rPr lang="sr-Latn-RS" sz="2400" dirty="0"/>
              <a:t>HC-SR04 ultrazvučni senzor</a:t>
            </a:r>
            <a:endParaRPr lang="en-US" sz="2400" dirty="0"/>
          </a:p>
        </p:txBody>
      </p:sp>
      <p:pic>
        <p:nvPicPr>
          <p:cNvPr id="5" name="Picture 4" descr="A picture containing lock&#10;&#10;Description automatically generated">
            <a:extLst>
              <a:ext uri="{FF2B5EF4-FFF2-40B4-BE49-F238E27FC236}">
                <a16:creationId xmlns:a16="http://schemas.microsoft.com/office/drawing/2014/main" id="{A8C016E3-215C-DF47-BEBE-91575C63E2C2}"/>
              </a:ext>
            </a:extLst>
          </p:cNvPr>
          <p:cNvPicPr>
            <a:picLocks noChangeAspect="1"/>
          </p:cNvPicPr>
          <p:nvPr/>
        </p:nvPicPr>
        <p:blipFill rotWithShape="1">
          <a:blip r:embed="rId4">
            <a:extLst>
              <a:ext uri="{28A0092B-C50C-407E-A947-70E740481C1C}">
                <a14:useLocalDpi xmlns:a14="http://schemas.microsoft.com/office/drawing/2010/main" val="0"/>
              </a:ext>
            </a:extLst>
          </a:blip>
          <a:srcRect t="10287" b="5536"/>
          <a:stretch/>
        </p:blipFill>
        <p:spPr bwMode="auto">
          <a:xfrm>
            <a:off x="8117456" y="467333"/>
            <a:ext cx="3866639" cy="2795528"/>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C9D2628F-C911-AA01-DEA9-9204AA801A4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0639"/>
          <a:stretch/>
        </p:blipFill>
        <p:spPr bwMode="auto">
          <a:xfrm>
            <a:off x="8430930" y="3650430"/>
            <a:ext cx="3286966" cy="2201779"/>
          </a:xfrm>
          <a:prstGeom prst="rect">
            <a:avLst/>
          </a:prstGeom>
          <a:noFill/>
          <a:ln>
            <a:noFill/>
          </a:ln>
          <a:extLst>
            <a:ext uri="{53640926-AAD7-44D8-BBD7-CCE9431645EC}">
              <a14:shadowObscured xmlns:a14="http://schemas.microsoft.com/office/drawing/2010/main"/>
            </a:ext>
          </a:extLst>
        </p:spPr>
      </p:pic>
      <p:pic>
        <p:nvPicPr>
          <p:cNvPr id="8" name="Graphic 7" descr="Abacus with solid fill">
            <a:extLst>
              <a:ext uri="{FF2B5EF4-FFF2-40B4-BE49-F238E27FC236}">
                <a16:creationId xmlns:a16="http://schemas.microsoft.com/office/drawing/2014/main" id="{CAC47571-ADAF-C6A3-C885-8D4476AD4FF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0200" y="236500"/>
            <a:ext cx="585787" cy="585787"/>
          </a:xfrm>
          <a:prstGeom prst="rect">
            <a:avLst/>
          </a:prstGeom>
        </p:spPr>
      </p:pic>
    </p:spTree>
    <p:extLst>
      <p:ext uri="{BB962C8B-B14F-4D97-AF65-F5344CB8AC3E}">
        <p14:creationId xmlns:p14="http://schemas.microsoft.com/office/powerpoint/2010/main" val="3217126259"/>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68144B-D37F-E01B-5BAD-B24164DA3F2E}"/>
              </a:ext>
            </a:extLst>
          </p:cNvPr>
          <p:cNvSpPr>
            <a:spLocks noGrp="1"/>
          </p:cNvSpPr>
          <p:nvPr>
            <p:ph idx="1"/>
          </p:nvPr>
        </p:nvSpPr>
        <p:spPr>
          <a:xfrm>
            <a:off x="908906" y="1122456"/>
            <a:ext cx="7994264" cy="5205901"/>
          </a:xfrm>
        </p:spPr>
        <p:txBody>
          <a:bodyPr>
            <a:normAutofit/>
          </a:bodyPr>
          <a:lstStyle/>
          <a:p>
            <a:pPr marL="0" indent="0">
              <a:buNone/>
            </a:pPr>
            <a:r>
              <a:rPr lang="en-US" sz="2400" dirty="0" err="1"/>
              <a:t>Grupa</a:t>
            </a:r>
            <a:r>
              <a:rPr lang="en-US" sz="2400" dirty="0"/>
              <a:t> </a:t>
            </a:r>
            <a:r>
              <a:rPr lang="en-US" sz="2400" dirty="0" err="1"/>
              <a:t>komponenata</a:t>
            </a:r>
            <a:r>
              <a:rPr lang="sr-Latn-RS" sz="2400" dirty="0"/>
              <a:t> </a:t>
            </a:r>
            <a:r>
              <a:rPr lang="en-US" sz="2400" dirty="0" err="1"/>
              <a:t>zadu</a:t>
            </a:r>
            <a:r>
              <a:rPr lang="sr-Latn-RS" sz="2400" dirty="0"/>
              <a:t>žena za ispravnu komunikaciju i</a:t>
            </a:r>
          </a:p>
          <a:p>
            <a:pPr marL="0" indent="0">
              <a:buNone/>
            </a:pPr>
            <a:r>
              <a:rPr lang="sr-Latn-RS" sz="2400" dirty="0"/>
              <a:t>funkcionalnost sistema</a:t>
            </a:r>
            <a:r>
              <a:rPr lang="en-US" sz="2400" b="1" dirty="0"/>
              <a:t>:</a:t>
            </a:r>
            <a:br>
              <a:rPr lang="sr-Latn-RS" sz="2400" b="1" dirty="0"/>
            </a:br>
            <a:endParaRPr lang="en-US" sz="2400" b="1" dirty="0"/>
          </a:p>
          <a:p>
            <a:pPr>
              <a:buFont typeface="Wingdings" panose="05000000000000000000" pitchFamily="2" charset="2"/>
              <a:buChar char="ü"/>
            </a:pPr>
            <a:r>
              <a:rPr lang="en-US" sz="2400" dirty="0"/>
              <a:t>LM7805 regulator </a:t>
            </a:r>
            <a:r>
              <a:rPr lang="en-US" sz="2400" dirty="0" err="1"/>
              <a:t>napona</a:t>
            </a:r>
            <a:endParaRPr lang="sr-Latn-RS" sz="2400" dirty="0"/>
          </a:p>
          <a:p>
            <a:pPr>
              <a:buFont typeface="Wingdings" panose="05000000000000000000" pitchFamily="2" charset="2"/>
              <a:buChar char="ü"/>
            </a:pPr>
            <a:r>
              <a:rPr lang="en-US" sz="2400" dirty="0"/>
              <a:t> </a:t>
            </a:r>
            <a:r>
              <a:rPr lang="sv-SE" sz="2400" dirty="0"/>
              <a:t>DC motor sa četkicama 33GB-520-18.7</a:t>
            </a:r>
            <a:endParaRPr lang="en-US" sz="2400" dirty="0"/>
          </a:p>
          <a:p>
            <a:pPr>
              <a:buFont typeface="Wingdings" panose="05000000000000000000" pitchFamily="2" charset="2"/>
              <a:buChar char="ü"/>
            </a:pPr>
            <a:r>
              <a:rPr lang="en-US" sz="2400" dirty="0"/>
              <a:t>L298N </a:t>
            </a:r>
            <a:r>
              <a:rPr lang="en-US" sz="2400" dirty="0" err="1"/>
              <a:t>dr</a:t>
            </a:r>
            <a:r>
              <a:rPr lang="sr-Latn-RS" sz="2400" dirty="0"/>
              <a:t>aj</a:t>
            </a:r>
            <a:r>
              <a:rPr lang="en-US" sz="2400" dirty="0" err="1"/>
              <a:t>ver</a:t>
            </a:r>
            <a:endParaRPr lang="en-US" sz="2400" dirty="0"/>
          </a:p>
          <a:p>
            <a:pPr>
              <a:buFont typeface="Wingdings" panose="05000000000000000000" pitchFamily="2" charset="2"/>
              <a:buChar char="ü"/>
            </a:pPr>
            <a:r>
              <a:rPr lang="en-US" sz="2400" dirty="0"/>
              <a:t>Bluetooth </a:t>
            </a:r>
            <a:r>
              <a:rPr lang="en-US" sz="2400" dirty="0" err="1"/>
              <a:t>modul</a:t>
            </a:r>
            <a:r>
              <a:rPr lang="en-US" sz="2400" dirty="0"/>
              <a:t> HC-06</a:t>
            </a:r>
            <a:endParaRPr lang="sr-Latn-RS" sz="2400" dirty="0"/>
          </a:p>
        </p:txBody>
      </p:sp>
      <p:sp>
        <p:nvSpPr>
          <p:cNvPr id="9" name="TextBox 8">
            <a:extLst>
              <a:ext uri="{FF2B5EF4-FFF2-40B4-BE49-F238E27FC236}">
                <a16:creationId xmlns:a16="http://schemas.microsoft.com/office/drawing/2014/main" id="{89E185B9-BA53-48A3-873D-84539A57A72A}"/>
              </a:ext>
            </a:extLst>
          </p:cNvPr>
          <p:cNvSpPr txBox="1"/>
          <p:nvPr/>
        </p:nvSpPr>
        <p:spPr>
          <a:xfrm>
            <a:off x="815987" y="113894"/>
            <a:ext cx="4295673" cy="830997"/>
          </a:xfrm>
          <a:prstGeom prst="rect">
            <a:avLst/>
          </a:prstGeom>
          <a:noFill/>
        </p:spPr>
        <p:txBody>
          <a:bodyPr wrap="square" rtlCol="0">
            <a:spAutoFit/>
          </a:bodyPr>
          <a:lstStyle/>
          <a:p>
            <a:r>
              <a:rPr lang="sr-Latn-RS" sz="2400" b="1" dirty="0"/>
              <a:t>KORIŠĆENE KOMPONENTE </a:t>
            </a:r>
            <a:r>
              <a:rPr lang="sr-Latn-RS" sz="2400" b="1" kern="1200" dirty="0">
                <a:latin typeface="+mn-lt"/>
                <a:ea typeface="+mn-ea"/>
                <a:cs typeface="+mn-cs"/>
              </a:rPr>
              <a:t>i UART</a:t>
            </a:r>
            <a:endParaRPr lang="sr-Latn-RS" sz="2400" b="1" dirty="0"/>
          </a:p>
        </p:txBody>
      </p:sp>
      <p:sp>
        <p:nvSpPr>
          <p:cNvPr id="14" name="Arrow: Right 13">
            <a:hlinkClick r:id="rId3" action="ppaction://hlinksldjump"/>
            <a:extLst>
              <a:ext uri="{FF2B5EF4-FFF2-40B4-BE49-F238E27FC236}">
                <a16:creationId xmlns:a16="http://schemas.microsoft.com/office/drawing/2014/main" id="{1A12107E-0ADE-65A4-46E1-8021E41C0B3E}"/>
              </a:ext>
            </a:extLst>
          </p:cNvPr>
          <p:cNvSpPr/>
          <p:nvPr/>
        </p:nvSpPr>
        <p:spPr>
          <a:xfrm>
            <a:off x="10090206" y="6239778"/>
            <a:ext cx="1893889" cy="597481"/>
          </a:xfrm>
          <a:prstGeom prst="rightArrow">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5" name="TextBox 14">
            <a:extLst>
              <a:ext uri="{FF2B5EF4-FFF2-40B4-BE49-F238E27FC236}">
                <a16:creationId xmlns:a16="http://schemas.microsoft.com/office/drawing/2014/main" id="{60B2D8E8-11C6-0896-C294-CEA59A542E61}"/>
              </a:ext>
            </a:extLst>
          </p:cNvPr>
          <p:cNvSpPr txBox="1"/>
          <p:nvPr/>
        </p:nvSpPr>
        <p:spPr>
          <a:xfrm>
            <a:off x="10100467" y="6328357"/>
            <a:ext cx="1676400" cy="369332"/>
          </a:xfrm>
          <a:prstGeom prst="rect">
            <a:avLst/>
          </a:prstGeom>
          <a:noFill/>
        </p:spPr>
        <p:txBody>
          <a:bodyPr wrap="square" rtlCol="0">
            <a:spAutoFit/>
          </a:bodyPr>
          <a:lstStyle/>
          <a:p>
            <a:r>
              <a:rPr lang="sr-Latn-RS" b="1" dirty="0">
                <a:hlinkClick r:id="rId3" action="ppaction://hlinksldjump">
                  <a:extLst>
                    <a:ext uri="{A12FA001-AC4F-418D-AE19-62706E023703}">
                      <ahyp:hlinkClr xmlns:ahyp="http://schemas.microsoft.com/office/drawing/2018/hyperlinkcolor" val="tx"/>
                    </a:ext>
                  </a:extLst>
                </a:hlinkClick>
              </a:rPr>
              <a:t>nazad na etape</a:t>
            </a:r>
            <a:endParaRPr lang="en-US" b="1" dirty="0"/>
          </a:p>
        </p:txBody>
      </p:sp>
      <p:pic>
        <p:nvPicPr>
          <p:cNvPr id="2" name="Picture 1">
            <a:extLst>
              <a:ext uri="{FF2B5EF4-FFF2-40B4-BE49-F238E27FC236}">
                <a16:creationId xmlns:a16="http://schemas.microsoft.com/office/drawing/2014/main" id="{B51F4313-FD00-1BBF-4A18-AE7DA06313A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03170" y="371322"/>
            <a:ext cx="3080925" cy="3482250"/>
          </a:xfrm>
          <a:prstGeom prst="rect">
            <a:avLst/>
          </a:prstGeom>
          <a:noFill/>
          <a:ln>
            <a:noFill/>
          </a:ln>
        </p:spPr>
      </p:pic>
      <p:pic>
        <p:nvPicPr>
          <p:cNvPr id="5" name="Picture 4">
            <a:extLst>
              <a:ext uri="{FF2B5EF4-FFF2-40B4-BE49-F238E27FC236}">
                <a16:creationId xmlns:a16="http://schemas.microsoft.com/office/drawing/2014/main" id="{39595C57-CED1-EDAA-1319-D22D5C6D45B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53957"/>
          <a:stretch/>
        </p:blipFill>
        <p:spPr bwMode="auto">
          <a:xfrm>
            <a:off x="6657340" y="2215714"/>
            <a:ext cx="2599089" cy="3096464"/>
          </a:xfrm>
          <a:prstGeom prst="rect">
            <a:avLst/>
          </a:prstGeom>
          <a:noFill/>
          <a:ln>
            <a:noFill/>
          </a:ln>
        </p:spPr>
      </p:pic>
      <p:pic>
        <p:nvPicPr>
          <p:cNvPr id="6" name="Picture 5">
            <a:extLst>
              <a:ext uri="{FF2B5EF4-FFF2-40B4-BE49-F238E27FC236}">
                <a16:creationId xmlns:a16="http://schemas.microsoft.com/office/drawing/2014/main" id="{82CF3D3D-FB75-3ACF-4DE9-E70C836D35FB}"/>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03089" y="3763946"/>
            <a:ext cx="2599089" cy="2565458"/>
          </a:xfrm>
          <a:prstGeom prst="rect">
            <a:avLst/>
          </a:prstGeom>
          <a:noFill/>
          <a:ln>
            <a:noFill/>
          </a:ln>
        </p:spPr>
      </p:pic>
      <p:pic>
        <p:nvPicPr>
          <p:cNvPr id="8" name="Graphic 7" descr="Abacus with solid fill">
            <a:extLst>
              <a:ext uri="{FF2B5EF4-FFF2-40B4-BE49-F238E27FC236}">
                <a16:creationId xmlns:a16="http://schemas.microsoft.com/office/drawing/2014/main" id="{C832DC8B-5C98-2D2F-36A6-1C642637BBC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0200" y="236500"/>
            <a:ext cx="585787" cy="585787"/>
          </a:xfrm>
          <a:prstGeom prst="rect">
            <a:avLst/>
          </a:prstGeom>
        </p:spPr>
      </p:pic>
    </p:spTree>
    <p:extLst>
      <p:ext uri="{BB962C8B-B14F-4D97-AF65-F5344CB8AC3E}">
        <p14:creationId xmlns:p14="http://schemas.microsoft.com/office/powerpoint/2010/main" val="1819606653"/>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B2C35D05-BBEA-6438-2A55-A8FEA6F02C2E}"/>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32536" y="-45777"/>
            <a:ext cx="8804614" cy="6949554"/>
          </a:xfrm>
          <a:prstGeom prst="rect">
            <a:avLst/>
          </a:prstGeom>
          <a:noFill/>
          <a:ln>
            <a:noFill/>
          </a:ln>
        </p:spPr>
      </p:pic>
      <p:sp>
        <p:nvSpPr>
          <p:cNvPr id="12" name="TextBox 11">
            <a:extLst>
              <a:ext uri="{FF2B5EF4-FFF2-40B4-BE49-F238E27FC236}">
                <a16:creationId xmlns:a16="http://schemas.microsoft.com/office/drawing/2014/main" id="{4E9261C7-23B4-E1BE-6E80-3BDBE5E866B7}"/>
              </a:ext>
            </a:extLst>
          </p:cNvPr>
          <p:cNvSpPr txBox="1"/>
          <p:nvPr/>
        </p:nvSpPr>
        <p:spPr>
          <a:xfrm>
            <a:off x="621107" y="290198"/>
            <a:ext cx="4295673" cy="461665"/>
          </a:xfrm>
          <a:prstGeom prst="rect">
            <a:avLst/>
          </a:prstGeom>
          <a:noFill/>
        </p:spPr>
        <p:txBody>
          <a:bodyPr wrap="square" rtlCol="0">
            <a:spAutoFit/>
          </a:bodyPr>
          <a:lstStyle/>
          <a:p>
            <a:r>
              <a:rPr lang="sr-Latn-RS" sz="2400" b="1" dirty="0"/>
              <a:t>REALIZACIJA</a:t>
            </a:r>
            <a:endParaRPr lang="en-US" sz="2400" b="1" dirty="0"/>
          </a:p>
        </p:txBody>
      </p:sp>
      <p:sp>
        <p:nvSpPr>
          <p:cNvPr id="19" name="Arrow: Right 18">
            <a:hlinkClick r:id="rId4" action="ppaction://hlinksldjump"/>
            <a:extLst>
              <a:ext uri="{FF2B5EF4-FFF2-40B4-BE49-F238E27FC236}">
                <a16:creationId xmlns:a16="http://schemas.microsoft.com/office/drawing/2014/main" id="{9AC9BAE0-FE6E-3AB7-D875-D60F62CA590A}"/>
              </a:ext>
            </a:extLst>
          </p:cNvPr>
          <p:cNvSpPr/>
          <p:nvPr/>
        </p:nvSpPr>
        <p:spPr>
          <a:xfrm>
            <a:off x="10090206" y="6239778"/>
            <a:ext cx="1893889" cy="597481"/>
          </a:xfrm>
          <a:prstGeom prst="rightArrow">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0" name="TextBox 19">
            <a:extLst>
              <a:ext uri="{FF2B5EF4-FFF2-40B4-BE49-F238E27FC236}">
                <a16:creationId xmlns:a16="http://schemas.microsoft.com/office/drawing/2014/main" id="{6D7DF56E-42CB-1904-744E-61B0AEA5CE24}"/>
              </a:ext>
            </a:extLst>
          </p:cNvPr>
          <p:cNvSpPr txBox="1"/>
          <p:nvPr/>
        </p:nvSpPr>
        <p:spPr>
          <a:xfrm>
            <a:off x="10100467" y="6328357"/>
            <a:ext cx="1676400" cy="369332"/>
          </a:xfrm>
          <a:prstGeom prst="rect">
            <a:avLst/>
          </a:prstGeom>
          <a:noFill/>
        </p:spPr>
        <p:txBody>
          <a:bodyPr wrap="square" rtlCol="0">
            <a:spAutoFit/>
          </a:bodyPr>
          <a:lstStyle/>
          <a:p>
            <a:r>
              <a:rPr lang="sr-Latn-RS" b="1" dirty="0">
                <a:hlinkClick r:id="rId4" action="ppaction://hlinksldjump">
                  <a:extLst>
                    <a:ext uri="{A12FA001-AC4F-418D-AE19-62706E023703}">
                      <ahyp:hlinkClr xmlns:ahyp="http://schemas.microsoft.com/office/drawing/2018/hyperlinkcolor" val="tx"/>
                    </a:ext>
                  </a:extLst>
                </a:hlinkClick>
              </a:rPr>
              <a:t>nazad na etape</a:t>
            </a:r>
            <a:endParaRPr lang="en-US" b="1" dirty="0"/>
          </a:p>
        </p:txBody>
      </p:sp>
      <p:pic>
        <p:nvPicPr>
          <p:cNvPr id="4" name="Graphic 3" descr="Abacus with solid fill">
            <a:extLst>
              <a:ext uri="{FF2B5EF4-FFF2-40B4-BE49-F238E27FC236}">
                <a16:creationId xmlns:a16="http://schemas.microsoft.com/office/drawing/2014/main" id="{92A3872E-A954-95D5-29B0-E8A1310A109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3308" y="228138"/>
            <a:ext cx="585787" cy="585787"/>
          </a:xfrm>
          <a:prstGeom prst="rect">
            <a:avLst/>
          </a:prstGeom>
        </p:spPr>
      </p:pic>
    </p:spTree>
    <p:extLst>
      <p:ext uri="{BB962C8B-B14F-4D97-AF65-F5344CB8AC3E}">
        <p14:creationId xmlns:p14="http://schemas.microsoft.com/office/powerpoint/2010/main" val="357788070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E9261C7-23B4-E1BE-6E80-3BDBE5E866B7}"/>
              </a:ext>
            </a:extLst>
          </p:cNvPr>
          <p:cNvSpPr txBox="1"/>
          <p:nvPr/>
        </p:nvSpPr>
        <p:spPr>
          <a:xfrm>
            <a:off x="700856" y="242070"/>
            <a:ext cx="4295673" cy="461665"/>
          </a:xfrm>
          <a:prstGeom prst="rect">
            <a:avLst/>
          </a:prstGeom>
          <a:noFill/>
        </p:spPr>
        <p:txBody>
          <a:bodyPr wrap="square" rtlCol="0">
            <a:spAutoFit/>
          </a:bodyPr>
          <a:lstStyle/>
          <a:p>
            <a:r>
              <a:rPr lang="sr-Latn-RS" sz="2400" b="1" dirty="0"/>
              <a:t>REALIZACIJA</a:t>
            </a:r>
            <a:endParaRPr lang="en-US" sz="2400" b="1" dirty="0"/>
          </a:p>
        </p:txBody>
      </p:sp>
      <p:sp>
        <p:nvSpPr>
          <p:cNvPr id="19" name="Arrow: Right 18">
            <a:hlinkClick r:id="rId3" action="ppaction://hlinksldjump"/>
            <a:extLst>
              <a:ext uri="{FF2B5EF4-FFF2-40B4-BE49-F238E27FC236}">
                <a16:creationId xmlns:a16="http://schemas.microsoft.com/office/drawing/2014/main" id="{9AC9BAE0-FE6E-3AB7-D875-D60F62CA590A}"/>
              </a:ext>
            </a:extLst>
          </p:cNvPr>
          <p:cNvSpPr/>
          <p:nvPr/>
        </p:nvSpPr>
        <p:spPr>
          <a:xfrm>
            <a:off x="10090206" y="6239778"/>
            <a:ext cx="1893889" cy="597481"/>
          </a:xfrm>
          <a:prstGeom prst="rightArrow">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0" name="TextBox 19">
            <a:extLst>
              <a:ext uri="{FF2B5EF4-FFF2-40B4-BE49-F238E27FC236}">
                <a16:creationId xmlns:a16="http://schemas.microsoft.com/office/drawing/2014/main" id="{6D7DF56E-42CB-1904-744E-61B0AEA5CE24}"/>
              </a:ext>
            </a:extLst>
          </p:cNvPr>
          <p:cNvSpPr txBox="1"/>
          <p:nvPr/>
        </p:nvSpPr>
        <p:spPr>
          <a:xfrm>
            <a:off x="10100467" y="6328357"/>
            <a:ext cx="1676400" cy="369332"/>
          </a:xfrm>
          <a:prstGeom prst="rect">
            <a:avLst/>
          </a:prstGeom>
          <a:noFill/>
        </p:spPr>
        <p:txBody>
          <a:bodyPr wrap="square" rtlCol="0">
            <a:spAutoFit/>
          </a:bodyPr>
          <a:lstStyle/>
          <a:p>
            <a:r>
              <a:rPr lang="sr-Latn-RS" b="1" dirty="0">
                <a:hlinkClick r:id="rId3" action="ppaction://hlinksldjump">
                  <a:extLst>
                    <a:ext uri="{A12FA001-AC4F-418D-AE19-62706E023703}">
                      <ahyp:hlinkClr xmlns:ahyp="http://schemas.microsoft.com/office/drawing/2018/hyperlinkcolor" val="tx"/>
                    </a:ext>
                  </a:extLst>
                </a:hlinkClick>
              </a:rPr>
              <a:t>nazad na etape</a:t>
            </a:r>
            <a:endParaRPr lang="en-US" b="1" dirty="0"/>
          </a:p>
        </p:txBody>
      </p:sp>
      <p:pic>
        <p:nvPicPr>
          <p:cNvPr id="2" name="Graphic 1" descr="Abacus with solid fill">
            <a:extLst>
              <a:ext uri="{FF2B5EF4-FFF2-40B4-BE49-F238E27FC236}">
                <a16:creationId xmlns:a16="http://schemas.microsoft.com/office/drawing/2014/main" id="{36DC92CD-5C47-CE51-3E67-44D30B697B7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0200" y="236500"/>
            <a:ext cx="585787" cy="585787"/>
          </a:xfrm>
          <a:prstGeom prst="rect">
            <a:avLst/>
          </a:prstGeom>
        </p:spPr>
      </p:pic>
      <p:graphicFrame>
        <p:nvGraphicFramePr>
          <p:cNvPr id="10" name="Table 9">
            <a:extLst>
              <a:ext uri="{FF2B5EF4-FFF2-40B4-BE49-F238E27FC236}">
                <a16:creationId xmlns:a16="http://schemas.microsoft.com/office/drawing/2014/main" id="{26A4A3EA-C863-8DCD-C9EA-BE1EE95A7761}"/>
              </a:ext>
            </a:extLst>
          </p:cNvPr>
          <p:cNvGraphicFramePr>
            <a:graphicFrameLocks noGrp="1"/>
          </p:cNvGraphicFramePr>
          <p:nvPr>
            <p:extLst>
              <p:ext uri="{D42A27DB-BD31-4B8C-83A1-F6EECF244321}">
                <p14:modId xmlns:p14="http://schemas.microsoft.com/office/powerpoint/2010/main" val="4118749746"/>
              </p:ext>
            </p:extLst>
          </p:nvPr>
        </p:nvGraphicFramePr>
        <p:xfrm>
          <a:off x="861136" y="1004207"/>
          <a:ext cx="10469727" cy="4849585"/>
        </p:xfrm>
        <a:graphic>
          <a:graphicData uri="http://schemas.openxmlformats.org/drawingml/2006/table">
            <a:tbl>
              <a:tblPr firstRow="1" firstCol="1" bandRow="1"/>
              <a:tblGrid>
                <a:gridCol w="449395">
                  <a:extLst>
                    <a:ext uri="{9D8B030D-6E8A-4147-A177-3AD203B41FA5}">
                      <a16:colId xmlns:a16="http://schemas.microsoft.com/office/drawing/2014/main" val="1168579222"/>
                    </a:ext>
                  </a:extLst>
                </a:gridCol>
                <a:gridCol w="3328299">
                  <a:extLst>
                    <a:ext uri="{9D8B030D-6E8A-4147-A177-3AD203B41FA5}">
                      <a16:colId xmlns:a16="http://schemas.microsoft.com/office/drawing/2014/main" val="1277080530"/>
                    </a:ext>
                  </a:extLst>
                </a:gridCol>
                <a:gridCol w="4158774">
                  <a:extLst>
                    <a:ext uri="{9D8B030D-6E8A-4147-A177-3AD203B41FA5}">
                      <a16:colId xmlns:a16="http://schemas.microsoft.com/office/drawing/2014/main" val="3805666026"/>
                    </a:ext>
                  </a:extLst>
                </a:gridCol>
                <a:gridCol w="2533259">
                  <a:extLst>
                    <a:ext uri="{9D8B030D-6E8A-4147-A177-3AD203B41FA5}">
                      <a16:colId xmlns:a16="http://schemas.microsoft.com/office/drawing/2014/main" val="2508870994"/>
                    </a:ext>
                  </a:extLst>
                </a:gridCol>
              </a:tblGrid>
              <a:tr h="307562">
                <a:tc>
                  <a:txBody>
                    <a:bodyPr/>
                    <a:lstStyle/>
                    <a:p>
                      <a:pPr marL="0" marR="0" indent="0" algn="ctr">
                        <a:lnSpc>
                          <a:spcPct val="115000"/>
                        </a:lnSpc>
                        <a:spcBef>
                          <a:spcPts val="0"/>
                        </a:spcBef>
                        <a:spcAft>
                          <a:spcPts val="0"/>
                        </a:spcAft>
                      </a:pPr>
                      <a:r>
                        <a:rPr lang="sr-Latn-RS" sz="1800">
                          <a:effectLst/>
                          <a:latin typeface="+mn-lt"/>
                          <a:ea typeface="Times New Roman" panose="02020603050405020304" pitchFamily="18" charset="0"/>
                          <a:cs typeface="Times New Roman" panose="02020603050405020304" pitchFamily="18" charset="0"/>
                        </a:rPr>
                        <a:t> </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indent="0" algn="ctr">
                        <a:lnSpc>
                          <a:spcPct val="115000"/>
                        </a:lnSpc>
                        <a:spcBef>
                          <a:spcPts val="0"/>
                        </a:spcBef>
                        <a:spcAft>
                          <a:spcPts val="0"/>
                        </a:spcAft>
                      </a:pPr>
                      <a:r>
                        <a:rPr lang="sr-Latn-RS" sz="1800">
                          <a:solidFill>
                            <a:srgbClr val="000000"/>
                          </a:solidFill>
                          <a:effectLst/>
                          <a:latin typeface="+mn-lt"/>
                          <a:ea typeface="Times New Roman" panose="02020603050405020304" pitchFamily="18" charset="0"/>
                          <a:cs typeface="Times New Roman" panose="02020603050405020304" pitchFamily="18" charset="0"/>
                        </a:rPr>
                        <a:t>Naziv korišćene komponente</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indent="0" algn="ctr">
                        <a:lnSpc>
                          <a:spcPct val="115000"/>
                        </a:lnSpc>
                        <a:spcBef>
                          <a:spcPts val="0"/>
                        </a:spcBef>
                        <a:spcAft>
                          <a:spcPts val="0"/>
                        </a:spcAft>
                      </a:pPr>
                      <a:r>
                        <a:rPr lang="sr-Latn-RS" sz="1800">
                          <a:solidFill>
                            <a:srgbClr val="000000"/>
                          </a:solidFill>
                          <a:effectLst/>
                          <a:latin typeface="+mn-lt"/>
                          <a:ea typeface="Times New Roman" panose="02020603050405020304" pitchFamily="18" charset="0"/>
                          <a:cs typeface="Times New Roman" panose="02020603050405020304" pitchFamily="18" charset="0"/>
                        </a:rPr>
                        <a:t>Uloga</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indent="0" algn="ctr">
                        <a:lnSpc>
                          <a:spcPct val="115000"/>
                        </a:lnSpc>
                        <a:spcBef>
                          <a:spcPts val="0"/>
                        </a:spcBef>
                        <a:spcAft>
                          <a:spcPts val="0"/>
                        </a:spcAft>
                      </a:pPr>
                      <a:r>
                        <a:rPr lang="sr-Latn-RS" sz="1800" dirty="0">
                          <a:solidFill>
                            <a:srgbClr val="000000"/>
                          </a:solidFill>
                          <a:effectLst/>
                          <a:latin typeface="+mn-lt"/>
                          <a:ea typeface="Times New Roman" panose="02020603050405020304" pitchFamily="18" charset="0"/>
                          <a:cs typeface="Times New Roman" panose="02020603050405020304" pitchFamily="18" charset="0"/>
                        </a:rPr>
                        <a:t>Korišćeni pinovi</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035498221"/>
                  </a:ext>
                </a:extLst>
              </a:tr>
              <a:tr h="507092">
                <a:tc>
                  <a:txBody>
                    <a:bodyPr/>
                    <a:lstStyle/>
                    <a:p>
                      <a:pPr marL="0" marR="0" indent="0" algn="ctr">
                        <a:lnSpc>
                          <a:spcPct val="115000"/>
                        </a:lnSpc>
                        <a:spcBef>
                          <a:spcPts val="0"/>
                        </a:spcBef>
                        <a:spcAft>
                          <a:spcPts val="0"/>
                        </a:spcAft>
                      </a:pPr>
                      <a:r>
                        <a:rPr lang="sr-Latn-RS" sz="1800">
                          <a:solidFill>
                            <a:srgbClr val="000000"/>
                          </a:solidFill>
                          <a:effectLst/>
                          <a:latin typeface="+mn-lt"/>
                          <a:ea typeface="Times New Roman" panose="02020603050405020304" pitchFamily="18" charset="0"/>
                          <a:cs typeface="Times New Roman" panose="02020603050405020304" pitchFamily="18" charset="0"/>
                        </a:rPr>
                        <a:t>1</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indent="0" algn="ctr">
                        <a:lnSpc>
                          <a:spcPct val="115000"/>
                        </a:lnSpc>
                        <a:spcBef>
                          <a:spcPts val="0"/>
                        </a:spcBef>
                        <a:spcAft>
                          <a:spcPts val="0"/>
                        </a:spcAft>
                      </a:pPr>
                      <a:r>
                        <a:rPr lang="sr-Latn-RS" sz="1800" i="1">
                          <a:effectLst/>
                          <a:latin typeface="+mn-lt"/>
                          <a:ea typeface="Times New Roman" panose="02020603050405020304" pitchFamily="18" charset="0"/>
                          <a:cs typeface="Times New Roman" panose="02020603050405020304" pitchFamily="18" charset="0"/>
                        </a:rPr>
                        <a:t>dsPIC30F4013</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sr-Latn-RS" sz="1800">
                          <a:effectLst/>
                          <a:latin typeface="+mn-lt"/>
                          <a:ea typeface="Times New Roman" panose="02020603050405020304" pitchFamily="18" charset="0"/>
                          <a:cs typeface="Times New Roman" panose="02020603050405020304" pitchFamily="18" charset="0"/>
                        </a:rPr>
                        <a:t>Mikrokontroler</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sr-Latn-RS" sz="1800">
                          <a:effectLst/>
                          <a:latin typeface="+mn-lt"/>
                          <a:ea typeface="Times New Roman" panose="02020603050405020304" pitchFamily="18" charset="0"/>
                          <a:cs typeface="Times New Roman" panose="02020603050405020304" pitchFamily="18" charset="0"/>
                        </a:rPr>
                        <a:t>/</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720636"/>
                  </a:ext>
                </a:extLst>
              </a:tr>
              <a:tr h="514808">
                <a:tc>
                  <a:txBody>
                    <a:bodyPr/>
                    <a:lstStyle/>
                    <a:p>
                      <a:pPr marL="0" marR="0" indent="0" algn="ctr">
                        <a:lnSpc>
                          <a:spcPct val="115000"/>
                        </a:lnSpc>
                        <a:spcBef>
                          <a:spcPts val="0"/>
                        </a:spcBef>
                        <a:spcAft>
                          <a:spcPts val="0"/>
                        </a:spcAft>
                      </a:pPr>
                      <a:r>
                        <a:rPr lang="sr-Latn-RS" sz="1800">
                          <a:solidFill>
                            <a:srgbClr val="000000"/>
                          </a:solidFill>
                          <a:effectLst/>
                          <a:latin typeface="+mn-lt"/>
                          <a:ea typeface="Times New Roman" panose="02020603050405020304" pitchFamily="18" charset="0"/>
                          <a:cs typeface="Times New Roman" panose="02020603050405020304" pitchFamily="18" charset="0"/>
                        </a:rPr>
                        <a:t>2</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indent="0" algn="ctr">
                        <a:lnSpc>
                          <a:spcPct val="115000"/>
                        </a:lnSpc>
                        <a:spcBef>
                          <a:spcPts val="0"/>
                        </a:spcBef>
                        <a:spcAft>
                          <a:spcPts val="0"/>
                        </a:spcAft>
                      </a:pPr>
                      <a:r>
                        <a:rPr lang="sr-Latn-RS" sz="1800" i="1">
                          <a:effectLst/>
                          <a:latin typeface="+mn-lt"/>
                          <a:ea typeface="Times New Roman" panose="02020603050405020304" pitchFamily="18" charset="0"/>
                          <a:cs typeface="Times New Roman" panose="02020603050405020304" pitchFamily="18" charset="0"/>
                        </a:rPr>
                        <a:t>MPLAB PICkit 3</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1800">
                          <a:effectLst/>
                          <a:latin typeface="+mn-lt"/>
                          <a:ea typeface="Times New Roman" panose="02020603050405020304" pitchFamily="18" charset="0"/>
                          <a:cs typeface="Times New Roman" panose="02020603050405020304" pitchFamily="18" charset="0"/>
                        </a:rPr>
                        <a:t>Debager i programator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1800" dirty="0">
                          <a:effectLst/>
                          <a:latin typeface="+mn-lt"/>
                          <a:ea typeface="Times New Roman" panose="02020603050405020304" pitchFamily="18" charset="0"/>
                          <a:cs typeface="Times New Roman" panose="02020603050405020304" pitchFamily="18" charset="0"/>
                        </a:rPr>
                        <a:t>RB6, RB7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2424121"/>
                  </a:ext>
                </a:extLst>
              </a:tr>
              <a:tr h="642242">
                <a:tc>
                  <a:txBody>
                    <a:bodyPr/>
                    <a:lstStyle/>
                    <a:p>
                      <a:pPr marL="0" marR="0" indent="0" algn="ctr">
                        <a:lnSpc>
                          <a:spcPct val="115000"/>
                        </a:lnSpc>
                        <a:spcBef>
                          <a:spcPts val="0"/>
                        </a:spcBef>
                        <a:spcAft>
                          <a:spcPts val="0"/>
                        </a:spcAft>
                      </a:pPr>
                      <a:r>
                        <a:rPr lang="sr-Latn-RS" sz="1800">
                          <a:solidFill>
                            <a:srgbClr val="000000"/>
                          </a:solidFill>
                          <a:effectLst/>
                          <a:latin typeface="+mn-lt"/>
                          <a:ea typeface="Times New Roman" panose="02020603050405020304" pitchFamily="18" charset="0"/>
                          <a:cs typeface="Times New Roman" panose="02020603050405020304" pitchFamily="18" charset="0"/>
                        </a:rPr>
                        <a:t>3</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indent="0" algn="ctr">
                        <a:lnSpc>
                          <a:spcPct val="115000"/>
                        </a:lnSpc>
                        <a:spcBef>
                          <a:spcPts val="0"/>
                        </a:spcBef>
                        <a:spcAft>
                          <a:spcPts val="0"/>
                        </a:spcAft>
                      </a:pPr>
                      <a:r>
                        <a:rPr lang="sr-Latn-RS" sz="1800" dirty="0">
                          <a:effectLst/>
                          <a:latin typeface="+mn-lt"/>
                          <a:ea typeface="Times New Roman" panose="02020603050405020304" pitchFamily="18" charset="0"/>
                          <a:cs typeface="Times New Roman" panose="02020603050405020304" pitchFamily="18" charset="0"/>
                        </a:rPr>
                        <a:t> Sharp </a:t>
                      </a:r>
                      <a:r>
                        <a:rPr lang="sr-Latn-RS" sz="1800" i="1" dirty="0">
                          <a:effectLst/>
                          <a:latin typeface="+mn-lt"/>
                          <a:ea typeface="Times New Roman" panose="02020603050405020304" pitchFamily="18" charset="0"/>
                          <a:cs typeface="Times New Roman" panose="02020603050405020304" pitchFamily="18" charset="0"/>
                        </a:rPr>
                        <a:t>GP2Y0A21YK0F</a:t>
                      </a:r>
                      <a:r>
                        <a:rPr lang="sr-Latn-RS" sz="1800" dirty="0">
                          <a:effectLst/>
                          <a:latin typeface="+mn-lt"/>
                          <a:ea typeface="Times New Roman" panose="02020603050405020304" pitchFamily="18" charset="0"/>
                          <a:cs typeface="Times New Roman" panose="02020603050405020304" pitchFamily="18" charset="0"/>
                        </a:rPr>
                        <a:t> analogni IR senzor daljine</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sr-Latn-RS" sz="1800">
                          <a:effectLst/>
                          <a:latin typeface="+mn-lt"/>
                          <a:ea typeface="Times New Roman" panose="02020603050405020304" pitchFamily="18" charset="0"/>
                          <a:cs typeface="Times New Roman" panose="02020603050405020304" pitchFamily="18" charset="0"/>
                        </a:rPr>
                        <a:t>Detekcija prepreke ispred robota</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sr-Latn-RS" sz="1800">
                          <a:effectLst/>
                          <a:latin typeface="+mn-lt"/>
                          <a:ea typeface="Times New Roman" panose="02020603050405020304" pitchFamily="18" charset="0"/>
                          <a:cs typeface="Times New Roman" panose="02020603050405020304" pitchFamily="18" charset="0"/>
                        </a:rPr>
                        <a:t>RB4</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7643431"/>
                  </a:ext>
                </a:extLst>
              </a:tr>
              <a:tr h="784889">
                <a:tc>
                  <a:txBody>
                    <a:bodyPr/>
                    <a:lstStyle/>
                    <a:p>
                      <a:pPr marL="0" marR="0" indent="0" algn="ctr">
                        <a:lnSpc>
                          <a:spcPct val="115000"/>
                        </a:lnSpc>
                        <a:spcBef>
                          <a:spcPts val="0"/>
                        </a:spcBef>
                        <a:spcAft>
                          <a:spcPts val="0"/>
                        </a:spcAft>
                      </a:pPr>
                      <a:r>
                        <a:rPr lang="sr-Latn-RS" sz="1800">
                          <a:solidFill>
                            <a:srgbClr val="000000"/>
                          </a:solidFill>
                          <a:effectLst/>
                          <a:latin typeface="+mn-lt"/>
                          <a:ea typeface="Times New Roman" panose="02020603050405020304" pitchFamily="18" charset="0"/>
                          <a:cs typeface="Times New Roman" panose="02020603050405020304" pitchFamily="18" charset="0"/>
                        </a:rPr>
                        <a:t>4</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indent="0" algn="ctr">
                        <a:lnSpc>
                          <a:spcPct val="115000"/>
                        </a:lnSpc>
                        <a:spcBef>
                          <a:spcPts val="0"/>
                        </a:spcBef>
                        <a:spcAft>
                          <a:spcPts val="0"/>
                        </a:spcAft>
                      </a:pPr>
                      <a:r>
                        <a:rPr lang="sr-Latn-RS" sz="1800" i="1">
                          <a:effectLst/>
                          <a:latin typeface="+mn-lt"/>
                          <a:ea typeface="Times New Roman" panose="02020603050405020304" pitchFamily="18" charset="0"/>
                          <a:cs typeface="Times New Roman" panose="02020603050405020304" pitchFamily="18" charset="0"/>
                        </a:rPr>
                        <a:t>HC-SR04</a:t>
                      </a:r>
                      <a:r>
                        <a:rPr lang="sr-Latn-RS" sz="1800">
                          <a:effectLst/>
                          <a:latin typeface="+mn-lt"/>
                          <a:ea typeface="Times New Roman" panose="02020603050405020304" pitchFamily="18" charset="0"/>
                          <a:cs typeface="Times New Roman" panose="02020603050405020304" pitchFamily="18" charset="0"/>
                        </a:rPr>
                        <a:t> ultrazvučni senzor</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sr-Latn-RS" sz="1800">
                          <a:effectLst/>
                          <a:latin typeface="+mn-lt"/>
                          <a:ea typeface="Times New Roman" panose="02020603050405020304" pitchFamily="18" charset="0"/>
                          <a:cs typeface="Times New Roman" panose="02020603050405020304" pitchFamily="18" charset="0"/>
                        </a:rPr>
                        <a:t>Detekcija prepreke sa desne strane robota</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sr-Latn-RS" sz="1800">
                          <a:effectLst/>
                          <a:latin typeface="+mn-lt"/>
                          <a:ea typeface="Times New Roman" panose="02020603050405020304" pitchFamily="18" charset="0"/>
                          <a:cs typeface="Times New Roman" panose="02020603050405020304" pitchFamily="18" charset="0"/>
                        </a:rPr>
                        <a:t>RB0, RB1, RB2, RB3</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7732195"/>
                  </a:ext>
                </a:extLst>
              </a:tr>
              <a:tr h="840007">
                <a:tc>
                  <a:txBody>
                    <a:bodyPr/>
                    <a:lstStyle/>
                    <a:p>
                      <a:pPr marL="0" marR="0" indent="0" algn="ctr">
                        <a:lnSpc>
                          <a:spcPct val="115000"/>
                        </a:lnSpc>
                        <a:spcBef>
                          <a:spcPts val="0"/>
                        </a:spcBef>
                        <a:spcAft>
                          <a:spcPts val="0"/>
                        </a:spcAft>
                      </a:pPr>
                      <a:r>
                        <a:rPr lang="sr-Latn-RS" sz="1800" dirty="0">
                          <a:solidFill>
                            <a:srgbClr val="000000"/>
                          </a:solidFill>
                          <a:effectLst/>
                          <a:latin typeface="+mn-lt"/>
                          <a:ea typeface="Times New Roman" panose="02020603050405020304" pitchFamily="18" charset="0"/>
                          <a:cs typeface="Times New Roman" panose="02020603050405020304" pitchFamily="18" charset="0"/>
                        </a:rPr>
                        <a:t>5</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indent="0" algn="ctr">
                        <a:lnSpc>
                          <a:spcPct val="115000"/>
                        </a:lnSpc>
                        <a:spcBef>
                          <a:spcPts val="0"/>
                        </a:spcBef>
                        <a:spcAft>
                          <a:spcPts val="0"/>
                        </a:spcAft>
                      </a:pPr>
                      <a:r>
                        <a:rPr lang="sr-Latn-RS" sz="1800" i="1" dirty="0">
                          <a:effectLst/>
                          <a:latin typeface="+mn-lt"/>
                          <a:ea typeface="Times New Roman" panose="02020603050405020304" pitchFamily="18" charset="0"/>
                          <a:cs typeface="Times New Roman" panose="02020603050405020304" pitchFamily="18" charset="0"/>
                        </a:rPr>
                        <a:t>L298N</a:t>
                      </a:r>
                      <a:r>
                        <a:rPr lang="sr-Latn-RS" sz="1800" dirty="0">
                          <a:effectLst/>
                          <a:latin typeface="+mn-lt"/>
                          <a:ea typeface="Times New Roman" panose="02020603050405020304" pitchFamily="18" charset="0"/>
                          <a:cs typeface="Times New Roman" panose="02020603050405020304" pitchFamily="18" charset="0"/>
                        </a:rPr>
                        <a:t> </a:t>
                      </a:r>
                      <a:r>
                        <a:rPr lang="sr-Latn-RS" sz="1800" dirty="0" err="1">
                          <a:effectLst/>
                          <a:latin typeface="+mn-lt"/>
                          <a:ea typeface="Times New Roman" panose="02020603050405020304" pitchFamily="18" charset="0"/>
                          <a:cs typeface="Times New Roman" panose="02020603050405020304" pitchFamily="18" charset="0"/>
                        </a:rPr>
                        <a:t>driver</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sr-Latn-RS" sz="1800">
                          <a:effectLst/>
                          <a:latin typeface="+mn-lt"/>
                          <a:ea typeface="Times New Roman" panose="02020603050405020304" pitchFamily="18" charset="0"/>
                          <a:cs typeface="Times New Roman" panose="02020603050405020304" pitchFamily="18" charset="0"/>
                        </a:rPr>
                        <a:t>Upravljanje motorom</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sr-Latn-RS" sz="1800" dirty="0">
                          <a:effectLst/>
                          <a:latin typeface="+mn-lt"/>
                          <a:ea typeface="Times New Roman" panose="02020603050405020304" pitchFamily="18" charset="0"/>
                          <a:cs typeface="Times New Roman" panose="02020603050405020304" pitchFamily="18" charset="0"/>
                        </a:rPr>
                        <a:t>RD0, RD1, RB11, RB12, RF0, RF1</a:t>
                      </a:r>
                      <a:r>
                        <a:rPr lang="en-US" sz="1800" dirty="0">
                          <a:effectLst/>
                          <a:latin typeface="+mn-lt"/>
                          <a:ea typeface="Times New Roman" panose="02020603050405020304" pitchFamily="18" charset="0"/>
                          <a:cs typeface="Times New Roman" panose="02020603050405020304" pitchFamily="18" charset="0"/>
                        </a:rPr>
                        <a:t>, RB9, RB10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6577283"/>
                  </a:ext>
                </a:extLst>
              </a:tr>
              <a:tr h="642242">
                <a:tc>
                  <a:txBody>
                    <a:bodyPr/>
                    <a:lstStyle/>
                    <a:p>
                      <a:pPr marL="0" marR="0" indent="0" algn="ctr">
                        <a:lnSpc>
                          <a:spcPct val="115000"/>
                        </a:lnSpc>
                        <a:spcBef>
                          <a:spcPts val="0"/>
                        </a:spcBef>
                        <a:spcAft>
                          <a:spcPts val="0"/>
                        </a:spcAft>
                      </a:pPr>
                      <a:r>
                        <a:rPr lang="sr-Latn-RS" sz="1800">
                          <a:solidFill>
                            <a:srgbClr val="000000"/>
                          </a:solidFill>
                          <a:effectLst/>
                          <a:latin typeface="+mn-lt"/>
                          <a:ea typeface="Times New Roman" panose="02020603050405020304" pitchFamily="18" charset="0"/>
                          <a:cs typeface="Times New Roman" panose="02020603050405020304" pitchFamily="18" charset="0"/>
                        </a:rPr>
                        <a:t>6</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indent="0" algn="ctr">
                        <a:lnSpc>
                          <a:spcPct val="115000"/>
                        </a:lnSpc>
                        <a:spcBef>
                          <a:spcPts val="0"/>
                        </a:spcBef>
                        <a:spcAft>
                          <a:spcPts val="0"/>
                        </a:spcAft>
                      </a:pPr>
                      <a:r>
                        <a:rPr lang="sr-Latn-RS" sz="1800" i="1" dirty="0">
                          <a:effectLst/>
                          <a:latin typeface="+mn-lt"/>
                          <a:ea typeface="Times New Roman" panose="02020603050405020304" pitchFamily="18" charset="0"/>
                          <a:cs typeface="Times New Roman" panose="02020603050405020304" pitchFamily="18" charset="0"/>
                        </a:rPr>
                        <a:t>Bluetooth</a:t>
                      </a:r>
                      <a:r>
                        <a:rPr lang="sr-Latn-RS" sz="1800" dirty="0">
                          <a:effectLst/>
                          <a:latin typeface="+mn-lt"/>
                          <a:ea typeface="Times New Roman" panose="02020603050405020304" pitchFamily="18" charset="0"/>
                          <a:cs typeface="Times New Roman" panose="02020603050405020304" pitchFamily="18" charset="0"/>
                        </a:rPr>
                        <a:t> modul </a:t>
                      </a:r>
                      <a:r>
                        <a:rPr lang="sr-Latn-RS" sz="1800" i="1" dirty="0">
                          <a:effectLst/>
                          <a:latin typeface="+mn-lt"/>
                          <a:ea typeface="Times New Roman" panose="02020603050405020304" pitchFamily="18" charset="0"/>
                          <a:cs typeface="Times New Roman" panose="02020603050405020304" pitchFamily="18" charset="0"/>
                        </a:rPr>
                        <a:t>HC-06</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sr-Latn-RS" sz="1800" dirty="0">
                          <a:effectLst/>
                          <a:latin typeface="+mn-lt"/>
                          <a:ea typeface="Times New Roman" panose="02020603050405020304" pitchFamily="18" charset="0"/>
                          <a:cs typeface="Times New Roman" panose="02020603050405020304" pitchFamily="18" charset="0"/>
                        </a:rPr>
                        <a:t>Bežična </a:t>
                      </a:r>
                      <a:r>
                        <a:rPr lang="sr-Latn-RS" sz="1800" dirty="0" err="1">
                          <a:effectLst/>
                          <a:latin typeface="+mn-lt"/>
                          <a:ea typeface="Times New Roman" panose="02020603050405020304" pitchFamily="18" charset="0"/>
                          <a:cs typeface="Times New Roman" panose="02020603050405020304" pitchFamily="18" charset="0"/>
                        </a:rPr>
                        <a:t>komunikacja</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sr-Latn-RS" sz="1800">
                          <a:effectLst/>
                          <a:latin typeface="+mn-lt"/>
                          <a:ea typeface="Times New Roman" panose="02020603050405020304" pitchFamily="18" charset="0"/>
                          <a:cs typeface="Times New Roman" panose="02020603050405020304" pitchFamily="18" charset="0"/>
                        </a:rPr>
                        <a:t>U2RX, U2TX</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1571349"/>
                  </a:ext>
                </a:extLst>
              </a:tr>
              <a:tr h="598588">
                <a:tc>
                  <a:txBody>
                    <a:bodyPr/>
                    <a:lstStyle/>
                    <a:p>
                      <a:pPr marL="0" marR="0" indent="0" algn="ctr">
                        <a:lnSpc>
                          <a:spcPct val="115000"/>
                        </a:lnSpc>
                        <a:spcBef>
                          <a:spcPts val="0"/>
                        </a:spcBef>
                        <a:spcAft>
                          <a:spcPts val="0"/>
                        </a:spcAft>
                      </a:pPr>
                      <a:r>
                        <a:rPr lang="sr-Latn-RS" sz="1800">
                          <a:solidFill>
                            <a:srgbClr val="000000"/>
                          </a:solidFill>
                          <a:effectLst/>
                          <a:latin typeface="+mn-lt"/>
                          <a:ea typeface="Times New Roman" panose="02020603050405020304" pitchFamily="18" charset="0"/>
                          <a:cs typeface="Times New Roman" panose="02020603050405020304" pitchFamily="18" charset="0"/>
                        </a:rPr>
                        <a:t>7</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indent="0" algn="ctr">
                        <a:lnSpc>
                          <a:spcPct val="115000"/>
                        </a:lnSpc>
                        <a:spcBef>
                          <a:spcPts val="0"/>
                        </a:spcBef>
                        <a:spcAft>
                          <a:spcPts val="0"/>
                        </a:spcAft>
                      </a:pPr>
                      <a:r>
                        <a:rPr lang="sr-Latn-RS" sz="1800" i="1">
                          <a:effectLst/>
                          <a:latin typeface="+mn-lt"/>
                          <a:ea typeface="Times New Roman" panose="02020603050405020304" pitchFamily="18" charset="0"/>
                          <a:cs typeface="Times New Roman" panose="02020603050405020304" pitchFamily="18" charset="0"/>
                        </a:rPr>
                        <a:t>UART</a:t>
                      </a:r>
                      <a:r>
                        <a:rPr lang="sr-Latn-RS" sz="1800">
                          <a:effectLst/>
                          <a:latin typeface="+mn-lt"/>
                          <a:ea typeface="Times New Roman" panose="02020603050405020304" pitchFamily="18" charset="0"/>
                          <a:cs typeface="Times New Roman" panose="02020603050405020304" pitchFamily="18" charset="0"/>
                        </a:rPr>
                        <a:t> serijska komunikacija</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sr-Latn-RS" sz="1800" dirty="0">
                          <a:effectLst/>
                          <a:latin typeface="+mn-lt"/>
                          <a:ea typeface="Times New Roman" panose="02020603050405020304" pitchFamily="18" charset="0"/>
                          <a:cs typeface="Times New Roman" panose="02020603050405020304" pitchFamily="18" charset="0"/>
                        </a:rPr>
                        <a:t>Komunikacija „preko žice“ koja se može i ne mora koristiti</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sr-Latn-RS" sz="1800" dirty="0">
                          <a:effectLst/>
                          <a:latin typeface="+mn-lt"/>
                          <a:ea typeface="Times New Roman" panose="02020603050405020304" pitchFamily="18" charset="0"/>
                          <a:cs typeface="Times New Roman" panose="02020603050405020304" pitchFamily="18" charset="0"/>
                        </a:rPr>
                        <a:t>U1ARX, U1ATX</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3676569"/>
                  </a:ext>
                </a:extLst>
              </a:tr>
            </a:tbl>
          </a:graphicData>
        </a:graphic>
      </p:graphicFrame>
    </p:spTree>
    <p:extLst>
      <p:ext uri="{BB962C8B-B14F-4D97-AF65-F5344CB8AC3E}">
        <p14:creationId xmlns:p14="http://schemas.microsoft.com/office/powerpoint/2010/main" val="45114009"/>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03EF818-EDF6-480C-9B86-0A3B979BCCF0}">
  <ds:schemaRefs>
    <ds:schemaRef ds:uri="http://schemas.microsoft.com/sharepoint/v3/contenttype/forms"/>
  </ds:schemaRefs>
</ds:datastoreItem>
</file>

<file path=customXml/itemProps2.xml><?xml version="1.0" encoding="utf-8"?>
<ds:datastoreItem xmlns:ds="http://schemas.openxmlformats.org/officeDocument/2006/customXml" ds:itemID="{4C8C32A8-E4D9-473C-833A-8950C6E7C0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18BD99-41E9-467C-9777-74587F83171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Integral</Template>
  <TotalTime>1461</TotalTime>
  <Words>1537</Words>
  <Application>Microsoft Office PowerPoint</Application>
  <PresentationFormat>Widescreen</PresentationFormat>
  <Paragraphs>168</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Courier New</vt:lpstr>
      <vt:lpstr>Times New Roman</vt:lpstr>
      <vt:lpstr>Tw Cen MT</vt:lpstr>
      <vt:lpstr>Tw Cen MT Condensed</vt:lpstr>
      <vt:lpstr>Wingdings</vt:lpstr>
      <vt:lpstr>Wingdings 3</vt:lpstr>
      <vt:lpstr>Integral</vt:lpstr>
      <vt:lpstr>Autonomno kretanje robota uz izbegavanje prepreka</vt:lpstr>
      <vt:lpstr>Etape realizacije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Hvala na pažnji!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design</dc:title>
  <dc:creator>EE 166/2019 - Nikolić Martina</dc:creator>
  <cp:lastModifiedBy>Stefanov</cp:lastModifiedBy>
  <cp:revision>273</cp:revision>
  <dcterms:created xsi:type="dcterms:W3CDTF">2022-06-20T09:57:30Z</dcterms:created>
  <dcterms:modified xsi:type="dcterms:W3CDTF">2023-06-26T22:46:25Z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