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34.jpeg" ContentType="image/jpeg"/>
  <Override PartName="/ppt/media/image6.png" ContentType="image/png"/>
  <Override PartName="/ppt/media/image8.jpeg" ContentType="image/jpeg"/>
  <Override PartName="/ppt/media/image7.jpeg" ContentType="image/jpeg"/>
  <Override PartName="/ppt/media/image9.png" ContentType="image/png"/>
  <Override PartName="/ppt/media/image10.jpeg" ContentType="image/jpe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6.jpeg" ContentType="image/jpeg"/>
  <Override PartName="/ppt/media/image17.png" ContentType="image/png"/>
  <Override PartName="/ppt/media/image24.jpeg" ContentType="image/jpeg"/>
  <Override PartName="/ppt/media/image18.png" ContentType="image/png"/>
  <Override PartName="/ppt/media/image19.png" ContentType="image/pn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5.png" ContentType="image/png"/>
  <Override PartName="/ppt/media/image36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5.jpeg" ContentType="image/jpeg"/>
  <Override PartName="/ppt/media/image37.jpeg" ContentType="image/jpeg"/>
  <Override PartName="/ppt/media/image38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r-Latn-R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r-Latn-R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r-Latn-R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r-Latn-R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r-Latn-R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r-Latn-R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r-Latn-R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r-Latn-R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r-Latn-R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r-Latn-R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5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69360"/>
          </a:xfrm>
          <a:prstGeom prst="rect">
            <a:avLst/>
          </a:prstGeom>
          <a:ln w="21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1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59640"/>
          </a:xfrm>
          <a:prstGeom prst="rect">
            <a:avLst/>
          </a:prstGeom>
          <a:ln w="216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1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59640"/>
          </a:xfrm>
          <a:prstGeom prst="rect">
            <a:avLst/>
          </a:prstGeom>
          <a:ln w="2160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41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59640"/>
          </a:xfrm>
          <a:prstGeom prst="rect">
            <a:avLst/>
          </a:prstGeom>
          <a:ln w="2160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5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69360"/>
          </a:xfrm>
          <a:prstGeom prst="rect">
            <a:avLst/>
          </a:prstGeom>
          <a:ln w="2160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3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3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3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hyperlink" Target="http://localhost:8080/" TargetMode="External"/><Relationship Id="rId3" Type="http://schemas.openxmlformats.org/officeDocument/2006/relationships/slideLayout" Target="../slideLayouts/slideLayout3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jpeg"/><Relationship Id="rId3" Type="http://schemas.openxmlformats.org/officeDocument/2006/relationships/image" Target="../media/image34.jpeg"/><Relationship Id="rId4" Type="http://schemas.openxmlformats.org/officeDocument/2006/relationships/slideLayout" Target="../slideLayouts/slideLayout3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477600" y="3668040"/>
            <a:ext cx="5642640" cy="13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OpenFaaS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3477600" y="4601880"/>
            <a:ext cx="6289560" cy="8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Jednostavno pisanje serverless funkcija</a:t>
            </a:r>
            <a:endParaRPr b="0" lang="sr-Latn-RS" sz="2800" spc="-1" strike="noStrike">
              <a:latin typeface="Arial"/>
            </a:endParaRPr>
          </a:p>
        </p:txBody>
      </p:sp>
      <p:sp>
        <p:nvSpPr>
          <p:cNvPr id="200" name="TextBox 85"/>
          <p:cNvSpPr/>
          <p:nvPr/>
        </p:nvSpPr>
        <p:spPr>
          <a:xfrm>
            <a:off x="7439760" y="6619320"/>
            <a:ext cx="2640240" cy="601920"/>
          </a:xfrm>
          <a:prstGeom prst="rect">
            <a:avLst/>
          </a:prstGeom>
          <a:noFill/>
          <a:ln w="21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Uroš Pešić</a:t>
            </a:r>
            <a:r>
              <a:rPr b="0" lang="sr-Latn-R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17356</a:t>
            </a:r>
            <a:endParaRPr b="0" lang="sr-Latn-R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Miljana Simić</a:t>
            </a:r>
            <a:r>
              <a:rPr b="0" lang="sr-Latn-R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17401</a:t>
            </a:r>
            <a:endParaRPr b="0" lang="sr-Latn-R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Tech Stack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Picture 106" descr=""/>
          <p:cNvPicPr/>
          <p:nvPr/>
        </p:nvPicPr>
        <p:blipFill>
          <a:blip r:embed="rId1"/>
          <a:stretch/>
        </p:blipFill>
        <p:spPr>
          <a:xfrm>
            <a:off x="0" y="1965600"/>
            <a:ext cx="10079280" cy="452628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Workflow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Picture 108" descr=""/>
          <p:cNvPicPr/>
          <p:nvPr/>
        </p:nvPicPr>
        <p:blipFill>
          <a:blip r:embed="rId1"/>
          <a:stretch/>
        </p:blipFill>
        <p:spPr>
          <a:xfrm>
            <a:off x="914400" y="1855800"/>
            <a:ext cx="7964640" cy="3354840"/>
          </a:xfrm>
          <a:prstGeom prst="rect">
            <a:avLst/>
          </a:prstGeom>
          <a:ln w="21600">
            <a:noFill/>
          </a:ln>
        </p:spPr>
      </p:pic>
      <p:sp>
        <p:nvSpPr>
          <p:cNvPr id="224" name="TextBox 109"/>
          <p:cNvSpPr/>
          <p:nvPr/>
        </p:nvSpPr>
        <p:spPr>
          <a:xfrm>
            <a:off x="1143000" y="5715000"/>
            <a:ext cx="8000640" cy="1113840"/>
          </a:xfrm>
          <a:prstGeom prst="rect">
            <a:avLst/>
          </a:prstGeom>
          <a:noFill/>
          <a:ln w="21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NATS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se koristi ukoliko želimo asinhrono izvršavanje funkcija. Zahtevi koji stignu preko API Gateway – a se smeštaju u NATS red, a zatim queue – worker sekvencijalno izvršava zahteve iz reda kada su dostupni resursi za njihovo izvršenje.</a:t>
            </a:r>
            <a:endParaRPr b="0" lang="sr-Latn-R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 CLI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2273040"/>
            <a:ext cx="9071280" cy="115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Korišćenjem OpenFaaS CLI – a moguće je brzo i lako kreiranje i isporučivanje funkcije na kubernetes cluster (može biti i Docker Swarm ili faasd)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04000" y="3537000"/>
            <a:ext cx="9071280" cy="322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Instalacija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77bc65"/>
                </a:solidFill>
                <a:latin typeface="Source Sans Pro"/>
                <a:ea typeface="DejaVu Sans"/>
              </a:rPr>
              <a:t>$ curl -sSL https://cli.openfaas.com | sh </a:t>
            </a:r>
            <a:r>
              <a:rPr b="1" lang="en-US" sz="2200" spc="-1" strike="noStrike">
                <a:solidFill>
                  <a:srgbClr val="2a6099"/>
                </a:solidFill>
                <a:latin typeface="Source Sans Pro"/>
                <a:ea typeface="DejaVu Sans"/>
              </a:rPr>
              <a:t>– Linux, MacOS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77bc65"/>
                </a:solidFill>
                <a:latin typeface="Source Sans Pro"/>
                <a:ea typeface="DejaVu Sans"/>
              </a:rPr>
              <a:t>$version = (Invoke-WebRequest "https://api.github.com/repos/openfaas/faas-cli/releases/latest" | ConvertFrom-Json)[0].tag_name(New-Object System.Net.WebClient).DownloadFile("https://github.com/openfaas/faas-cli/releases/download/$version/faas-cli.exe", "faas-cli.exe") </a:t>
            </a:r>
            <a:r>
              <a:rPr b="1" lang="en-US" sz="2200" spc="-1" strike="noStrike">
                <a:solidFill>
                  <a:srgbClr val="3465a4"/>
                </a:solidFill>
                <a:latin typeface="Source Sans Pro"/>
                <a:ea typeface="DejaVu Sans"/>
              </a:rPr>
              <a:t>- Windows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 CLI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227304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CLI takođe podržava sve popularne programske jezike, tako da je moguće automatsko generisanje defaut hendlera na osnovu template – ova, navođenjem parametra –lang.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Podržani su C#, Python, NodeJS, Ruby, Java, Go...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Picture 115" descr=""/>
          <p:cNvPicPr/>
          <p:nvPr/>
        </p:nvPicPr>
        <p:blipFill>
          <a:blip r:embed="rId1"/>
          <a:stretch/>
        </p:blipFill>
        <p:spPr>
          <a:xfrm>
            <a:off x="7509960" y="4453560"/>
            <a:ext cx="1862280" cy="1862280"/>
          </a:xfrm>
          <a:prstGeom prst="rect">
            <a:avLst/>
          </a:prstGeom>
          <a:ln w="21600">
            <a:noFill/>
          </a:ln>
        </p:spPr>
      </p:pic>
      <p:pic>
        <p:nvPicPr>
          <p:cNvPr id="231" name="Picture 116" descr=""/>
          <p:cNvPicPr/>
          <p:nvPr/>
        </p:nvPicPr>
        <p:blipFill>
          <a:blip r:embed="rId2"/>
          <a:stretch/>
        </p:blipFill>
        <p:spPr>
          <a:xfrm>
            <a:off x="4885200" y="4752000"/>
            <a:ext cx="2376720" cy="1226160"/>
          </a:xfrm>
          <a:prstGeom prst="rect">
            <a:avLst/>
          </a:prstGeom>
          <a:ln w="21600">
            <a:noFill/>
          </a:ln>
        </p:spPr>
      </p:pic>
      <p:pic>
        <p:nvPicPr>
          <p:cNvPr id="232" name="Picture 117" descr=""/>
          <p:cNvPicPr/>
          <p:nvPr/>
        </p:nvPicPr>
        <p:blipFill>
          <a:blip r:embed="rId3"/>
          <a:stretch/>
        </p:blipFill>
        <p:spPr>
          <a:xfrm>
            <a:off x="2857680" y="4457880"/>
            <a:ext cx="1713960" cy="1713960"/>
          </a:xfrm>
          <a:prstGeom prst="rect">
            <a:avLst/>
          </a:prstGeom>
          <a:ln w="21600">
            <a:noFill/>
          </a:ln>
        </p:spPr>
      </p:pic>
      <p:pic>
        <p:nvPicPr>
          <p:cNvPr id="233" name="Picture 118" descr=""/>
          <p:cNvPicPr/>
          <p:nvPr/>
        </p:nvPicPr>
        <p:blipFill>
          <a:blip r:embed="rId4"/>
          <a:stretch/>
        </p:blipFill>
        <p:spPr>
          <a:xfrm>
            <a:off x="800280" y="4523400"/>
            <a:ext cx="1713960" cy="171396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 CLI – </a:t>
            </a:r>
            <a:r>
              <a:rPr b="0" lang="sr-Latn-R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Podržane komande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300960" y="2286000"/>
            <a:ext cx="9071280" cy="406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9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faas-cli new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faas-cli login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faas-cli logout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faas-cli build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faas-cli push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faas-cli deploy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faas-cli up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faas-cli remove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faas-cli invoke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99"/>
              </a:spcBef>
              <a:spcAft>
                <a:spcPts val="99"/>
              </a:spcAft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faas-cli list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Picture 1" descr=""/>
          <p:cNvPicPr/>
          <p:nvPr/>
        </p:nvPicPr>
        <p:blipFill>
          <a:blip r:embed="rId1"/>
          <a:srcRect l="318" t="0" r="1224" b="0"/>
          <a:stretch/>
        </p:blipFill>
        <p:spPr>
          <a:xfrm>
            <a:off x="4166640" y="2568240"/>
            <a:ext cx="5007960" cy="3497760"/>
          </a:xfrm>
          <a:prstGeom prst="rect">
            <a:avLst/>
          </a:prstGeom>
          <a:ln w="0">
            <a:noFill/>
          </a:ln>
          <a:effectLst>
            <a:outerShdw algn="tl" blurRad="190440" rotWithShape="0">
              <a:srgbClr val="000000">
                <a:alpha val="7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 CLI – Generisanje funkcije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300960" y="2286000"/>
            <a:ext cx="9071280" cy="38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faas-cli new --lang python3 “name”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Picture 121" descr=""/>
          <p:cNvPicPr/>
          <p:nvPr/>
        </p:nvPicPr>
        <p:blipFill>
          <a:blip r:embed="rId1"/>
          <a:stretch/>
        </p:blipFill>
        <p:spPr>
          <a:xfrm>
            <a:off x="649800" y="2851200"/>
            <a:ext cx="4761720" cy="4114440"/>
          </a:xfrm>
          <a:prstGeom prst="rect">
            <a:avLst/>
          </a:prstGeom>
          <a:ln w="21600">
            <a:noFill/>
          </a:ln>
        </p:spPr>
      </p:pic>
      <p:pic>
        <p:nvPicPr>
          <p:cNvPr id="240" name="Picture 122" descr=""/>
          <p:cNvPicPr/>
          <p:nvPr/>
        </p:nvPicPr>
        <p:blipFill>
          <a:blip r:embed="rId2"/>
          <a:stretch/>
        </p:blipFill>
        <p:spPr>
          <a:xfrm>
            <a:off x="5927760" y="4813200"/>
            <a:ext cx="3359880" cy="2117520"/>
          </a:xfrm>
          <a:prstGeom prst="rect">
            <a:avLst/>
          </a:prstGeom>
          <a:ln w="21600">
            <a:noFill/>
          </a:ln>
        </p:spPr>
      </p:pic>
      <p:sp>
        <p:nvSpPr>
          <p:cNvPr id="241" name="TextBox 123"/>
          <p:cNvSpPr/>
          <p:nvPr/>
        </p:nvSpPr>
        <p:spPr>
          <a:xfrm>
            <a:off x="5859000" y="2743200"/>
            <a:ext cx="3200040" cy="345960"/>
          </a:xfrm>
          <a:prstGeom prst="rect">
            <a:avLst/>
          </a:prstGeom>
          <a:noFill/>
          <a:ln w="21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handler.py</a:t>
            </a:r>
            <a:endParaRPr b="0" lang="sr-Latn-RS" sz="1800" spc="-1" strike="noStrike">
              <a:latin typeface="Arial"/>
            </a:endParaRPr>
          </a:p>
        </p:txBody>
      </p:sp>
      <p:sp>
        <p:nvSpPr>
          <p:cNvPr id="242" name="TextBox 124"/>
          <p:cNvSpPr/>
          <p:nvPr/>
        </p:nvSpPr>
        <p:spPr>
          <a:xfrm>
            <a:off x="5907600" y="4382280"/>
            <a:ext cx="3200040" cy="345960"/>
          </a:xfrm>
          <a:prstGeom prst="rect">
            <a:avLst/>
          </a:prstGeom>
          <a:noFill/>
          <a:ln w="21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word-parser.yml</a:t>
            </a:r>
            <a:endParaRPr b="0" lang="sr-Latn-RS" sz="1800" spc="-1" strike="noStrike">
              <a:latin typeface="Arial"/>
            </a:endParaRPr>
          </a:p>
        </p:txBody>
      </p:sp>
      <p:pic>
        <p:nvPicPr>
          <p:cNvPr id="243" name="Picture 125" descr=""/>
          <p:cNvPicPr/>
          <p:nvPr/>
        </p:nvPicPr>
        <p:blipFill>
          <a:blip r:embed="rId3"/>
          <a:stretch/>
        </p:blipFill>
        <p:spPr>
          <a:xfrm>
            <a:off x="5922360" y="3139920"/>
            <a:ext cx="3257280" cy="82476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66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 CLI – Generisani fajlovi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2129040"/>
            <a:ext cx="9071280" cy="307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Generiše se dummy funkcija, ovo je zapravo funkcija koja će se izvršavati prilikom poziva.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Generisani YAML fajl se koristi od strane CLI – a pril</a:t>
            </a:r>
            <a:r>
              <a:rPr b="0" lang="sr-Latn-R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kom izdavanja build, push i deploy komandi. Sadrži informacije za svaku funkciju (koji je odgovarajući handler, koji se docker image iz image registry – ja koristi)…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Za svaki template se generise i fajl za dodavanje eksternih paketa (package.json za node.js, requirements.txt za python, csproj za C#...)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 CLI – Build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227304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faas-cli build -f fajl.yml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Ovom komandom se pomoću docker client – a formira lokalni docker image.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Picture 130" descr=""/>
          <p:cNvPicPr/>
          <p:nvPr/>
        </p:nvPicPr>
        <p:blipFill>
          <a:blip r:embed="rId1"/>
          <a:stretch/>
        </p:blipFill>
        <p:spPr>
          <a:xfrm>
            <a:off x="2671200" y="3367800"/>
            <a:ext cx="4546440" cy="39470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 CLI - Push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faas-cli push -f fajl.yml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Lokalni docker image se postavlja u neki ja</a:t>
            </a:r>
            <a:r>
              <a:rPr b="0" lang="sr-Latn-R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vn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 docker registry (docker hub)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Neophodno je da image ima prefiks  “docker_username”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Picture 133" descr=""/>
          <p:cNvPicPr/>
          <p:nvPr/>
        </p:nvPicPr>
        <p:blipFill>
          <a:blip r:embed="rId1"/>
          <a:stretch/>
        </p:blipFill>
        <p:spPr>
          <a:xfrm>
            <a:off x="1136880" y="4253400"/>
            <a:ext cx="7819920" cy="17114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 CLI - Deploy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228600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faas-cli deploy -f fajl.yml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Nakon što je slika smeštena u docker registry, može da se isporuči i poziva serverless.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Picture 136" descr=""/>
          <p:cNvPicPr/>
          <p:nvPr/>
        </p:nvPicPr>
        <p:blipFill>
          <a:blip r:embed="rId1"/>
          <a:stretch/>
        </p:blipFill>
        <p:spPr>
          <a:xfrm>
            <a:off x="1600200" y="4063680"/>
            <a:ext cx="6857640" cy="15008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850320"/>
            <a:ext cx="9071280" cy="117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Serverless arhitektura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29560" y="2316240"/>
            <a:ext cx="9071280" cy="36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Serverless  arhitektura </a:t>
            </a:r>
            <a:r>
              <a:rPr b="0" lang="en-US" sz="2200" spc="-1" strike="noStrike">
                <a:solidFill>
                  <a:srgbClr val="2a6099"/>
                </a:solidFill>
                <a:latin typeface="Source Sans Pro"/>
                <a:ea typeface="DejaVu Sans"/>
              </a:rPr>
              <a:t>ne znači da ne postoji server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To je način razvoja i izvršavanja aplikacije </a:t>
            </a:r>
            <a:r>
              <a:rPr b="0" lang="en-US" sz="2200" spc="-1" strike="noStrike">
                <a:solidFill>
                  <a:srgbClr val="2a6099"/>
                </a:solidFill>
                <a:latin typeface="Source Sans Pro"/>
                <a:ea typeface="DejaVu Sans"/>
              </a:rPr>
              <a:t>bez potrebe da se upravlja infrastrukturom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na kojoj se aplikacija izvršava.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Primer ovakve arhitekture je </a:t>
            </a:r>
            <a:r>
              <a:rPr b="1" lang="en-US" sz="2200" spc="-1" strike="noStrike">
                <a:solidFill>
                  <a:srgbClr val="2a6099"/>
                </a:solidFill>
                <a:latin typeface="Source Sans Pro"/>
                <a:ea typeface="DejaVu Sans"/>
              </a:rPr>
              <a:t>FaaS (Function as a Service)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Programeri vode računa samo o kodu, dok su oslobodjeni brige o hardveru, operativnom sistemu, softveru, skaliranju…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Serverless arhitektura omogućava brži razvoj backend – a web i mobilnih aplikacija.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589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 CLI - 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93560" y="180756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faas-cli up -f fajl.yml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Ovom komandom se menjaju prethodne tri komande (up komanda radi redom build, push, deploy) što čini ovaj CLI veoma jednostavnim za korišćenje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Picture 141" descr=""/>
          <p:cNvPicPr/>
          <p:nvPr/>
        </p:nvPicPr>
        <p:blipFill>
          <a:blip r:embed="rId1"/>
          <a:stretch/>
        </p:blipFill>
        <p:spPr>
          <a:xfrm>
            <a:off x="3007800" y="3579840"/>
            <a:ext cx="3657240" cy="35060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553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 CLI – Ostale funckije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529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faas-cli list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Prikazuje sve isporučene funkcije, kao i trenutni broj poziva i replika za svaku od njih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faas-cli invoke -f fajl.yml  “funkcija”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Poziv funkcije sa unetim imenom iz fajla fajl.yml. Parametre je moguće uneti sa standardnog ulaza.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faas-cli remove -f fajl.yml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Funkcije navedene u fajlu fajl.yml se uklanjaju i ne mogu se više pozivati.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589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 - UI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84104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OpenFaaS pruža i UI prikaz trenutno isporučenih funckija. Podseća na OpenAPI specifikaciju i sve funkcije moguće pozivati i isporučivati na taj način.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Picture 146" descr=""/>
          <p:cNvPicPr/>
          <p:nvPr/>
        </p:nvPicPr>
        <p:blipFill>
          <a:blip r:embed="rId1"/>
          <a:stretch/>
        </p:blipFill>
        <p:spPr>
          <a:xfrm>
            <a:off x="1012680" y="2923200"/>
            <a:ext cx="8064720" cy="391068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 – jednostavan primer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818000"/>
            <a:ext cx="9071280" cy="49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Na početku je potrebno da imamo arkade alat, koji koristimo za instaliranje svih ostalih alata koji su nam potrebni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curl -sLS https://get.arkade.dev | sudo sh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arkade get kubectl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arkade get faas-cli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arkade get kind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Zatim koristimo kind da bi kreirali kubernetes cluster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kind create cluster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Proveravamo da li je cluster startovan sledećom komandom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kubectl cluster-info --context kind-kind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Pokretanje kind clustera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Picture 148" descr=""/>
          <p:cNvPicPr/>
          <p:nvPr/>
        </p:nvPicPr>
        <p:blipFill>
          <a:blip r:embed="rId1"/>
          <a:stretch/>
        </p:blipFill>
        <p:spPr>
          <a:xfrm>
            <a:off x="493200" y="2145240"/>
            <a:ext cx="6091200" cy="2794320"/>
          </a:xfrm>
          <a:prstGeom prst="rect">
            <a:avLst/>
          </a:prstGeom>
          <a:ln w="21600">
            <a:noFill/>
          </a:ln>
        </p:spPr>
      </p:pic>
      <p:pic>
        <p:nvPicPr>
          <p:cNvPr id="267" name="Picture 149" descr=""/>
          <p:cNvPicPr/>
          <p:nvPr/>
        </p:nvPicPr>
        <p:blipFill>
          <a:blip r:embed="rId2"/>
          <a:stretch/>
        </p:blipFill>
        <p:spPr>
          <a:xfrm>
            <a:off x="503640" y="5022000"/>
            <a:ext cx="9071280" cy="18212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Povezivanje sa OpenFaaS - 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32000" y="227304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arkade install openfaas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Instaliranje openfaas aplikacije na kubernetes klasteru, kao parametre je moguće navesti koji gateway se koristi, kao i da li želimo da koristimo load balancer.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21200" y="4104000"/>
            <a:ext cx="96008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kubectl -n openfaas get deployments -l "release=openfaas, app=openfaas"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Proveravamo da li su svi servisi pokrenuti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Picture 153" descr=""/>
          <p:cNvPicPr/>
          <p:nvPr/>
        </p:nvPicPr>
        <p:blipFill>
          <a:blip r:embed="rId1"/>
          <a:stretch/>
        </p:blipFill>
        <p:spPr>
          <a:xfrm>
            <a:off x="2113560" y="5450400"/>
            <a:ext cx="5851080" cy="13712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Generisanje šifre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PASSWORD=$(kubectl get secret -n openfaas basic-auth -o jsonpath="{.data.basic-auth-password}" | base64 --decode; echo)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echo -n $PASSWORD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Ove dve komande koristimo da bismo dobili šifru za logovanje pre nego što hoćemo da isporučimo aplikaciju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Picture 156" descr=""/>
          <p:cNvPicPr/>
          <p:nvPr/>
        </p:nvPicPr>
        <p:blipFill>
          <a:blip r:embed="rId1"/>
          <a:stretch/>
        </p:blipFill>
        <p:spPr>
          <a:xfrm>
            <a:off x="1191600" y="4728600"/>
            <a:ext cx="7981200" cy="13712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44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Pokretanje u pretraživaču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80504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kubectl rollout status -n openfaas deploy/gateway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kubectl port-forward -n openfaas svc/gateway 8080:8080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Koristimo ove dve komande da bi gateway bio dostupan na lokalnoj ma</a:t>
            </a:r>
            <a:r>
              <a:rPr b="0" lang="sr-Latn-R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š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ini na portu 8080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Picture 159" descr=""/>
          <p:cNvPicPr/>
          <p:nvPr/>
        </p:nvPicPr>
        <p:blipFill>
          <a:blip r:embed="rId1"/>
          <a:stretch/>
        </p:blipFill>
        <p:spPr>
          <a:xfrm>
            <a:off x="1018440" y="3875400"/>
            <a:ext cx="7931880" cy="2310480"/>
          </a:xfrm>
          <a:prstGeom prst="rect">
            <a:avLst/>
          </a:prstGeom>
          <a:ln w="21600">
            <a:noFill/>
          </a:ln>
        </p:spPr>
      </p:pic>
      <p:sp>
        <p:nvSpPr>
          <p:cNvPr id="278" name="TextBox 160"/>
          <p:cNvSpPr/>
          <p:nvPr/>
        </p:nvSpPr>
        <p:spPr>
          <a:xfrm>
            <a:off x="685800" y="6400800"/>
            <a:ext cx="8686440" cy="857880"/>
          </a:xfrm>
          <a:prstGeom prst="rect">
            <a:avLst/>
          </a:prstGeom>
          <a:noFill/>
          <a:ln w="21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Nakon gore izvršenih komandi, možemo otvoriti OpenFaaS UI dashboard na adresi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http://localhost:8080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 ulogovati se korisničkim imenom “admin” i ranije dobijenom lozinkom.</a:t>
            </a:r>
            <a:endParaRPr b="0" lang="sr-Latn-R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Deploy - Primer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227304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faas-cli login –password “lozinka”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Picture 163" descr=""/>
          <p:cNvPicPr/>
          <p:nvPr/>
        </p:nvPicPr>
        <p:blipFill>
          <a:blip r:embed="rId1"/>
          <a:stretch/>
        </p:blipFill>
        <p:spPr>
          <a:xfrm>
            <a:off x="457200" y="2770200"/>
            <a:ext cx="9071280" cy="1452240"/>
          </a:xfrm>
          <a:prstGeom prst="rect">
            <a:avLst/>
          </a:prstGeom>
          <a:ln w="21600">
            <a:noFill/>
          </a:ln>
        </p:spPr>
      </p:pic>
      <p:sp>
        <p:nvSpPr>
          <p:cNvPr id="282" name="TextBox 164"/>
          <p:cNvSpPr/>
          <p:nvPr/>
        </p:nvSpPr>
        <p:spPr>
          <a:xfrm>
            <a:off x="518400" y="4391280"/>
            <a:ext cx="9054720" cy="791280"/>
          </a:xfrm>
          <a:prstGeom prst="rect">
            <a:avLst/>
          </a:prstGeom>
          <a:noFill/>
          <a:ln w="21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Nakon svih koraka, moguće je koristiti ranije pomenute funkcije za pravljenje</a:t>
            </a:r>
            <a:endParaRPr b="0" lang="sr-Latn-R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 isporučivanje funkcije.</a:t>
            </a:r>
            <a:endParaRPr b="0" lang="sr-Latn-RS" sz="2200" spc="-1" strike="noStrike">
              <a:latin typeface="Arial"/>
            </a:endParaRPr>
          </a:p>
        </p:txBody>
      </p:sp>
      <p:pic>
        <p:nvPicPr>
          <p:cNvPr id="283" name="Picture 165" descr=""/>
          <p:cNvPicPr/>
          <p:nvPr/>
        </p:nvPicPr>
        <p:blipFill>
          <a:blip r:embed="rId2"/>
          <a:stretch/>
        </p:blipFill>
        <p:spPr>
          <a:xfrm>
            <a:off x="623520" y="5257800"/>
            <a:ext cx="4633920" cy="2057040"/>
          </a:xfrm>
          <a:prstGeom prst="rect">
            <a:avLst/>
          </a:prstGeom>
          <a:ln w="21600">
            <a:noFill/>
          </a:ln>
        </p:spPr>
      </p:pic>
      <p:pic>
        <p:nvPicPr>
          <p:cNvPr id="284" name="Picture 166" descr=""/>
          <p:cNvPicPr/>
          <p:nvPr/>
        </p:nvPicPr>
        <p:blipFill>
          <a:blip r:embed="rId3"/>
          <a:stretch/>
        </p:blipFill>
        <p:spPr>
          <a:xfrm>
            <a:off x="5257800" y="5257800"/>
            <a:ext cx="4365720" cy="15998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48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Pokretanje i testiranje funkcije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Picture 168" descr=""/>
          <p:cNvPicPr/>
          <p:nvPr/>
        </p:nvPicPr>
        <p:blipFill>
          <a:blip r:embed="rId1"/>
          <a:stretch/>
        </p:blipFill>
        <p:spPr>
          <a:xfrm>
            <a:off x="1731600" y="1751760"/>
            <a:ext cx="6400440" cy="909720"/>
          </a:xfrm>
          <a:prstGeom prst="rect">
            <a:avLst/>
          </a:prstGeom>
          <a:ln w="21600">
            <a:noFill/>
          </a:ln>
        </p:spPr>
      </p:pic>
      <p:pic>
        <p:nvPicPr>
          <p:cNvPr id="287" name="Picture 169" descr=""/>
          <p:cNvPicPr/>
          <p:nvPr/>
        </p:nvPicPr>
        <p:blipFill>
          <a:blip r:embed="rId2"/>
          <a:stretch/>
        </p:blipFill>
        <p:spPr>
          <a:xfrm>
            <a:off x="241200" y="2670840"/>
            <a:ext cx="9622080" cy="455580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Function as a Service - FaaS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Picture 89" descr=""/>
          <p:cNvPicPr/>
          <p:nvPr/>
        </p:nvPicPr>
        <p:blipFill>
          <a:blip r:embed="rId1"/>
          <a:stretch/>
        </p:blipFill>
        <p:spPr>
          <a:xfrm>
            <a:off x="529200" y="2120040"/>
            <a:ext cx="8915040" cy="44762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Kod za navedeni primer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828800"/>
            <a:ext cx="44265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Kod za prepoznavanje jezika je je pisan u node.js – u i koristi npm paket languagedetect koji je dodat kroz package.json. Nakon build – ovanja će biti dodati i svi potrebni npm moduli.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Picture 172" descr=""/>
          <p:cNvPicPr/>
          <p:nvPr/>
        </p:nvPicPr>
        <p:blipFill>
          <a:blip r:embed="rId1"/>
          <a:stretch/>
        </p:blipFill>
        <p:spPr>
          <a:xfrm>
            <a:off x="5052600" y="1856880"/>
            <a:ext cx="4400640" cy="2506680"/>
          </a:xfrm>
          <a:prstGeom prst="rect">
            <a:avLst/>
          </a:prstGeom>
          <a:ln w="21600">
            <a:noFill/>
          </a:ln>
        </p:spPr>
      </p:pic>
      <p:pic>
        <p:nvPicPr>
          <p:cNvPr id="291" name="Picture 173" descr=""/>
          <p:cNvPicPr/>
          <p:nvPr/>
        </p:nvPicPr>
        <p:blipFill>
          <a:blip r:embed="rId2"/>
          <a:stretch/>
        </p:blipFill>
        <p:spPr>
          <a:xfrm>
            <a:off x="1143000" y="4593240"/>
            <a:ext cx="7931880" cy="24188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OpenFaaS – Prednosti</a:t>
            </a:r>
            <a:endParaRPr b="0" lang="en-US" sz="3200" spc="-1" strike="noStrike">
              <a:solidFill>
                <a:srgbClr val="3399ff"/>
              </a:solidFill>
              <a:latin typeface="Source Sans Pro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504000" y="1980000"/>
            <a:ext cx="9036000" cy="324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200" spc="-1" strike="noStrike">
                <a:latin typeface="Source Sans Pro"/>
              </a:rPr>
              <a:t>Podržava Zero scaling, samim tim je i finansijski isplativije.</a:t>
            </a:r>
            <a:endParaRPr b="0" lang="sr-Latn-RS" sz="2200" spc="-1" strike="noStrike"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r-Latn-RS" sz="2200" spc="-1" strike="noStrike"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200" spc="-1" strike="noStrike">
                <a:latin typeface="Source Sans Pro"/>
              </a:rPr>
              <a:t>Fokusiranje na kod, umesto na upravljanje infrastrukturom.</a:t>
            </a:r>
            <a:endParaRPr b="0" lang="sr-Latn-RS" sz="2200" spc="-1" strike="noStrike"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r-Latn-RS" sz="2200" spc="-1" strike="noStrike"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200" spc="-1" strike="noStrike">
                <a:latin typeface="Source Sans Pro"/>
              </a:rPr>
              <a:t>Jednostavan za korišćenje</a:t>
            </a:r>
            <a:endParaRPr b="0" lang="sr-Latn-RS" sz="2200" spc="-1" strike="noStrike"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r-Latn-RS" sz="2200" spc="-1" strike="noStrike"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200" spc="-1" strike="noStrike">
                <a:latin typeface="Source Sans Pro"/>
              </a:rPr>
              <a:t>Open source, MIT licenca</a:t>
            </a:r>
            <a:endParaRPr b="0" lang="sr-Latn-RS" sz="2200" spc="-1" strike="noStrike"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sr-Latn-RS" sz="2200" spc="-1" strike="noStrike"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Latn-RS" sz="2200" spc="-1" strike="noStrike">
                <a:latin typeface="Source Sans Pro"/>
              </a:rPr>
              <a:t>Skalabilnost</a:t>
            </a:r>
            <a:endParaRPr b="0" lang="sr-Latn-RS" sz="22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OpenFaaS – Mane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2273040"/>
            <a:ext cx="9036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Problem hladnog starta. Kada se funkcija poziva prvi put potrebno je određeno vreme za njeno instanciranje.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Kašnjenje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Otežano testiranje integracija. U serverless okruženju je teško testirati kako medjusobno interaguju frontend i backend.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Nedostatak kontrole. Ukoliko dođe do otkaza hardvera ili softvera na kojem se naš kod izvršava, oslanjamo se na cloud providera da to reši.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280" cy="58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sr-Latn-RS" sz="3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Hvala na pažnji!</a:t>
            </a:r>
            <a:endParaRPr b="0" lang="sr-Latn-R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r-Latn-R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Function as a Service - FaaS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Picture 91" descr=""/>
          <p:cNvPicPr/>
          <p:nvPr/>
        </p:nvPicPr>
        <p:blipFill>
          <a:blip r:embed="rId1"/>
          <a:stretch/>
        </p:blipFill>
        <p:spPr>
          <a:xfrm>
            <a:off x="1245240" y="2273040"/>
            <a:ext cx="7444440" cy="43844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Function as a Service - FaaS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2244600"/>
            <a:ext cx="9071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a6099"/>
                </a:solidFill>
                <a:latin typeface="Source Sans Pro"/>
                <a:ea typeface="DejaVu Sans"/>
              </a:rPr>
              <a:t>Event – driven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model izvršenja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a6099"/>
                </a:solidFill>
                <a:latin typeface="Source Sans Pro"/>
                <a:ea typeface="DejaVu Sans"/>
              </a:rPr>
              <a:t>Definiše se funkcija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. Funkcija radi neku konkretnu stvar (obrada uplate, prepoznavanje nekog objekta na slici, itd…)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a6099"/>
                </a:solidFill>
                <a:latin typeface="Source Sans Pro"/>
                <a:ea typeface="DejaVu Sans"/>
              </a:rPr>
              <a:t>Definiše se događaj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kojim se zahteva od servis provajdera u oblaku da izvrši funkciju.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Kada servis provajder dobije zahtev za izvršenje, proverava se da li postoji instanca funkcije i ukoliko ne postoji, kreira se nova instanca koja se izvršava.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Prilikom velikog opterećenja, funkcija se replicira, tj. omogućava se skaliranje u zavisnosti od broja zahteva za izvršenje.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Function as a Service - FaaS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Picture 95" descr=""/>
          <p:cNvPicPr/>
          <p:nvPr/>
        </p:nvPicPr>
        <p:blipFill>
          <a:blip r:embed="rId1"/>
          <a:stretch/>
        </p:blipFill>
        <p:spPr>
          <a:xfrm>
            <a:off x="410040" y="2067480"/>
            <a:ext cx="9071280" cy="347076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2273040"/>
            <a:ext cx="9071280" cy="275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OpenFaas je open source rešenje za jednostavno pisanje serverless funckija.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Podržava pisanje funkcija u bilo kom programskom jeziku,  funckije se pakuju i izvršavaju u Docker kontejnerima.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Projekat je započet krajem 2016. godine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2017. godine proglašen za najpopularniji open source projekakat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Picture 98" descr=""/>
          <p:cNvPicPr/>
          <p:nvPr/>
        </p:nvPicPr>
        <p:blipFill>
          <a:blip r:embed="rId1"/>
          <a:stretch/>
        </p:blipFill>
        <p:spPr>
          <a:xfrm>
            <a:off x="2743200" y="5486400"/>
            <a:ext cx="4537080" cy="10508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29560" y="42264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OpenFaas arhitektura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Picture 100" descr=""/>
          <p:cNvPicPr/>
          <p:nvPr/>
        </p:nvPicPr>
        <p:blipFill>
          <a:blip r:embed="rId1"/>
          <a:stretch/>
        </p:blipFill>
        <p:spPr>
          <a:xfrm>
            <a:off x="2129400" y="1409400"/>
            <a:ext cx="5773680" cy="2306160"/>
          </a:xfrm>
          <a:prstGeom prst="rect">
            <a:avLst/>
          </a:prstGeom>
          <a:ln w="21600">
            <a:noFill/>
          </a:ln>
        </p:spPr>
      </p:pic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3886200"/>
            <a:ext cx="9071280" cy="356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a6099"/>
                </a:solidFill>
                <a:latin typeface="Source Sans Pro"/>
                <a:ea typeface="DejaVu Sans"/>
              </a:rPr>
              <a:t>API Gateway 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predstavlja REST mikroservis koji omogućava da funkcije budu pozivane iz spoljašnjosti. Rutira sve zahteve korisnika i skalira funkcije po potrebi (replikacijom) zahvaljujući Prometheus - u.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a6099"/>
                </a:solidFill>
                <a:latin typeface="Source Sans Pro"/>
                <a:ea typeface="DejaVu Sans"/>
              </a:rPr>
              <a:t>Prometheus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služi za nagledanje sistema i vodi računa o različitim metrikama kao što su vreme izvršenja zahteva, broj pristupa odre</a:t>
            </a:r>
            <a:r>
              <a:rPr b="0" lang="sr-Latn-R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đ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enoj funkciji…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a6099"/>
                </a:solidFill>
                <a:latin typeface="Source Sans Pro"/>
                <a:ea typeface="DejaVu Sans"/>
              </a:rPr>
              <a:t>Function Watchdog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je ulazna tačka svake funkcije. Njegov zadatak je da prosledi zahtev koji pristigne na API gateway – u i pozove odgovarajuću funckiju. Realizuje se kao mali Golang HTTP web server koji fork – uje odgovarajući proces, prosedjuje parametre zahteva pomoću standardnog ulaza I vraća odgovor API Gateway – u na standarni izlaz.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  <a:ea typeface="DejaVu Sans"/>
              </a:rPr>
              <a:t>Watchdog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2273040"/>
            <a:ext cx="9071280" cy="161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Na ovaj način sam proces, tj. sama funkcija ne mora da zna ništa o HTTP –u.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Bilo koji Docker image može da postane serverless funkcija uz pomoć function watchdog – 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Picture 104" descr=""/>
          <p:cNvPicPr/>
          <p:nvPr/>
        </p:nvPicPr>
        <p:blipFill>
          <a:blip r:embed="rId1"/>
          <a:stretch/>
        </p:blipFill>
        <p:spPr>
          <a:xfrm>
            <a:off x="1792800" y="3994200"/>
            <a:ext cx="6171840" cy="2742840"/>
          </a:xfrm>
          <a:prstGeom prst="rect">
            <a:avLst/>
          </a:prstGeom>
          <a:ln w="21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xinxinli-blue-curves</Template>
  <TotalTime>65</TotalTime>
  <Application>LibreOffice/7.2.1.2$Windows_X86_64 LibreOffice_project/87b77fad49947c1441b67c559c339af8f3517e22</Application>
  <AppVersion>15.0000</AppVersion>
  <Words>1294</Words>
  <Paragraphs>121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2022-05-14T14:29:23Z</dcterms:created>
  <dc:creator/>
  <dc:description>Background design by Yun Chao Xu. Template implementation by Xin Li.
2012/11/1</dc:description>
  <cp:keywords>Apache Apache OpenOffice business Apache OpenOffice business</cp:keywords>
  <dc:language>sr-Latn-RS</dc:language>
  <cp:lastModifiedBy/>
  <dcterms:modified xsi:type="dcterms:W3CDTF">2022-05-15T23:30:43Z</dcterms:modified>
  <cp:revision>11</cp:revision>
  <dc:subject>Blue Curves</dc:subject>
  <dc:title>xinxinli-blue-curves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  <property fmtid="{D5CDD505-2E9C-101B-9397-08002B2CF9AE}" pid="3" name="PresentationFormat">
    <vt:lpwstr>Custom</vt:lpwstr>
  </property>
  <property fmtid="{D5CDD505-2E9C-101B-9397-08002B2CF9AE}" pid="4" name="Slides">
    <vt:i4>31</vt:i4>
  </property>
</Properties>
</file>