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6" r:id="rId3"/>
    <p:sldMasterId id="2147483759" r:id="rId4"/>
    <p:sldMasterId id="2147483771" r:id="rId5"/>
    <p:sldMasterId id="2147483783" r:id="rId6"/>
    <p:sldMasterId id="2147483796" r:id="rId7"/>
  </p:sldMasterIdLst>
  <p:notesMasterIdLst>
    <p:notesMasterId r:id="rId64"/>
  </p:notesMasterIdLst>
  <p:sldIdLst>
    <p:sldId id="444" r:id="rId8"/>
    <p:sldId id="445" r:id="rId9"/>
    <p:sldId id="341" r:id="rId10"/>
    <p:sldId id="297" r:id="rId11"/>
    <p:sldId id="257" r:id="rId12"/>
    <p:sldId id="298" r:id="rId13"/>
    <p:sldId id="401" r:id="rId14"/>
    <p:sldId id="378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310" r:id="rId24"/>
    <p:sldId id="410" r:id="rId25"/>
    <p:sldId id="411" r:id="rId26"/>
    <p:sldId id="412" r:id="rId27"/>
    <p:sldId id="414" r:id="rId28"/>
    <p:sldId id="415" r:id="rId29"/>
    <p:sldId id="416" r:id="rId30"/>
    <p:sldId id="423" r:id="rId31"/>
    <p:sldId id="417" r:id="rId32"/>
    <p:sldId id="424" r:id="rId33"/>
    <p:sldId id="418" r:id="rId34"/>
    <p:sldId id="425" r:id="rId35"/>
    <p:sldId id="420" r:id="rId36"/>
    <p:sldId id="426" r:id="rId37"/>
    <p:sldId id="421" r:id="rId38"/>
    <p:sldId id="428" r:id="rId39"/>
    <p:sldId id="429" r:id="rId40"/>
    <p:sldId id="430" r:id="rId41"/>
    <p:sldId id="431" r:id="rId42"/>
    <p:sldId id="394" r:id="rId43"/>
    <p:sldId id="396" r:id="rId44"/>
    <p:sldId id="432" r:id="rId45"/>
    <p:sldId id="433" r:id="rId46"/>
    <p:sldId id="435" r:id="rId47"/>
    <p:sldId id="471" r:id="rId48"/>
    <p:sldId id="436" r:id="rId49"/>
    <p:sldId id="437" r:id="rId50"/>
    <p:sldId id="438" r:id="rId51"/>
    <p:sldId id="439" r:id="rId52"/>
    <p:sldId id="441" r:id="rId53"/>
    <p:sldId id="442" r:id="rId54"/>
    <p:sldId id="446" r:id="rId55"/>
    <p:sldId id="447" r:id="rId56"/>
    <p:sldId id="448" r:id="rId57"/>
    <p:sldId id="449" r:id="rId58"/>
    <p:sldId id="452" r:id="rId59"/>
    <p:sldId id="454" r:id="rId60"/>
    <p:sldId id="455" r:id="rId61"/>
    <p:sldId id="456" r:id="rId62"/>
    <p:sldId id="457" r:id="rId6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FCCFF"/>
    <a:srgbClr val="FF99FF"/>
    <a:srgbClr val="CCFFFF"/>
    <a:srgbClr val="B9EEFF"/>
    <a:srgbClr val="CDF3FF"/>
    <a:srgbClr val="25FBA9"/>
    <a:srgbClr val="12B280"/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9" autoAdjust="0"/>
    <p:restoredTop sz="94531" autoAdjust="0"/>
  </p:normalViewPr>
  <p:slideViewPr>
    <p:cSldViewPr>
      <p:cViewPr varScale="1">
        <p:scale>
          <a:sx n="108" d="100"/>
          <a:sy n="108" d="100"/>
        </p:scale>
        <p:origin x="18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739F161-28D0-44CA-853C-5E20D2382D25}" type="datetimeFigureOut">
              <a:rPr lang="ko-KR" altLang="en-US"/>
              <a:pPr>
                <a:defRPr/>
              </a:pPr>
              <a:t>2020-10-22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5E84815-1A23-4C29-9063-D09ACAA26C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69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044901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46215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58324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10/22/2020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BE442C3-9F1D-4293-B001-C642B8E1F21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264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E4CD32A-D0CB-499F-BA14-BB9D69191C5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0333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D2EF0C-10B6-4BAC-8C1F-3F5472E286D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24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3C1DBB5-A407-48C3-AF98-0B31E1A2E16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7977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C1987C1-2174-44A3-BEFB-3574260E1A1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7382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6D025-79D7-4122-9AE2-C25DF50E82D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756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C0360DC-CCD2-4E90-B07B-A0C7DC259B3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319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0509A91-8BF8-43B2-B64F-B03E1E24458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932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710158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163F7193-50E1-4AFE-BEBD-E34B7AD4FF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03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BA48D-E905-4C1A-A6AA-A5B77A385D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634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E0537F94-F03D-4F62-9DC6-29BEBA93D8B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31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832D8-2751-440F-921C-5CAA6946BC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07006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832D8-2751-440F-921C-5CAA6946BC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85650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F37F1-3A36-4853-AAD2-19AD42CB89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541861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956DE-4682-4367-92D3-550649CECC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04137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AC5E2-9F43-47F5-BE16-F3C7C93973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4108568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EDE6C-7692-4868-978C-4E417D8680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2242939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ED35A-2356-4D9B-A229-08731429D1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31596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018154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901E-997C-4428-AFFD-CE6475DAE9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4198490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707F5-2457-4AB2-8A3B-96410A21944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1254241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937C2-B0D9-4CB1-9F2F-6D5FA132F3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8791750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40527-6AB5-449D-8379-BC351533DB2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3900038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9771-48A8-4BA0-ABF4-4EFA7C4465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771620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FE131-678F-48B8-BD8D-191497B893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676436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F965C-9A53-457A-AC50-599D198911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7510858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DE261-01CB-4F21-B0B2-F1CBB61E33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942468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F4013-464F-4905-BEE1-A616162BCD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960778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2A272-9F15-4F84-A9D0-087741298C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41725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891501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5D0B3-C738-46B5-BB4A-FBF3147120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417032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A9B5E-FCC9-445E-B277-BBD9CC1508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409620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DA70C-970A-464F-91E2-018078C1C9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682284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4178E-64CA-4609-9FE9-94A5BB8981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2282765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EE83B-D1A1-4A12-8FAF-FBD4603DC6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1061546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B0D8-BAAB-4829-848C-947045230C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554027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AC5A3-84ED-40E2-A155-DC0686FF73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857515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5F4E4-CDE1-49DD-B756-FB254AFDF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354132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C7136-5324-49FA-BD88-08B0A76711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758325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5922-0996-4CF2-BB0A-35D6F12FDE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37077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395420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B662-B901-46E3-96A3-561ED90348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2889595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36416-15C7-4C6E-AE80-33013E49F7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251664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B5F44-C605-4072-BB82-0E8DC0F9BD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031409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9EC3-EFE9-4B6C-9151-C53A97E21D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57052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A7A0E-B917-4F7D-84C4-EDFD00B333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76458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7B57-49EF-42DD-A443-AE38A52AEF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357038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47D9-2C71-4C7D-88BE-3DC4EDC3C6F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613646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28BC3-C99D-4944-9743-DA50FB2C7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486655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45AC-A127-4169-AAC4-586586C385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164483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2424D-BB6C-42FC-B553-79412948D01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4690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524238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68BD6-F2AC-4C4A-8F8D-65F5D4D767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29129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7012-2259-4632-8AAB-C6F10B5DE4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294254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D8A51-0246-4A53-A23F-EFAAFA2EC9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228144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3BCD7-E6AB-4617-92D2-612D069525F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312502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4E03-310E-4366-AD7E-BBC129BDD9F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318359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DEBC0-A9C0-44E5-B374-CB0A8893CFF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827005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BB32C-D42E-4CDD-A6E0-6426DFB378C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856380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41F9A-7C3D-4F3D-9DB3-C913A538C0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334910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10013-CAFD-485C-8385-8ABBE39ED0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069472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EFDD9-9914-49A0-AD1D-8E084345BA1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0636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565971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73380-B78A-433D-A185-6B66C956F9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8436897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j037884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EA9E-4803-4675-8B78-8345A199ED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771264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9937-0E40-43AD-BFFC-FBB7E39213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130147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EB91-339C-4767-8E29-640607BFB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901208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075-5D69-42ED-BA42-81A28040C5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549064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42C8-2BEA-4D9C-8D4A-EC5FEA706A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843829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E699-B664-4ADD-9D4C-2D9DC487B7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85080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6C2-0DA7-47BB-9621-6D1989AA2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645054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5A77-7AB3-4045-BB51-3D8CF4A208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519867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081-A71A-444A-A2AF-89DA29C0B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45053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2261689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5413-FC64-46C4-A0E6-E84EF80C31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8967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AFA2-59AA-4AA3-BC8D-2284A1499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680840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10103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74240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1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F5059AA-F855-4B82-A334-55B9947E78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053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96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2007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mic Sans MS" panose="030F0702030302020204" pitchFamily="66" charset="0"/>
              </a:defRPr>
            </a:lvl1pPr>
          </a:lstStyle>
          <a:p>
            <a:fld id="{60C33549-BFC9-4BF0-9FBA-65427DD1C36D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073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477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828452" y="1906719"/>
            <a:ext cx="7660824" cy="1522281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</a:t>
            </a:r>
            <a:r>
              <a:rPr lang="ko-KR" altLang="en-US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장 문자열</a:t>
            </a: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89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#3</a:t>
            </a:r>
            <a:endParaRPr lang="ko-KR" altLang="en-US" dirty="0"/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827584" y="1621631"/>
            <a:ext cx="7777162" cy="346355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4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main(void)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char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str</a:t>
            </a:r>
            <a:r>
              <a:rPr lang="en-US" altLang="ko-KR" sz="1400" dirty="0">
                <a:latin typeface="Century Schoolbook" panose="02040604050505020304" pitchFamily="18" charset="0"/>
              </a:rPr>
              <a:t>[] = "A barking dog never bites";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400" dirty="0">
                <a:latin typeface="Century Schoolbook" panose="02040604050505020304" pitchFamily="18" charset="0"/>
              </a:rPr>
              <a:t> =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while (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str</a:t>
            </a:r>
            <a:r>
              <a:rPr lang="en-US" altLang="ko-KR" sz="1400" dirty="0">
                <a:latin typeface="Century Schoolbook" panose="02040604050505020304" pitchFamily="18" charset="0"/>
              </a:rPr>
              <a:t>[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400" dirty="0">
                <a:latin typeface="Century Schoolbook" panose="02040604050505020304" pitchFamily="18" charset="0"/>
              </a:rPr>
              <a:t>] != 0)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400" dirty="0">
                <a:latin typeface="Century Schoolbook" panose="02040604050505020304" pitchFamily="18" charset="0"/>
              </a:rPr>
              <a:t>++;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400" dirty="0">
                <a:latin typeface="Century Schoolbook" panose="02040604050505020304" pitchFamily="18" charset="0"/>
              </a:rPr>
              <a:t>("</a:t>
            </a:r>
            <a:r>
              <a:rPr lang="ko-KR" altLang="en-US" sz="1400" dirty="0">
                <a:latin typeface="Century Schoolbook" panose="02040604050505020304" pitchFamily="18" charset="0"/>
              </a:rPr>
              <a:t>문자열 </a:t>
            </a:r>
            <a:r>
              <a:rPr lang="en-US" altLang="ko-KR" sz="1400" dirty="0">
                <a:latin typeface="Century Schoolbook" panose="02040604050505020304" pitchFamily="18" charset="0"/>
              </a:rPr>
              <a:t>%s</a:t>
            </a:r>
            <a:r>
              <a:rPr lang="ko-KR" altLang="en-US" sz="1400" dirty="0">
                <a:latin typeface="Century Schoolbook" panose="02040604050505020304" pitchFamily="18" charset="0"/>
              </a:rPr>
              <a:t>의 길이는 </a:t>
            </a:r>
            <a:r>
              <a:rPr lang="en-US" altLang="ko-KR" sz="1400" dirty="0">
                <a:latin typeface="Century Schoolbook" panose="02040604050505020304" pitchFamily="18" charset="0"/>
              </a:rPr>
              <a:t>%d</a:t>
            </a:r>
            <a:r>
              <a:rPr lang="ko-KR" altLang="en-US" sz="1400" dirty="0">
                <a:latin typeface="Century Schoolbook" panose="02040604050505020304" pitchFamily="18" charset="0"/>
              </a:rPr>
              <a:t>입니다</a:t>
            </a:r>
            <a:r>
              <a:rPr lang="en-US" altLang="ko-KR" sz="1400" dirty="0">
                <a:latin typeface="Century Schoolbook" panose="02040604050505020304" pitchFamily="18" charset="0"/>
              </a:rPr>
              <a:t>.\n",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str</a:t>
            </a:r>
            <a:r>
              <a:rPr lang="en-US" altLang="ko-KR" sz="1400" dirty="0">
                <a:latin typeface="Century Schoolbook" panose="02040604050505020304" pitchFamily="18" charset="0"/>
              </a:rPr>
              <a:t>,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4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return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0" y="3170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45224"/>
            <a:ext cx="77771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87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입출력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740352" cy="198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65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827584" y="1621631"/>
            <a:ext cx="7777162" cy="2815481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4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main(void)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ch</a:t>
            </a:r>
            <a:r>
              <a:rPr lang="en-US" altLang="ko-KR" sz="1400" dirty="0">
                <a:latin typeface="Century Schoolbook" panose="02040604050505020304" pitchFamily="18" charset="0"/>
              </a:rPr>
              <a:t>;		// </a:t>
            </a:r>
            <a:r>
              <a:rPr lang="ko-KR" altLang="en-US" sz="1400" dirty="0" err="1">
                <a:latin typeface="Century Schoolbook" panose="02040604050505020304" pitchFamily="18" charset="0"/>
              </a:rPr>
              <a:t>정수형에</a:t>
            </a:r>
            <a:r>
              <a:rPr lang="ko-KR" altLang="en-US" sz="1400" dirty="0">
                <a:latin typeface="Century Schoolbook" panose="02040604050505020304" pitchFamily="18" charset="0"/>
              </a:rPr>
              <a:t> 주의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ch</a:t>
            </a:r>
            <a:r>
              <a:rPr lang="en-US" altLang="ko-KR" sz="1400" dirty="0">
                <a:latin typeface="Century Schoolbook" panose="02040604050505020304" pitchFamily="18" charset="0"/>
              </a:rPr>
              <a:t> =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getchar</a:t>
            </a:r>
            <a:r>
              <a:rPr lang="en-US" altLang="ko-KR" sz="1400" dirty="0">
                <a:latin typeface="Century Schoolbook" panose="02040604050505020304" pitchFamily="18" charset="0"/>
              </a:rPr>
              <a:t>(); 	// </a:t>
            </a:r>
            <a:r>
              <a:rPr lang="ko-KR" altLang="en-US" sz="1400" dirty="0">
                <a:latin typeface="Century Schoolbook" panose="02040604050505020304" pitchFamily="18" charset="0"/>
              </a:rPr>
              <a:t>첫 번째 문자를 </a:t>
            </a:r>
            <a:r>
              <a:rPr lang="ko-KR" altLang="en-US" sz="1400" dirty="0" err="1">
                <a:latin typeface="Century Schoolbook" panose="02040604050505020304" pitchFamily="18" charset="0"/>
              </a:rPr>
              <a:t>입력받는다</a:t>
            </a:r>
            <a:r>
              <a:rPr lang="en-US" altLang="ko-KR" sz="1400" dirty="0">
                <a:latin typeface="Century Schoolbook" panose="02040604050505020304" pitchFamily="18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putchar</a:t>
            </a:r>
            <a:r>
              <a:rPr lang="en-US" altLang="ko-KR" sz="1400" dirty="0">
                <a:latin typeface="Century Schoolbook" panose="02040604050505020304" pitchFamily="18" charset="0"/>
              </a:rPr>
              <a:t>(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ch</a:t>
            </a:r>
            <a:r>
              <a:rPr lang="en-US" altLang="ko-KR" sz="1400" dirty="0">
                <a:latin typeface="Century Schoolbook" panose="02040604050505020304" pitchFamily="18" charset="0"/>
              </a:rPr>
              <a:t>);	// </a:t>
            </a:r>
            <a:r>
              <a:rPr lang="ko-KR" altLang="en-US" sz="1400" dirty="0">
                <a:latin typeface="Century Schoolbook" panose="02040604050505020304" pitchFamily="18" charset="0"/>
              </a:rPr>
              <a:t>문자를 출력한다</a:t>
            </a:r>
            <a:r>
              <a:rPr lang="en-US" altLang="ko-KR" sz="1400" dirty="0">
                <a:latin typeface="Century Schoolbook" panose="02040604050505020304" pitchFamily="18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return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41168"/>
            <a:ext cx="77771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654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827584" y="1621631"/>
            <a:ext cx="7777162" cy="2815481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4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main(void)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ch</a:t>
            </a:r>
            <a:r>
              <a:rPr lang="en-US" altLang="ko-KR" sz="1400" dirty="0">
                <a:latin typeface="Century Schoolbook" panose="02040604050505020304" pitchFamily="18" charset="0"/>
              </a:rPr>
              <a:t>;		// </a:t>
            </a:r>
            <a:r>
              <a:rPr lang="ko-KR" altLang="en-US" sz="1400" dirty="0" err="1">
                <a:latin typeface="Century Schoolbook" panose="02040604050505020304" pitchFamily="18" charset="0"/>
              </a:rPr>
              <a:t>정수형에</a:t>
            </a:r>
            <a:r>
              <a:rPr lang="ko-KR" altLang="en-US" sz="1400" dirty="0">
                <a:latin typeface="Century Schoolbook" panose="02040604050505020304" pitchFamily="18" charset="0"/>
              </a:rPr>
              <a:t> 주의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ch</a:t>
            </a:r>
            <a:r>
              <a:rPr lang="en-US" altLang="ko-KR" sz="1400" dirty="0">
                <a:latin typeface="Century Schoolbook" panose="02040604050505020304" pitchFamily="18" charset="0"/>
              </a:rPr>
              <a:t> =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getch</a:t>
            </a:r>
            <a:r>
              <a:rPr lang="en-US" altLang="ko-KR" sz="1400" dirty="0">
                <a:latin typeface="Century Schoolbook" panose="02040604050505020304" pitchFamily="18" charset="0"/>
              </a:rPr>
              <a:t>(); // </a:t>
            </a:r>
            <a:r>
              <a:rPr lang="ko-KR" altLang="en-US" sz="1400" dirty="0">
                <a:latin typeface="Century Schoolbook" panose="02040604050505020304" pitchFamily="18" charset="0"/>
              </a:rPr>
              <a:t>첫 번째 문자를 </a:t>
            </a:r>
            <a:r>
              <a:rPr lang="ko-KR" altLang="en-US" sz="1400" dirty="0" err="1">
                <a:latin typeface="Century Schoolbook" panose="02040604050505020304" pitchFamily="18" charset="0"/>
              </a:rPr>
              <a:t>입력받는다</a:t>
            </a:r>
            <a:r>
              <a:rPr lang="en-US" altLang="ko-KR" sz="1400" dirty="0">
                <a:latin typeface="Century Schoolbook" panose="02040604050505020304" pitchFamily="18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putch</a:t>
            </a:r>
            <a:r>
              <a:rPr lang="en-US" altLang="ko-KR" sz="1400" dirty="0">
                <a:latin typeface="Century Schoolbook" panose="02040604050505020304" pitchFamily="18" charset="0"/>
              </a:rPr>
              <a:t>(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ch</a:t>
            </a:r>
            <a:r>
              <a:rPr lang="en-US" altLang="ko-KR" sz="1400" dirty="0">
                <a:latin typeface="Century Schoolbook" panose="02040604050505020304" pitchFamily="18" charset="0"/>
              </a:rPr>
              <a:t>);	// </a:t>
            </a:r>
            <a:r>
              <a:rPr lang="ko-KR" altLang="en-US" sz="1400" dirty="0">
                <a:latin typeface="Century Schoolbook" panose="02040604050505020304" pitchFamily="18" charset="0"/>
              </a:rPr>
              <a:t>문자를 출력한다</a:t>
            </a:r>
            <a:r>
              <a:rPr lang="en-US" altLang="ko-KR" sz="1400" dirty="0">
                <a:latin typeface="Century Schoolbook" panose="02040604050505020304" pitchFamily="18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return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84769"/>
            <a:ext cx="777716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89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도형 크기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화면에 사각형이 </a:t>
            </a:r>
            <a:r>
              <a:rPr lang="ko-KR" altLang="en-US" dirty="0" err="1"/>
              <a:t>그려져</a:t>
            </a:r>
            <a:r>
              <a:rPr lang="ko-KR" altLang="en-US" dirty="0"/>
              <a:t> 있고 사용자가 ‘</a:t>
            </a:r>
            <a:r>
              <a:rPr lang="en-US" altLang="ko-KR" dirty="0"/>
              <a:t>b’</a:t>
            </a:r>
            <a:r>
              <a:rPr lang="ko-KR" altLang="en-US" dirty="0"/>
              <a:t>를 누르면 사각형의 크기가 점점 커진다</a:t>
            </a:r>
            <a:r>
              <a:rPr lang="en-US" altLang="ko-KR" dirty="0"/>
              <a:t>. </a:t>
            </a:r>
            <a:r>
              <a:rPr lang="ko-KR" altLang="en-US" dirty="0"/>
              <a:t>사용자가 ‘</a:t>
            </a:r>
            <a:r>
              <a:rPr lang="en-US" altLang="ko-KR" dirty="0"/>
              <a:t>s’</a:t>
            </a:r>
            <a:r>
              <a:rPr lang="ko-KR" altLang="en-US" dirty="0"/>
              <a:t>를 누르면 사각형의 크기가 </a:t>
            </a:r>
            <a:r>
              <a:rPr lang="ko-KR" altLang="en-US" dirty="0" err="1"/>
              <a:t>작아진다</a:t>
            </a:r>
            <a:r>
              <a:rPr lang="en-US" altLang="ko-KR" dirty="0"/>
              <a:t>. ‘q’</a:t>
            </a:r>
            <a:r>
              <a:rPr lang="ko-KR" altLang="en-US" dirty="0"/>
              <a:t>를 누르면 프로그램이 종료되는 프로그램을 </a:t>
            </a:r>
            <a:r>
              <a:rPr lang="ko-KR" altLang="en-US" dirty="0" err="1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35147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192" y="3068960"/>
            <a:ext cx="35147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813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27584" y="1621631"/>
            <a:ext cx="7777162" cy="454367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windows.h</a:t>
            </a:r>
            <a:r>
              <a:rPr lang="en-US" altLang="ko-KR" sz="14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4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main(void)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ch</a:t>
            </a:r>
            <a:r>
              <a:rPr lang="en-US" altLang="ko-KR" sz="1400" dirty="0">
                <a:latin typeface="Century Schoolbook" panose="02040604050505020304" pitchFamily="18" charset="0"/>
              </a:rPr>
              <a:t>;		// </a:t>
            </a:r>
            <a:r>
              <a:rPr lang="ko-KR" altLang="en-US" sz="1400" dirty="0" err="1">
                <a:latin typeface="Century Schoolbook" panose="02040604050505020304" pitchFamily="18" charset="0"/>
              </a:rPr>
              <a:t>정수형에</a:t>
            </a:r>
            <a:r>
              <a:rPr lang="ko-KR" altLang="en-US" sz="1400" dirty="0">
                <a:latin typeface="Century Schoolbook" panose="02040604050505020304" pitchFamily="18" charset="0"/>
              </a:rPr>
              <a:t> 주의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width=200, height=200;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400" dirty="0">
                <a:latin typeface="Century Schoolbook" panose="02040604050505020304" pitchFamily="18" charset="0"/>
              </a:rPr>
              <a:t> =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GetWindowDC</a:t>
            </a:r>
            <a:r>
              <a:rPr lang="en-US" altLang="ko-KR" sz="1400" dirty="0">
                <a:latin typeface="Century Schoolbook" panose="02040604050505020304" pitchFamily="18" charset="0"/>
              </a:rPr>
              <a:t>(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GetForegroundWindow</a:t>
            </a:r>
            <a:r>
              <a:rPr lang="en-US" altLang="ko-KR" sz="1400" dirty="0">
                <a:latin typeface="Century Schoolbook" panose="02040604050505020304" pitchFamily="18" charset="0"/>
              </a:rPr>
              <a:t>());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while (1)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	Rectangle(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400" dirty="0">
                <a:latin typeface="Century Schoolbook" panose="02040604050505020304" pitchFamily="18" charset="0"/>
              </a:rPr>
              <a:t>, 100, 100, width, height);	// </a:t>
            </a:r>
            <a:r>
              <a:rPr lang="ko-KR" altLang="en-US" sz="1400" dirty="0">
                <a:latin typeface="Century Schoolbook" panose="02040604050505020304" pitchFamily="18" charset="0"/>
              </a:rPr>
              <a:t>사각형을 그린다</a:t>
            </a:r>
            <a:r>
              <a:rPr lang="en-US" altLang="ko-KR" sz="1400" dirty="0">
                <a:latin typeface="Century Schoolbook" panose="02040604050505020304" pitchFamily="18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ch</a:t>
            </a:r>
            <a:r>
              <a:rPr lang="en-US" altLang="ko-KR" sz="1400" dirty="0">
                <a:latin typeface="Century Schoolbook" panose="02040604050505020304" pitchFamily="18" charset="0"/>
              </a:rPr>
              <a:t> =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getch</a:t>
            </a:r>
            <a:r>
              <a:rPr lang="en-US" altLang="ko-KR" sz="1400" dirty="0">
                <a:latin typeface="Century Schoolbook" panose="02040604050505020304" pitchFamily="18" charset="0"/>
              </a:rPr>
              <a:t>(); 			// </a:t>
            </a:r>
            <a:r>
              <a:rPr lang="ko-KR" altLang="en-US" sz="1400" dirty="0">
                <a:latin typeface="Century Schoolbook" panose="02040604050505020304" pitchFamily="18" charset="0"/>
              </a:rPr>
              <a:t>문자를 </a:t>
            </a:r>
            <a:r>
              <a:rPr lang="ko-KR" altLang="en-US" sz="1400" dirty="0" err="1">
                <a:latin typeface="Century Schoolbook" panose="02040604050505020304" pitchFamily="18" charset="0"/>
              </a:rPr>
              <a:t>입력받는다</a:t>
            </a:r>
            <a:r>
              <a:rPr lang="en-US" altLang="ko-KR" sz="1400" dirty="0">
                <a:latin typeface="Century Schoolbook" panose="02040604050505020304" pitchFamily="18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	Rectangle(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hdc</a:t>
            </a:r>
            <a:r>
              <a:rPr lang="en-US" altLang="ko-KR" sz="1400" dirty="0">
                <a:latin typeface="Century Schoolbook" panose="02040604050505020304" pitchFamily="18" charset="0"/>
              </a:rPr>
              <a:t>, 0, 0, 800, 600); 	// </a:t>
            </a:r>
            <a:r>
              <a:rPr lang="ko-KR" altLang="en-US" sz="1400" dirty="0">
                <a:latin typeface="Century Schoolbook" panose="02040604050505020304" pitchFamily="18" charset="0"/>
              </a:rPr>
              <a:t>화면을 지운다</a:t>
            </a:r>
            <a:r>
              <a:rPr lang="en-US" altLang="ko-KR" sz="1400" dirty="0">
                <a:latin typeface="Century Schoolbook" panose="02040604050505020304" pitchFamily="18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	if (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ch</a:t>
            </a:r>
            <a:r>
              <a:rPr lang="en-US" altLang="ko-KR" sz="1400" dirty="0">
                <a:latin typeface="Century Schoolbook" panose="02040604050505020304" pitchFamily="18" charset="0"/>
              </a:rPr>
              <a:t> == 'b')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		width += 10;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		height += 10;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890097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27584" y="1621631"/>
            <a:ext cx="7777162" cy="274347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	else if (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ch</a:t>
            </a:r>
            <a:r>
              <a:rPr lang="en-US" altLang="ko-KR" sz="1400" dirty="0">
                <a:latin typeface="Century Schoolbook" panose="02040604050505020304" pitchFamily="18" charset="0"/>
              </a:rPr>
              <a:t> == 's')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		width -= 10;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		height -= 10;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	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	else if (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ch</a:t>
            </a:r>
            <a:r>
              <a:rPr lang="en-US" altLang="ko-KR" sz="1400" dirty="0">
                <a:latin typeface="Century Schoolbook" panose="02040604050505020304" pitchFamily="18" charset="0"/>
              </a:rPr>
              <a:t> == 'q')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		return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	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return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9175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문자열 입출력 라이브러리 함수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0" y="2746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0618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12158"/>
              </p:ext>
            </p:extLst>
          </p:nvPr>
        </p:nvGraphicFramePr>
        <p:xfrm>
          <a:off x="777602" y="1844824"/>
          <a:ext cx="7704137" cy="1737360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입출력 함수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scanf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("%s", s)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문자열을 읽어서 문자배열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s[]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에 저장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("%s", s)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배열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s[]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에 저장되어 있는 문자열을 출력한다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char *gets(char *s,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 length)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한 줄의 문자열을 읽어서 문자 배열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s[]</a:t>
                      </a:r>
                      <a:r>
                        <a:rPr kumimoji="1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에 저장한다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int puts(const char *s)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배열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s[]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에 저장되어 있는 한 줄의 문자열을 출력한다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480" name="Picture 97" descr="MCj038413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77" y="4416493"/>
            <a:ext cx="18192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1" name="AutoShape 98"/>
          <p:cNvSpPr>
            <a:spLocks noChangeArrowheads="1"/>
          </p:cNvSpPr>
          <p:nvPr/>
        </p:nvSpPr>
        <p:spPr bwMode="auto">
          <a:xfrm>
            <a:off x="5940152" y="4200593"/>
            <a:ext cx="1079500" cy="1944688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프로그램</a:t>
            </a:r>
          </a:p>
        </p:txBody>
      </p:sp>
      <p:sp>
        <p:nvSpPr>
          <p:cNvPr id="19482" name="Line 99"/>
          <p:cNvSpPr>
            <a:spLocks noChangeShapeType="1"/>
          </p:cNvSpPr>
          <p:nvPr/>
        </p:nvSpPr>
        <p:spPr bwMode="auto">
          <a:xfrm>
            <a:off x="3563665" y="5353118"/>
            <a:ext cx="2087562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83" name="Freeform 108"/>
          <p:cNvSpPr>
            <a:spLocks/>
          </p:cNvSpPr>
          <p:nvPr/>
        </p:nvSpPr>
        <p:spPr bwMode="auto">
          <a:xfrm>
            <a:off x="4333602" y="6308793"/>
            <a:ext cx="100013" cy="277813"/>
          </a:xfrm>
          <a:custGeom>
            <a:avLst/>
            <a:gdLst>
              <a:gd name="T0" fmla="*/ 2147483647 w 949"/>
              <a:gd name="T1" fmla="*/ 2147483647 h 2625"/>
              <a:gd name="T2" fmla="*/ 2147483647 w 949"/>
              <a:gd name="T3" fmla="*/ 2147483647 h 2625"/>
              <a:gd name="T4" fmla="*/ 2147483647 w 949"/>
              <a:gd name="T5" fmla="*/ 2147483647 h 2625"/>
              <a:gd name="T6" fmla="*/ 2147483647 w 949"/>
              <a:gd name="T7" fmla="*/ 2147483647 h 2625"/>
              <a:gd name="T8" fmla="*/ 2147483647 w 949"/>
              <a:gd name="T9" fmla="*/ 2147483647 h 2625"/>
              <a:gd name="T10" fmla="*/ 2147483647 w 949"/>
              <a:gd name="T11" fmla="*/ 2147483647 h 2625"/>
              <a:gd name="T12" fmla="*/ 2147483647 w 949"/>
              <a:gd name="T13" fmla="*/ 2147483647 h 2625"/>
              <a:gd name="T14" fmla="*/ 2147483647 w 949"/>
              <a:gd name="T15" fmla="*/ 2147483647 h 2625"/>
              <a:gd name="T16" fmla="*/ 2147483647 w 949"/>
              <a:gd name="T17" fmla="*/ 2147483647 h 2625"/>
              <a:gd name="T18" fmla="*/ 2147483647 w 949"/>
              <a:gd name="T19" fmla="*/ 2147483647 h 2625"/>
              <a:gd name="T20" fmla="*/ 2147483647 w 949"/>
              <a:gd name="T21" fmla="*/ 2147483647 h 2625"/>
              <a:gd name="T22" fmla="*/ 2147483647 w 949"/>
              <a:gd name="T23" fmla="*/ 2147483647 h 2625"/>
              <a:gd name="T24" fmla="*/ 2147483647 w 949"/>
              <a:gd name="T25" fmla="*/ 2147483647 h 2625"/>
              <a:gd name="T26" fmla="*/ 2147483647 w 949"/>
              <a:gd name="T27" fmla="*/ 2147483647 h 2625"/>
              <a:gd name="T28" fmla="*/ 2147483647 w 949"/>
              <a:gd name="T29" fmla="*/ 2147483647 h 2625"/>
              <a:gd name="T30" fmla="*/ 2147483647 w 949"/>
              <a:gd name="T31" fmla="*/ 2147483647 h 2625"/>
              <a:gd name="T32" fmla="*/ 2147483647 w 949"/>
              <a:gd name="T33" fmla="*/ 2147483647 h 2625"/>
              <a:gd name="T34" fmla="*/ 2147483647 w 949"/>
              <a:gd name="T35" fmla="*/ 2147483647 h 2625"/>
              <a:gd name="T36" fmla="*/ 2147483647 w 949"/>
              <a:gd name="T37" fmla="*/ 2147483647 h 2625"/>
              <a:gd name="T38" fmla="*/ 2147483647 w 949"/>
              <a:gd name="T39" fmla="*/ 2147483647 h 2625"/>
              <a:gd name="T40" fmla="*/ 2147483647 w 949"/>
              <a:gd name="T41" fmla="*/ 2147483647 h 2625"/>
              <a:gd name="T42" fmla="*/ 2147483647 w 949"/>
              <a:gd name="T43" fmla="*/ 2147483647 h 2625"/>
              <a:gd name="T44" fmla="*/ 2147483647 w 949"/>
              <a:gd name="T45" fmla="*/ 2147483647 h 2625"/>
              <a:gd name="T46" fmla="*/ 2147483647 w 949"/>
              <a:gd name="T47" fmla="*/ 2147483647 h 2625"/>
              <a:gd name="T48" fmla="*/ 2147483647 w 949"/>
              <a:gd name="T49" fmla="*/ 2147483647 h 2625"/>
              <a:gd name="T50" fmla="*/ 2147483647 w 949"/>
              <a:gd name="T51" fmla="*/ 2147483647 h 2625"/>
              <a:gd name="T52" fmla="*/ 2147483647 w 949"/>
              <a:gd name="T53" fmla="*/ 2147483647 h 2625"/>
              <a:gd name="T54" fmla="*/ 2147483647 w 949"/>
              <a:gd name="T55" fmla="*/ 2147483647 h 2625"/>
              <a:gd name="T56" fmla="*/ 2147483647 w 949"/>
              <a:gd name="T57" fmla="*/ 2147483647 h 2625"/>
              <a:gd name="T58" fmla="*/ 2147483647 w 949"/>
              <a:gd name="T59" fmla="*/ 2147483647 h 2625"/>
              <a:gd name="T60" fmla="*/ 2147483647 w 949"/>
              <a:gd name="T61" fmla="*/ 2147483647 h 2625"/>
              <a:gd name="T62" fmla="*/ 2147483647 w 949"/>
              <a:gd name="T63" fmla="*/ 2147483647 h 2625"/>
              <a:gd name="T64" fmla="*/ 2147483647 w 949"/>
              <a:gd name="T65" fmla="*/ 2147483647 h 2625"/>
              <a:gd name="T66" fmla="*/ 2147483647 w 949"/>
              <a:gd name="T67" fmla="*/ 2147483647 h 2625"/>
              <a:gd name="T68" fmla="*/ 2147483647 w 949"/>
              <a:gd name="T69" fmla="*/ 2147483647 h 2625"/>
              <a:gd name="T70" fmla="*/ 2147483647 w 949"/>
              <a:gd name="T71" fmla="*/ 2147483647 h 2625"/>
              <a:gd name="T72" fmla="*/ 2147483647 w 949"/>
              <a:gd name="T73" fmla="*/ 2147483647 h 2625"/>
              <a:gd name="T74" fmla="*/ 2147483647 w 949"/>
              <a:gd name="T75" fmla="*/ 2147483647 h 2625"/>
              <a:gd name="T76" fmla="*/ 2147483647 w 949"/>
              <a:gd name="T77" fmla="*/ 2147483647 h 2625"/>
              <a:gd name="T78" fmla="*/ 2147483647 w 949"/>
              <a:gd name="T79" fmla="*/ 2147483647 h 2625"/>
              <a:gd name="T80" fmla="*/ 2147483647 w 949"/>
              <a:gd name="T81" fmla="*/ 2147483647 h 2625"/>
              <a:gd name="T82" fmla="*/ 2147483647 w 949"/>
              <a:gd name="T83" fmla="*/ 2147483647 h 2625"/>
              <a:gd name="T84" fmla="*/ 2147483647 w 949"/>
              <a:gd name="T85" fmla="*/ 2147483647 h 2625"/>
              <a:gd name="T86" fmla="*/ 2147483647 w 949"/>
              <a:gd name="T87" fmla="*/ 2147483647 h 2625"/>
              <a:gd name="T88" fmla="*/ 2147483647 w 949"/>
              <a:gd name="T89" fmla="*/ 2147483647 h 2625"/>
              <a:gd name="T90" fmla="*/ 2147483647 w 949"/>
              <a:gd name="T91" fmla="*/ 2147483647 h 2625"/>
              <a:gd name="T92" fmla="*/ 2147483647 w 949"/>
              <a:gd name="T93" fmla="*/ 2147483647 h 2625"/>
              <a:gd name="T94" fmla="*/ 2147483647 w 949"/>
              <a:gd name="T95" fmla="*/ 2147483647 h 2625"/>
              <a:gd name="T96" fmla="*/ 2147483647 w 949"/>
              <a:gd name="T97" fmla="*/ 2147483647 h 2625"/>
              <a:gd name="T98" fmla="*/ 2147483647 w 949"/>
              <a:gd name="T99" fmla="*/ 2147483647 h 2625"/>
              <a:gd name="T100" fmla="*/ 2147483647 w 949"/>
              <a:gd name="T101" fmla="*/ 2147483647 h 2625"/>
              <a:gd name="T102" fmla="*/ 2147483647 w 949"/>
              <a:gd name="T103" fmla="*/ 2147483647 h 2625"/>
              <a:gd name="T104" fmla="*/ 2147483647 w 949"/>
              <a:gd name="T105" fmla="*/ 2147483647 h 2625"/>
              <a:gd name="T106" fmla="*/ 2147483647 w 949"/>
              <a:gd name="T107" fmla="*/ 2147483647 h 2625"/>
              <a:gd name="T108" fmla="*/ 2147483647 w 949"/>
              <a:gd name="T109" fmla="*/ 2147483647 h 2625"/>
              <a:gd name="T110" fmla="*/ 2147483647 w 949"/>
              <a:gd name="T111" fmla="*/ 2147483647 h 2625"/>
              <a:gd name="T112" fmla="*/ 2147483647 w 949"/>
              <a:gd name="T113" fmla="*/ 2147483647 h 2625"/>
              <a:gd name="T114" fmla="*/ 2147483647 w 949"/>
              <a:gd name="T115" fmla="*/ 2147483647 h 2625"/>
              <a:gd name="T116" fmla="*/ 2147483647 w 949"/>
              <a:gd name="T117" fmla="*/ 0 h 2625"/>
              <a:gd name="T118" fmla="*/ 2147483647 w 949"/>
              <a:gd name="T119" fmla="*/ 2147483647 h 2625"/>
              <a:gd name="T120" fmla="*/ 2147483647 w 949"/>
              <a:gd name="T121" fmla="*/ 2147483647 h 26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949" h="2625">
                <a:moveTo>
                  <a:pt x="728" y="283"/>
                </a:moveTo>
                <a:lnTo>
                  <a:pt x="734" y="296"/>
                </a:lnTo>
                <a:lnTo>
                  <a:pt x="738" y="307"/>
                </a:lnTo>
                <a:lnTo>
                  <a:pt x="740" y="319"/>
                </a:lnTo>
                <a:lnTo>
                  <a:pt x="740" y="330"/>
                </a:lnTo>
                <a:lnTo>
                  <a:pt x="740" y="342"/>
                </a:lnTo>
                <a:lnTo>
                  <a:pt x="737" y="353"/>
                </a:lnTo>
                <a:lnTo>
                  <a:pt x="734" y="365"/>
                </a:lnTo>
                <a:lnTo>
                  <a:pt x="728" y="377"/>
                </a:lnTo>
                <a:lnTo>
                  <a:pt x="722" y="389"/>
                </a:lnTo>
                <a:lnTo>
                  <a:pt x="714" y="403"/>
                </a:lnTo>
                <a:lnTo>
                  <a:pt x="705" y="416"/>
                </a:lnTo>
                <a:lnTo>
                  <a:pt x="695" y="430"/>
                </a:lnTo>
                <a:lnTo>
                  <a:pt x="670" y="461"/>
                </a:lnTo>
                <a:lnTo>
                  <a:pt x="640" y="497"/>
                </a:lnTo>
                <a:lnTo>
                  <a:pt x="520" y="656"/>
                </a:lnTo>
                <a:lnTo>
                  <a:pt x="495" y="698"/>
                </a:lnTo>
                <a:lnTo>
                  <a:pt x="466" y="746"/>
                </a:lnTo>
                <a:lnTo>
                  <a:pt x="436" y="797"/>
                </a:lnTo>
                <a:lnTo>
                  <a:pt x="403" y="854"/>
                </a:lnTo>
                <a:lnTo>
                  <a:pt x="369" y="913"/>
                </a:lnTo>
                <a:lnTo>
                  <a:pt x="334" y="975"/>
                </a:lnTo>
                <a:lnTo>
                  <a:pt x="299" y="1039"/>
                </a:lnTo>
                <a:lnTo>
                  <a:pt x="265" y="1103"/>
                </a:lnTo>
                <a:lnTo>
                  <a:pt x="230" y="1166"/>
                </a:lnTo>
                <a:lnTo>
                  <a:pt x="197" y="1229"/>
                </a:lnTo>
                <a:lnTo>
                  <a:pt x="165" y="1289"/>
                </a:lnTo>
                <a:lnTo>
                  <a:pt x="135" y="1345"/>
                </a:lnTo>
                <a:lnTo>
                  <a:pt x="107" y="1398"/>
                </a:lnTo>
                <a:lnTo>
                  <a:pt x="82" y="1445"/>
                </a:lnTo>
                <a:lnTo>
                  <a:pt x="61" y="1487"/>
                </a:lnTo>
                <a:lnTo>
                  <a:pt x="43" y="1521"/>
                </a:lnTo>
                <a:lnTo>
                  <a:pt x="35" y="1539"/>
                </a:lnTo>
                <a:lnTo>
                  <a:pt x="28" y="1556"/>
                </a:lnTo>
                <a:lnTo>
                  <a:pt x="21" y="1573"/>
                </a:lnTo>
                <a:lnTo>
                  <a:pt x="15" y="1589"/>
                </a:lnTo>
                <a:lnTo>
                  <a:pt x="11" y="1605"/>
                </a:lnTo>
                <a:lnTo>
                  <a:pt x="7" y="1622"/>
                </a:lnTo>
                <a:lnTo>
                  <a:pt x="4" y="1638"/>
                </a:lnTo>
                <a:lnTo>
                  <a:pt x="1" y="1652"/>
                </a:lnTo>
                <a:lnTo>
                  <a:pt x="0" y="1668"/>
                </a:lnTo>
                <a:lnTo>
                  <a:pt x="0" y="1683"/>
                </a:lnTo>
                <a:lnTo>
                  <a:pt x="0" y="1697"/>
                </a:lnTo>
                <a:lnTo>
                  <a:pt x="1" y="1712"/>
                </a:lnTo>
                <a:lnTo>
                  <a:pt x="5" y="1726"/>
                </a:lnTo>
                <a:lnTo>
                  <a:pt x="8" y="1739"/>
                </a:lnTo>
                <a:lnTo>
                  <a:pt x="11" y="1753"/>
                </a:lnTo>
                <a:lnTo>
                  <a:pt x="16" y="1766"/>
                </a:lnTo>
                <a:lnTo>
                  <a:pt x="22" y="1779"/>
                </a:lnTo>
                <a:lnTo>
                  <a:pt x="29" y="1792"/>
                </a:lnTo>
                <a:lnTo>
                  <a:pt x="36" y="1803"/>
                </a:lnTo>
                <a:lnTo>
                  <a:pt x="44" y="1815"/>
                </a:lnTo>
                <a:lnTo>
                  <a:pt x="54" y="1826"/>
                </a:lnTo>
                <a:lnTo>
                  <a:pt x="64" y="1838"/>
                </a:lnTo>
                <a:lnTo>
                  <a:pt x="75" y="1848"/>
                </a:lnTo>
                <a:lnTo>
                  <a:pt x="87" y="1858"/>
                </a:lnTo>
                <a:lnTo>
                  <a:pt x="100" y="1867"/>
                </a:lnTo>
                <a:lnTo>
                  <a:pt x="114" y="1877"/>
                </a:lnTo>
                <a:lnTo>
                  <a:pt x="127" y="1885"/>
                </a:lnTo>
                <a:lnTo>
                  <a:pt x="143" y="1894"/>
                </a:lnTo>
                <a:lnTo>
                  <a:pt x="159" y="1902"/>
                </a:lnTo>
                <a:lnTo>
                  <a:pt x="176" y="1909"/>
                </a:lnTo>
                <a:lnTo>
                  <a:pt x="193" y="1916"/>
                </a:lnTo>
                <a:lnTo>
                  <a:pt x="212" y="1922"/>
                </a:lnTo>
                <a:lnTo>
                  <a:pt x="236" y="1929"/>
                </a:lnTo>
                <a:lnTo>
                  <a:pt x="262" y="1934"/>
                </a:lnTo>
                <a:lnTo>
                  <a:pt x="287" y="1939"/>
                </a:lnTo>
                <a:lnTo>
                  <a:pt x="313" y="1942"/>
                </a:lnTo>
                <a:lnTo>
                  <a:pt x="339" y="1944"/>
                </a:lnTo>
                <a:lnTo>
                  <a:pt x="367" y="1945"/>
                </a:lnTo>
                <a:lnTo>
                  <a:pt x="393" y="1945"/>
                </a:lnTo>
                <a:lnTo>
                  <a:pt x="419" y="1945"/>
                </a:lnTo>
                <a:lnTo>
                  <a:pt x="464" y="1946"/>
                </a:lnTo>
                <a:lnTo>
                  <a:pt x="503" y="1948"/>
                </a:lnTo>
                <a:lnTo>
                  <a:pt x="520" y="1949"/>
                </a:lnTo>
                <a:lnTo>
                  <a:pt x="535" y="1951"/>
                </a:lnTo>
                <a:lnTo>
                  <a:pt x="550" y="1953"/>
                </a:lnTo>
                <a:lnTo>
                  <a:pt x="563" y="1956"/>
                </a:lnTo>
                <a:lnTo>
                  <a:pt x="574" y="1961"/>
                </a:lnTo>
                <a:lnTo>
                  <a:pt x="584" y="1965"/>
                </a:lnTo>
                <a:lnTo>
                  <a:pt x="593" y="1970"/>
                </a:lnTo>
                <a:lnTo>
                  <a:pt x="600" y="1975"/>
                </a:lnTo>
                <a:lnTo>
                  <a:pt x="607" y="1983"/>
                </a:lnTo>
                <a:lnTo>
                  <a:pt x="612" y="1991"/>
                </a:lnTo>
                <a:lnTo>
                  <a:pt x="616" y="1999"/>
                </a:lnTo>
                <a:lnTo>
                  <a:pt x="619" y="2010"/>
                </a:lnTo>
                <a:lnTo>
                  <a:pt x="621" y="2022"/>
                </a:lnTo>
                <a:lnTo>
                  <a:pt x="623" y="2035"/>
                </a:lnTo>
                <a:lnTo>
                  <a:pt x="624" y="2048"/>
                </a:lnTo>
                <a:lnTo>
                  <a:pt x="624" y="2059"/>
                </a:lnTo>
                <a:lnTo>
                  <a:pt x="623" y="2072"/>
                </a:lnTo>
                <a:lnTo>
                  <a:pt x="621" y="2083"/>
                </a:lnTo>
                <a:lnTo>
                  <a:pt x="619" y="2096"/>
                </a:lnTo>
                <a:lnTo>
                  <a:pt x="616" y="2107"/>
                </a:lnTo>
                <a:lnTo>
                  <a:pt x="610" y="2132"/>
                </a:lnTo>
                <a:lnTo>
                  <a:pt x="602" y="2156"/>
                </a:lnTo>
                <a:lnTo>
                  <a:pt x="593" y="2180"/>
                </a:lnTo>
                <a:lnTo>
                  <a:pt x="583" y="2204"/>
                </a:lnTo>
                <a:lnTo>
                  <a:pt x="573" y="2229"/>
                </a:lnTo>
                <a:lnTo>
                  <a:pt x="564" y="2255"/>
                </a:lnTo>
                <a:lnTo>
                  <a:pt x="554" y="2281"/>
                </a:lnTo>
                <a:lnTo>
                  <a:pt x="548" y="2308"/>
                </a:lnTo>
                <a:lnTo>
                  <a:pt x="545" y="2320"/>
                </a:lnTo>
                <a:lnTo>
                  <a:pt x="544" y="2334"/>
                </a:lnTo>
                <a:lnTo>
                  <a:pt x="542" y="2347"/>
                </a:lnTo>
                <a:lnTo>
                  <a:pt x="542" y="2361"/>
                </a:lnTo>
                <a:lnTo>
                  <a:pt x="542" y="2375"/>
                </a:lnTo>
                <a:lnTo>
                  <a:pt x="544" y="2388"/>
                </a:lnTo>
                <a:lnTo>
                  <a:pt x="546" y="2402"/>
                </a:lnTo>
                <a:lnTo>
                  <a:pt x="549" y="2417"/>
                </a:lnTo>
                <a:lnTo>
                  <a:pt x="553" y="2429"/>
                </a:lnTo>
                <a:lnTo>
                  <a:pt x="559" y="2443"/>
                </a:lnTo>
                <a:lnTo>
                  <a:pt x="565" y="2455"/>
                </a:lnTo>
                <a:lnTo>
                  <a:pt x="572" y="2469"/>
                </a:lnTo>
                <a:lnTo>
                  <a:pt x="580" y="2482"/>
                </a:lnTo>
                <a:lnTo>
                  <a:pt x="588" y="2493"/>
                </a:lnTo>
                <a:lnTo>
                  <a:pt x="597" y="2506"/>
                </a:lnTo>
                <a:lnTo>
                  <a:pt x="608" y="2517"/>
                </a:lnTo>
                <a:lnTo>
                  <a:pt x="618" y="2528"/>
                </a:lnTo>
                <a:lnTo>
                  <a:pt x="630" y="2538"/>
                </a:lnTo>
                <a:lnTo>
                  <a:pt x="641" y="2549"/>
                </a:lnTo>
                <a:lnTo>
                  <a:pt x="654" y="2559"/>
                </a:lnTo>
                <a:lnTo>
                  <a:pt x="668" y="2568"/>
                </a:lnTo>
                <a:lnTo>
                  <a:pt x="681" y="2577"/>
                </a:lnTo>
                <a:lnTo>
                  <a:pt x="696" y="2584"/>
                </a:lnTo>
                <a:lnTo>
                  <a:pt x="711" y="2593"/>
                </a:lnTo>
                <a:lnTo>
                  <a:pt x="725" y="2599"/>
                </a:lnTo>
                <a:lnTo>
                  <a:pt x="741" y="2605"/>
                </a:lnTo>
                <a:lnTo>
                  <a:pt x="757" y="2611"/>
                </a:lnTo>
                <a:lnTo>
                  <a:pt x="773" y="2615"/>
                </a:lnTo>
                <a:lnTo>
                  <a:pt x="787" y="2619"/>
                </a:lnTo>
                <a:lnTo>
                  <a:pt x="803" y="2621"/>
                </a:lnTo>
                <a:lnTo>
                  <a:pt x="819" y="2623"/>
                </a:lnTo>
                <a:lnTo>
                  <a:pt x="833" y="2624"/>
                </a:lnTo>
                <a:lnTo>
                  <a:pt x="849" y="2625"/>
                </a:lnTo>
                <a:lnTo>
                  <a:pt x="864" y="2624"/>
                </a:lnTo>
                <a:lnTo>
                  <a:pt x="878" y="2623"/>
                </a:lnTo>
                <a:lnTo>
                  <a:pt x="893" y="2621"/>
                </a:lnTo>
                <a:lnTo>
                  <a:pt x="908" y="2619"/>
                </a:lnTo>
                <a:lnTo>
                  <a:pt x="921" y="2615"/>
                </a:lnTo>
                <a:lnTo>
                  <a:pt x="935" y="2611"/>
                </a:lnTo>
                <a:lnTo>
                  <a:pt x="949" y="2605"/>
                </a:lnTo>
                <a:lnTo>
                  <a:pt x="911" y="2516"/>
                </a:lnTo>
                <a:lnTo>
                  <a:pt x="902" y="2520"/>
                </a:lnTo>
                <a:lnTo>
                  <a:pt x="893" y="2523"/>
                </a:lnTo>
                <a:lnTo>
                  <a:pt x="884" y="2525"/>
                </a:lnTo>
                <a:lnTo>
                  <a:pt x="875" y="2527"/>
                </a:lnTo>
                <a:lnTo>
                  <a:pt x="865" y="2528"/>
                </a:lnTo>
                <a:lnTo>
                  <a:pt x="855" y="2528"/>
                </a:lnTo>
                <a:lnTo>
                  <a:pt x="846" y="2528"/>
                </a:lnTo>
                <a:lnTo>
                  <a:pt x="835" y="2528"/>
                </a:lnTo>
                <a:lnTo>
                  <a:pt x="814" y="2525"/>
                </a:lnTo>
                <a:lnTo>
                  <a:pt x="795" y="2520"/>
                </a:lnTo>
                <a:lnTo>
                  <a:pt x="773" y="2514"/>
                </a:lnTo>
                <a:lnTo>
                  <a:pt x="753" y="2505"/>
                </a:lnTo>
                <a:lnTo>
                  <a:pt x="732" y="2494"/>
                </a:lnTo>
                <a:lnTo>
                  <a:pt x="714" y="2482"/>
                </a:lnTo>
                <a:lnTo>
                  <a:pt x="696" y="2469"/>
                </a:lnTo>
                <a:lnTo>
                  <a:pt x="681" y="2454"/>
                </a:lnTo>
                <a:lnTo>
                  <a:pt x="674" y="2447"/>
                </a:lnTo>
                <a:lnTo>
                  <a:pt x="669" y="2439"/>
                </a:lnTo>
                <a:lnTo>
                  <a:pt x="662" y="2431"/>
                </a:lnTo>
                <a:lnTo>
                  <a:pt x="657" y="2423"/>
                </a:lnTo>
                <a:lnTo>
                  <a:pt x="653" y="2415"/>
                </a:lnTo>
                <a:lnTo>
                  <a:pt x="649" y="2406"/>
                </a:lnTo>
                <a:lnTo>
                  <a:pt x="646" y="2398"/>
                </a:lnTo>
                <a:lnTo>
                  <a:pt x="642" y="2389"/>
                </a:lnTo>
                <a:lnTo>
                  <a:pt x="640" y="2381"/>
                </a:lnTo>
                <a:lnTo>
                  <a:pt x="639" y="2373"/>
                </a:lnTo>
                <a:lnTo>
                  <a:pt x="638" y="2364"/>
                </a:lnTo>
                <a:lnTo>
                  <a:pt x="638" y="2356"/>
                </a:lnTo>
                <a:lnTo>
                  <a:pt x="640" y="2338"/>
                </a:lnTo>
                <a:lnTo>
                  <a:pt x="645" y="2320"/>
                </a:lnTo>
                <a:lnTo>
                  <a:pt x="650" y="2301"/>
                </a:lnTo>
                <a:lnTo>
                  <a:pt x="657" y="2281"/>
                </a:lnTo>
                <a:lnTo>
                  <a:pt x="664" y="2262"/>
                </a:lnTo>
                <a:lnTo>
                  <a:pt x="673" y="2239"/>
                </a:lnTo>
                <a:lnTo>
                  <a:pt x="684" y="2212"/>
                </a:lnTo>
                <a:lnTo>
                  <a:pt x="695" y="2184"/>
                </a:lnTo>
                <a:lnTo>
                  <a:pt x="704" y="2155"/>
                </a:lnTo>
                <a:lnTo>
                  <a:pt x="713" y="2123"/>
                </a:lnTo>
                <a:lnTo>
                  <a:pt x="716" y="2107"/>
                </a:lnTo>
                <a:lnTo>
                  <a:pt x="718" y="2092"/>
                </a:lnTo>
                <a:lnTo>
                  <a:pt x="719" y="2075"/>
                </a:lnTo>
                <a:lnTo>
                  <a:pt x="720" y="2059"/>
                </a:lnTo>
                <a:lnTo>
                  <a:pt x="720" y="2041"/>
                </a:lnTo>
                <a:lnTo>
                  <a:pt x="719" y="2025"/>
                </a:lnTo>
                <a:lnTo>
                  <a:pt x="717" y="2007"/>
                </a:lnTo>
                <a:lnTo>
                  <a:pt x="714" y="1989"/>
                </a:lnTo>
                <a:lnTo>
                  <a:pt x="711" y="1976"/>
                </a:lnTo>
                <a:lnTo>
                  <a:pt x="706" y="1965"/>
                </a:lnTo>
                <a:lnTo>
                  <a:pt x="702" y="1953"/>
                </a:lnTo>
                <a:lnTo>
                  <a:pt x="697" y="1943"/>
                </a:lnTo>
                <a:lnTo>
                  <a:pt x="692" y="1933"/>
                </a:lnTo>
                <a:lnTo>
                  <a:pt x="685" y="1925"/>
                </a:lnTo>
                <a:lnTo>
                  <a:pt x="679" y="1917"/>
                </a:lnTo>
                <a:lnTo>
                  <a:pt x="672" y="1909"/>
                </a:lnTo>
                <a:lnTo>
                  <a:pt x="664" y="1902"/>
                </a:lnTo>
                <a:lnTo>
                  <a:pt x="656" y="1896"/>
                </a:lnTo>
                <a:lnTo>
                  <a:pt x="649" y="1889"/>
                </a:lnTo>
                <a:lnTo>
                  <a:pt x="639" y="1884"/>
                </a:lnTo>
                <a:lnTo>
                  <a:pt x="631" y="1879"/>
                </a:lnTo>
                <a:lnTo>
                  <a:pt x="621" y="1875"/>
                </a:lnTo>
                <a:lnTo>
                  <a:pt x="611" y="1870"/>
                </a:lnTo>
                <a:lnTo>
                  <a:pt x="602" y="1867"/>
                </a:lnTo>
                <a:lnTo>
                  <a:pt x="581" y="1861"/>
                </a:lnTo>
                <a:lnTo>
                  <a:pt x="559" y="1857"/>
                </a:lnTo>
                <a:lnTo>
                  <a:pt x="536" y="1854"/>
                </a:lnTo>
                <a:lnTo>
                  <a:pt x="513" y="1852"/>
                </a:lnTo>
                <a:lnTo>
                  <a:pt x="467" y="1849"/>
                </a:lnTo>
                <a:lnTo>
                  <a:pt x="420" y="1848"/>
                </a:lnTo>
                <a:lnTo>
                  <a:pt x="397" y="1848"/>
                </a:lnTo>
                <a:lnTo>
                  <a:pt x="373" y="1847"/>
                </a:lnTo>
                <a:lnTo>
                  <a:pt x="350" y="1847"/>
                </a:lnTo>
                <a:lnTo>
                  <a:pt x="327" y="1845"/>
                </a:lnTo>
                <a:lnTo>
                  <a:pt x="305" y="1843"/>
                </a:lnTo>
                <a:lnTo>
                  <a:pt x="283" y="1840"/>
                </a:lnTo>
                <a:lnTo>
                  <a:pt x="262" y="1836"/>
                </a:lnTo>
                <a:lnTo>
                  <a:pt x="243" y="1831"/>
                </a:lnTo>
                <a:lnTo>
                  <a:pt x="217" y="1821"/>
                </a:lnTo>
                <a:lnTo>
                  <a:pt x="192" y="1811"/>
                </a:lnTo>
                <a:lnTo>
                  <a:pt x="182" y="1805"/>
                </a:lnTo>
                <a:lnTo>
                  <a:pt x="171" y="1799"/>
                </a:lnTo>
                <a:lnTo>
                  <a:pt x="162" y="1793"/>
                </a:lnTo>
                <a:lnTo>
                  <a:pt x="154" y="1787"/>
                </a:lnTo>
                <a:lnTo>
                  <a:pt x="145" y="1780"/>
                </a:lnTo>
                <a:lnTo>
                  <a:pt x="138" y="1774"/>
                </a:lnTo>
                <a:lnTo>
                  <a:pt x="131" y="1767"/>
                </a:lnTo>
                <a:lnTo>
                  <a:pt x="124" y="1759"/>
                </a:lnTo>
                <a:lnTo>
                  <a:pt x="119" y="1752"/>
                </a:lnTo>
                <a:lnTo>
                  <a:pt x="114" y="1745"/>
                </a:lnTo>
                <a:lnTo>
                  <a:pt x="110" y="1737"/>
                </a:lnTo>
                <a:lnTo>
                  <a:pt x="106" y="1729"/>
                </a:lnTo>
                <a:lnTo>
                  <a:pt x="103" y="1722"/>
                </a:lnTo>
                <a:lnTo>
                  <a:pt x="100" y="1713"/>
                </a:lnTo>
                <a:lnTo>
                  <a:pt x="99" y="1704"/>
                </a:lnTo>
                <a:lnTo>
                  <a:pt x="98" y="1695"/>
                </a:lnTo>
                <a:lnTo>
                  <a:pt x="97" y="1686"/>
                </a:lnTo>
                <a:lnTo>
                  <a:pt x="97" y="1677"/>
                </a:lnTo>
                <a:lnTo>
                  <a:pt x="98" y="1666"/>
                </a:lnTo>
                <a:lnTo>
                  <a:pt x="99" y="1657"/>
                </a:lnTo>
                <a:lnTo>
                  <a:pt x="103" y="1635"/>
                </a:lnTo>
                <a:lnTo>
                  <a:pt x="110" y="1613"/>
                </a:lnTo>
                <a:lnTo>
                  <a:pt x="119" y="1589"/>
                </a:lnTo>
                <a:lnTo>
                  <a:pt x="129" y="1564"/>
                </a:lnTo>
                <a:lnTo>
                  <a:pt x="149" y="1527"/>
                </a:lnTo>
                <a:lnTo>
                  <a:pt x="171" y="1483"/>
                </a:lnTo>
                <a:lnTo>
                  <a:pt x="198" y="1433"/>
                </a:lnTo>
                <a:lnTo>
                  <a:pt x="226" y="1380"/>
                </a:lnTo>
                <a:lnTo>
                  <a:pt x="256" y="1322"/>
                </a:lnTo>
                <a:lnTo>
                  <a:pt x="289" y="1261"/>
                </a:lnTo>
                <a:lnTo>
                  <a:pt x="321" y="1199"/>
                </a:lnTo>
                <a:lnTo>
                  <a:pt x="356" y="1138"/>
                </a:lnTo>
                <a:lnTo>
                  <a:pt x="391" y="1075"/>
                </a:lnTo>
                <a:lnTo>
                  <a:pt x="425" y="1013"/>
                </a:lnTo>
                <a:lnTo>
                  <a:pt x="459" y="952"/>
                </a:lnTo>
                <a:lnTo>
                  <a:pt x="491" y="894"/>
                </a:lnTo>
                <a:lnTo>
                  <a:pt x="522" y="841"/>
                </a:lnTo>
                <a:lnTo>
                  <a:pt x="551" y="792"/>
                </a:lnTo>
                <a:lnTo>
                  <a:pt x="578" y="747"/>
                </a:lnTo>
                <a:lnTo>
                  <a:pt x="602" y="709"/>
                </a:lnTo>
                <a:lnTo>
                  <a:pt x="715" y="559"/>
                </a:lnTo>
                <a:lnTo>
                  <a:pt x="746" y="522"/>
                </a:lnTo>
                <a:lnTo>
                  <a:pt x="775" y="484"/>
                </a:lnTo>
                <a:lnTo>
                  <a:pt x="788" y="467"/>
                </a:lnTo>
                <a:lnTo>
                  <a:pt x="800" y="448"/>
                </a:lnTo>
                <a:lnTo>
                  <a:pt x="810" y="428"/>
                </a:lnTo>
                <a:lnTo>
                  <a:pt x="820" y="409"/>
                </a:lnTo>
                <a:lnTo>
                  <a:pt x="827" y="389"/>
                </a:lnTo>
                <a:lnTo>
                  <a:pt x="832" y="369"/>
                </a:lnTo>
                <a:lnTo>
                  <a:pt x="834" y="360"/>
                </a:lnTo>
                <a:lnTo>
                  <a:pt x="837" y="349"/>
                </a:lnTo>
                <a:lnTo>
                  <a:pt x="838" y="339"/>
                </a:lnTo>
                <a:lnTo>
                  <a:pt x="838" y="328"/>
                </a:lnTo>
                <a:lnTo>
                  <a:pt x="837" y="318"/>
                </a:lnTo>
                <a:lnTo>
                  <a:pt x="837" y="307"/>
                </a:lnTo>
                <a:lnTo>
                  <a:pt x="834" y="297"/>
                </a:lnTo>
                <a:lnTo>
                  <a:pt x="832" y="285"/>
                </a:lnTo>
                <a:lnTo>
                  <a:pt x="829" y="275"/>
                </a:lnTo>
                <a:lnTo>
                  <a:pt x="825" y="263"/>
                </a:lnTo>
                <a:lnTo>
                  <a:pt x="821" y="252"/>
                </a:lnTo>
                <a:lnTo>
                  <a:pt x="814" y="240"/>
                </a:lnTo>
                <a:lnTo>
                  <a:pt x="805" y="218"/>
                </a:lnTo>
                <a:lnTo>
                  <a:pt x="797" y="197"/>
                </a:lnTo>
                <a:lnTo>
                  <a:pt x="789" y="177"/>
                </a:lnTo>
                <a:lnTo>
                  <a:pt x="784" y="157"/>
                </a:lnTo>
                <a:lnTo>
                  <a:pt x="781" y="140"/>
                </a:lnTo>
                <a:lnTo>
                  <a:pt x="778" y="123"/>
                </a:lnTo>
                <a:lnTo>
                  <a:pt x="777" y="107"/>
                </a:lnTo>
                <a:lnTo>
                  <a:pt x="776" y="92"/>
                </a:lnTo>
                <a:lnTo>
                  <a:pt x="777" y="67"/>
                </a:lnTo>
                <a:lnTo>
                  <a:pt x="779" y="48"/>
                </a:lnTo>
                <a:lnTo>
                  <a:pt x="781" y="36"/>
                </a:lnTo>
                <a:lnTo>
                  <a:pt x="782" y="31"/>
                </a:lnTo>
                <a:lnTo>
                  <a:pt x="691" y="0"/>
                </a:lnTo>
                <a:lnTo>
                  <a:pt x="689" y="7"/>
                </a:lnTo>
                <a:lnTo>
                  <a:pt x="684" y="25"/>
                </a:lnTo>
                <a:lnTo>
                  <a:pt x="682" y="37"/>
                </a:lnTo>
                <a:lnTo>
                  <a:pt x="681" y="50"/>
                </a:lnTo>
                <a:lnTo>
                  <a:pt x="680" y="67"/>
                </a:lnTo>
                <a:lnTo>
                  <a:pt x="679" y="85"/>
                </a:lnTo>
                <a:lnTo>
                  <a:pt x="680" y="105"/>
                </a:lnTo>
                <a:lnTo>
                  <a:pt x="681" y="126"/>
                </a:lnTo>
                <a:lnTo>
                  <a:pt x="684" y="149"/>
                </a:lnTo>
                <a:lnTo>
                  <a:pt x="690" y="174"/>
                </a:lnTo>
                <a:lnTo>
                  <a:pt x="696" y="199"/>
                </a:lnTo>
                <a:lnTo>
                  <a:pt x="704" y="227"/>
                </a:lnTo>
                <a:lnTo>
                  <a:pt x="715" y="254"/>
                </a:lnTo>
                <a:lnTo>
                  <a:pt x="728" y="2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84" name="Freeform 111"/>
          <p:cNvSpPr>
            <a:spLocks/>
          </p:cNvSpPr>
          <p:nvPr/>
        </p:nvSpPr>
        <p:spPr bwMode="auto">
          <a:xfrm>
            <a:off x="4137025" y="5337175"/>
            <a:ext cx="414338" cy="479425"/>
          </a:xfrm>
          <a:custGeom>
            <a:avLst/>
            <a:gdLst>
              <a:gd name="T0" fmla="*/ 2147483647 w 3923"/>
              <a:gd name="T1" fmla="*/ 2147483647 h 4521"/>
              <a:gd name="T2" fmla="*/ 2147483647 w 3923"/>
              <a:gd name="T3" fmla="*/ 2147483647 h 4521"/>
              <a:gd name="T4" fmla="*/ 2147483647 w 3923"/>
              <a:gd name="T5" fmla="*/ 2147483647 h 4521"/>
              <a:gd name="T6" fmla="*/ 2147483647 w 3923"/>
              <a:gd name="T7" fmla="*/ 2147483647 h 4521"/>
              <a:gd name="T8" fmla="*/ 2147483647 w 3923"/>
              <a:gd name="T9" fmla="*/ 2147483647 h 4521"/>
              <a:gd name="T10" fmla="*/ 2147483647 w 3923"/>
              <a:gd name="T11" fmla="*/ 2147483647 h 4521"/>
              <a:gd name="T12" fmla="*/ 2147483647 w 3923"/>
              <a:gd name="T13" fmla="*/ 2147483647 h 4521"/>
              <a:gd name="T14" fmla="*/ 2147483647 w 3923"/>
              <a:gd name="T15" fmla="*/ 2147483647 h 4521"/>
              <a:gd name="T16" fmla="*/ 2147483647 w 3923"/>
              <a:gd name="T17" fmla="*/ 2147483647 h 4521"/>
              <a:gd name="T18" fmla="*/ 2147483647 w 3923"/>
              <a:gd name="T19" fmla="*/ 2147483647 h 4521"/>
              <a:gd name="T20" fmla="*/ 2147483647 w 3923"/>
              <a:gd name="T21" fmla="*/ 2147483647 h 4521"/>
              <a:gd name="T22" fmla="*/ 2147483647 w 3923"/>
              <a:gd name="T23" fmla="*/ 2147483647 h 4521"/>
              <a:gd name="T24" fmla="*/ 2147483647 w 3923"/>
              <a:gd name="T25" fmla="*/ 2147483647 h 4521"/>
              <a:gd name="T26" fmla="*/ 2147483647 w 3923"/>
              <a:gd name="T27" fmla="*/ 2147483647 h 4521"/>
              <a:gd name="T28" fmla="*/ 2147483647 w 3923"/>
              <a:gd name="T29" fmla="*/ 2147483647 h 4521"/>
              <a:gd name="T30" fmla="*/ 2147483647 w 3923"/>
              <a:gd name="T31" fmla="*/ 2147483647 h 4521"/>
              <a:gd name="T32" fmla="*/ 2147483647 w 3923"/>
              <a:gd name="T33" fmla="*/ 2147483647 h 4521"/>
              <a:gd name="T34" fmla="*/ 2147483647 w 3923"/>
              <a:gd name="T35" fmla="*/ 2147483647 h 4521"/>
              <a:gd name="T36" fmla="*/ 2147483647 w 3923"/>
              <a:gd name="T37" fmla="*/ 2147483647 h 4521"/>
              <a:gd name="T38" fmla="*/ 2147483647 w 3923"/>
              <a:gd name="T39" fmla="*/ 2147483647 h 4521"/>
              <a:gd name="T40" fmla="*/ 2147483647 w 3923"/>
              <a:gd name="T41" fmla="*/ 2147483647 h 4521"/>
              <a:gd name="T42" fmla="*/ 2147483647 w 3923"/>
              <a:gd name="T43" fmla="*/ 2147483647 h 4521"/>
              <a:gd name="T44" fmla="*/ 2147483647 w 3923"/>
              <a:gd name="T45" fmla="*/ 2147483647 h 4521"/>
              <a:gd name="T46" fmla="*/ 2147483647 w 3923"/>
              <a:gd name="T47" fmla="*/ 2147483647 h 4521"/>
              <a:gd name="T48" fmla="*/ 2147483647 w 3923"/>
              <a:gd name="T49" fmla="*/ 2147483647 h 4521"/>
              <a:gd name="T50" fmla="*/ 2147483647 w 3923"/>
              <a:gd name="T51" fmla="*/ 2147483647 h 4521"/>
              <a:gd name="T52" fmla="*/ 2147483647 w 3923"/>
              <a:gd name="T53" fmla="*/ 2147483647 h 4521"/>
              <a:gd name="T54" fmla="*/ 2147483647 w 3923"/>
              <a:gd name="T55" fmla="*/ 2147483647 h 4521"/>
              <a:gd name="T56" fmla="*/ 2147483647 w 3923"/>
              <a:gd name="T57" fmla="*/ 2147483647 h 4521"/>
              <a:gd name="T58" fmla="*/ 2147483647 w 3923"/>
              <a:gd name="T59" fmla="*/ 2147483647 h 4521"/>
              <a:gd name="T60" fmla="*/ 2147483647 w 3923"/>
              <a:gd name="T61" fmla="*/ 2147483647 h 4521"/>
              <a:gd name="T62" fmla="*/ 2147483647 w 3923"/>
              <a:gd name="T63" fmla="*/ 2147483647 h 4521"/>
              <a:gd name="T64" fmla="*/ 2147483647 w 3923"/>
              <a:gd name="T65" fmla="*/ 2147483647 h 4521"/>
              <a:gd name="T66" fmla="*/ 2147483647 w 3923"/>
              <a:gd name="T67" fmla="*/ 2147483647 h 4521"/>
              <a:gd name="T68" fmla="*/ 2147483647 w 3923"/>
              <a:gd name="T69" fmla="*/ 2147483647 h 4521"/>
              <a:gd name="T70" fmla="*/ 2147483647 w 3923"/>
              <a:gd name="T71" fmla="*/ 2147483647 h 4521"/>
              <a:gd name="T72" fmla="*/ 2147483647 w 3923"/>
              <a:gd name="T73" fmla="*/ 2147483647 h 4521"/>
              <a:gd name="T74" fmla="*/ 2147483647 w 3923"/>
              <a:gd name="T75" fmla="*/ 2147483647 h 4521"/>
              <a:gd name="T76" fmla="*/ 2147483647 w 3923"/>
              <a:gd name="T77" fmla="*/ 2147483647 h 4521"/>
              <a:gd name="T78" fmla="*/ 2147483647 w 3923"/>
              <a:gd name="T79" fmla="*/ 2147483647 h 4521"/>
              <a:gd name="T80" fmla="*/ 2147483647 w 3923"/>
              <a:gd name="T81" fmla="*/ 2147483647 h 4521"/>
              <a:gd name="T82" fmla="*/ 2147483647 w 3923"/>
              <a:gd name="T83" fmla="*/ 2147483647 h 4521"/>
              <a:gd name="T84" fmla="*/ 2147483647 w 3923"/>
              <a:gd name="T85" fmla="*/ 2147483647 h 4521"/>
              <a:gd name="T86" fmla="*/ 2147483647 w 3923"/>
              <a:gd name="T87" fmla="*/ 2147483647 h 4521"/>
              <a:gd name="T88" fmla="*/ 2147483647 w 3923"/>
              <a:gd name="T89" fmla="*/ 2147483647 h 4521"/>
              <a:gd name="T90" fmla="*/ 2147483647 w 3923"/>
              <a:gd name="T91" fmla="*/ 2147483647 h 4521"/>
              <a:gd name="T92" fmla="*/ 2147483647 w 3923"/>
              <a:gd name="T93" fmla="*/ 2147483647 h 4521"/>
              <a:gd name="T94" fmla="*/ 2147483647 w 3923"/>
              <a:gd name="T95" fmla="*/ 2147483647 h 4521"/>
              <a:gd name="T96" fmla="*/ 2147483647 w 3923"/>
              <a:gd name="T97" fmla="*/ 2147483647 h 4521"/>
              <a:gd name="T98" fmla="*/ 2147483647 w 3923"/>
              <a:gd name="T99" fmla="*/ 2147483647 h 4521"/>
              <a:gd name="T100" fmla="*/ 2147483647 w 3923"/>
              <a:gd name="T101" fmla="*/ 2147483647 h 4521"/>
              <a:gd name="T102" fmla="*/ 2147483647 w 3923"/>
              <a:gd name="T103" fmla="*/ 2147483647 h 4521"/>
              <a:gd name="T104" fmla="*/ 2147483647 w 3923"/>
              <a:gd name="T105" fmla="*/ 2147483647 h 4521"/>
              <a:gd name="T106" fmla="*/ 2147483647 w 3923"/>
              <a:gd name="T107" fmla="*/ 2147483647 h 452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23" h="4521">
                <a:moveTo>
                  <a:pt x="1516" y="39"/>
                </a:moveTo>
                <a:lnTo>
                  <a:pt x="1370" y="58"/>
                </a:lnTo>
                <a:lnTo>
                  <a:pt x="1277" y="70"/>
                </a:lnTo>
                <a:lnTo>
                  <a:pt x="1197" y="82"/>
                </a:lnTo>
                <a:lnTo>
                  <a:pt x="1161" y="88"/>
                </a:lnTo>
                <a:lnTo>
                  <a:pt x="1128" y="97"/>
                </a:lnTo>
                <a:lnTo>
                  <a:pt x="1096" y="105"/>
                </a:lnTo>
                <a:lnTo>
                  <a:pt x="1066" y="116"/>
                </a:lnTo>
                <a:lnTo>
                  <a:pt x="1052" y="122"/>
                </a:lnTo>
                <a:lnTo>
                  <a:pt x="1037" y="128"/>
                </a:lnTo>
                <a:lnTo>
                  <a:pt x="1024" y="135"/>
                </a:lnTo>
                <a:lnTo>
                  <a:pt x="1010" y="142"/>
                </a:lnTo>
                <a:lnTo>
                  <a:pt x="997" y="150"/>
                </a:lnTo>
                <a:lnTo>
                  <a:pt x="984" y="159"/>
                </a:lnTo>
                <a:lnTo>
                  <a:pt x="971" y="168"/>
                </a:lnTo>
                <a:lnTo>
                  <a:pt x="959" y="178"/>
                </a:lnTo>
                <a:lnTo>
                  <a:pt x="945" y="188"/>
                </a:lnTo>
                <a:lnTo>
                  <a:pt x="932" y="200"/>
                </a:lnTo>
                <a:lnTo>
                  <a:pt x="920" y="211"/>
                </a:lnTo>
                <a:lnTo>
                  <a:pt x="906" y="225"/>
                </a:lnTo>
                <a:lnTo>
                  <a:pt x="880" y="253"/>
                </a:lnTo>
                <a:lnTo>
                  <a:pt x="853" y="285"/>
                </a:lnTo>
                <a:lnTo>
                  <a:pt x="828" y="316"/>
                </a:lnTo>
                <a:lnTo>
                  <a:pt x="800" y="353"/>
                </a:lnTo>
                <a:lnTo>
                  <a:pt x="771" y="396"/>
                </a:lnTo>
                <a:lnTo>
                  <a:pt x="739" y="442"/>
                </a:lnTo>
                <a:lnTo>
                  <a:pt x="706" y="493"/>
                </a:lnTo>
                <a:lnTo>
                  <a:pt x="670" y="548"/>
                </a:lnTo>
                <a:lnTo>
                  <a:pt x="633" y="604"/>
                </a:lnTo>
                <a:lnTo>
                  <a:pt x="597" y="664"/>
                </a:lnTo>
                <a:lnTo>
                  <a:pt x="558" y="726"/>
                </a:lnTo>
                <a:lnTo>
                  <a:pt x="519" y="789"/>
                </a:lnTo>
                <a:lnTo>
                  <a:pt x="481" y="852"/>
                </a:lnTo>
                <a:lnTo>
                  <a:pt x="443" y="916"/>
                </a:lnTo>
                <a:lnTo>
                  <a:pt x="405" y="979"/>
                </a:lnTo>
                <a:lnTo>
                  <a:pt x="367" y="1040"/>
                </a:lnTo>
                <a:lnTo>
                  <a:pt x="330" y="1101"/>
                </a:lnTo>
                <a:lnTo>
                  <a:pt x="296" y="1160"/>
                </a:lnTo>
                <a:lnTo>
                  <a:pt x="165" y="1378"/>
                </a:lnTo>
                <a:lnTo>
                  <a:pt x="139" y="1420"/>
                </a:lnTo>
                <a:lnTo>
                  <a:pt x="116" y="1458"/>
                </a:lnTo>
                <a:lnTo>
                  <a:pt x="96" y="1493"/>
                </a:lnTo>
                <a:lnTo>
                  <a:pt x="78" y="1525"/>
                </a:lnTo>
                <a:lnTo>
                  <a:pt x="64" y="1555"/>
                </a:lnTo>
                <a:lnTo>
                  <a:pt x="50" y="1581"/>
                </a:lnTo>
                <a:lnTo>
                  <a:pt x="39" y="1605"/>
                </a:lnTo>
                <a:lnTo>
                  <a:pt x="29" y="1626"/>
                </a:lnTo>
                <a:lnTo>
                  <a:pt x="16" y="1661"/>
                </a:lnTo>
                <a:lnTo>
                  <a:pt x="6" y="1686"/>
                </a:lnTo>
                <a:lnTo>
                  <a:pt x="1" y="1702"/>
                </a:lnTo>
                <a:lnTo>
                  <a:pt x="0" y="1710"/>
                </a:lnTo>
                <a:lnTo>
                  <a:pt x="94" y="1729"/>
                </a:lnTo>
                <a:lnTo>
                  <a:pt x="95" y="1725"/>
                </a:lnTo>
                <a:lnTo>
                  <a:pt x="99" y="1712"/>
                </a:lnTo>
                <a:lnTo>
                  <a:pt x="108" y="1690"/>
                </a:lnTo>
                <a:lnTo>
                  <a:pt x="122" y="1659"/>
                </a:lnTo>
                <a:lnTo>
                  <a:pt x="140" y="1617"/>
                </a:lnTo>
                <a:lnTo>
                  <a:pt x="168" y="1566"/>
                </a:lnTo>
                <a:lnTo>
                  <a:pt x="183" y="1536"/>
                </a:lnTo>
                <a:lnTo>
                  <a:pt x="202" y="1503"/>
                </a:lnTo>
                <a:lnTo>
                  <a:pt x="223" y="1467"/>
                </a:lnTo>
                <a:lnTo>
                  <a:pt x="246" y="1429"/>
                </a:lnTo>
                <a:lnTo>
                  <a:pt x="379" y="1209"/>
                </a:lnTo>
                <a:lnTo>
                  <a:pt x="412" y="1155"/>
                </a:lnTo>
                <a:lnTo>
                  <a:pt x="447" y="1096"/>
                </a:lnTo>
                <a:lnTo>
                  <a:pt x="482" y="1036"/>
                </a:lnTo>
                <a:lnTo>
                  <a:pt x="520" y="974"/>
                </a:lnTo>
                <a:lnTo>
                  <a:pt x="558" y="911"/>
                </a:lnTo>
                <a:lnTo>
                  <a:pt x="596" y="849"/>
                </a:lnTo>
                <a:lnTo>
                  <a:pt x="634" y="787"/>
                </a:lnTo>
                <a:lnTo>
                  <a:pt x="672" y="725"/>
                </a:lnTo>
                <a:lnTo>
                  <a:pt x="710" y="665"/>
                </a:lnTo>
                <a:lnTo>
                  <a:pt x="747" y="607"/>
                </a:lnTo>
                <a:lnTo>
                  <a:pt x="782" y="553"/>
                </a:lnTo>
                <a:lnTo>
                  <a:pt x="816" y="502"/>
                </a:lnTo>
                <a:lnTo>
                  <a:pt x="847" y="455"/>
                </a:lnTo>
                <a:lnTo>
                  <a:pt x="877" y="413"/>
                </a:lnTo>
                <a:lnTo>
                  <a:pt x="904" y="377"/>
                </a:lnTo>
                <a:lnTo>
                  <a:pt x="927" y="346"/>
                </a:lnTo>
                <a:lnTo>
                  <a:pt x="950" y="319"/>
                </a:lnTo>
                <a:lnTo>
                  <a:pt x="972" y="296"/>
                </a:lnTo>
                <a:lnTo>
                  <a:pt x="993" y="275"/>
                </a:lnTo>
                <a:lnTo>
                  <a:pt x="1014" y="257"/>
                </a:lnTo>
                <a:lnTo>
                  <a:pt x="1035" y="242"/>
                </a:lnTo>
                <a:lnTo>
                  <a:pt x="1057" y="228"/>
                </a:lnTo>
                <a:lnTo>
                  <a:pt x="1079" y="215"/>
                </a:lnTo>
                <a:lnTo>
                  <a:pt x="1103" y="206"/>
                </a:lnTo>
                <a:lnTo>
                  <a:pt x="1129" y="196"/>
                </a:lnTo>
                <a:lnTo>
                  <a:pt x="1156" y="189"/>
                </a:lnTo>
                <a:lnTo>
                  <a:pt x="1186" y="183"/>
                </a:lnTo>
                <a:lnTo>
                  <a:pt x="1218" y="177"/>
                </a:lnTo>
                <a:lnTo>
                  <a:pt x="1292" y="165"/>
                </a:lnTo>
                <a:lnTo>
                  <a:pt x="1381" y="153"/>
                </a:lnTo>
                <a:lnTo>
                  <a:pt x="1529" y="135"/>
                </a:lnTo>
                <a:lnTo>
                  <a:pt x="1628" y="123"/>
                </a:lnTo>
                <a:lnTo>
                  <a:pt x="1720" y="113"/>
                </a:lnTo>
                <a:lnTo>
                  <a:pt x="1806" y="105"/>
                </a:lnTo>
                <a:lnTo>
                  <a:pt x="1887" y="101"/>
                </a:lnTo>
                <a:lnTo>
                  <a:pt x="1961" y="99"/>
                </a:lnTo>
                <a:lnTo>
                  <a:pt x="2028" y="99"/>
                </a:lnTo>
                <a:lnTo>
                  <a:pt x="2059" y="99"/>
                </a:lnTo>
                <a:lnTo>
                  <a:pt x="2090" y="100"/>
                </a:lnTo>
                <a:lnTo>
                  <a:pt x="2118" y="102"/>
                </a:lnTo>
                <a:lnTo>
                  <a:pt x="2145" y="104"/>
                </a:lnTo>
                <a:lnTo>
                  <a:pt x="2170" y="107"/>
                </a:lnTo>
                <a:lnTo>
                  <a:pt x="2194" y="110"/>
                </a:lnTo>
                <a:lnTo>
                  <a:pt x="2216" y="114"/>
                </a:lnTo>
                <a:lnTo>
                  <a:pt x="2237" y="118"/>
                </a:lnTo>
                <a:lnTo>
                  <a:pt x="2256" y="122"/>
                </a:lnTo>
                <a:lnTo>
                  <a:pt x="2274" y="126"/>
                </a:lnTo>
                <a:lnTo>
                  <a:pt x="2291" y="131"/>
                </a:lnTo>
                <a:lnTo>
                  <a:pt x="2306" y="137"/>
                </a:lnTo>
                <a:lnTo>
                  <a:pt x="2319" y="143"/>
                </a:lnTo>
                <a:lnTo>
                  <a:pt x="2331" y="148"/>
                </a:lnTo>
                <a:lnTo>
                  <a:pt x="2341" y="155"/>
                </a:lnTo>
                <a:lnTo>
                  <a:pt x="2351" y="162"/>
                </a:lnTo>
                <a:lnTo>
                  <a:pt x="2358" y="168"/>
                </a:lnTo>
                <a:lnTo>
                  <a:pt x="2364" y="175"/>
                </a:lnTo>
                <a:lnTo>
                  <a:pt x="2369" y="183"/>
                </a:lnTo>
                <a:lnTo>
                  <a:pt x="2373" y="190"/>
                </a:lnTo>
                <a:lnTo>
                  <a:pt x="2378" y="212"/>
                </a:lnTo>
                <a:lnTo>
                  <a:pt x="2383" y="235"/>
                </a:lnTo>
                <a:lnTo>
                  <a:pt x="2385" y="259"/>
                </a:lnTo>
                <a:lnTo>
                  <a:pt x="2387" y="285"/>
                </a:lnTo>
                <a:lnTo>
                  <a:pt x="2389" y="311"/>
                </a:lnTo>
                <a:lnTo>
                  <a:pt x="2389" y="337"/>
                </a:lnTo>
                <a:lnTo>
                  <a:pt x="2389" y="364"/>
                </a:lnTo>
                <a:lnTo>
                  <a:pt x="2389" y="391"/>
                </a:lnTo>
                <a:lnTo>
                  <a:pt x="2387" y="438"/>
                </a:lnTo>
                <a:lnTo>
                  <a:pt x="2387" y="484"/>
                </a:lnTo>
                <a:lnTo>
                  <a:pt x="2389" y="507"/>
                </a:lnTo>
                <a:lnTo>
                  <a:pt x="2391" y="529"/>
                </a:lnTo>
                <a:lnTo>
                  <a:pt x="2393" y="552"/>
                </a:lnTo>
                <a:lnTo>
                  <a:pt x="2396" y="573"/>
                </a:lnTo>
                <a:lnTo>
                  <a:pt x="2401" y="594"/>
                </a:lnTo>
                <a:lnTo>
                  <a:pt x="2406" y="615"/>
                </a:lnTo>
                <a:lnTo>
                  <a:pt x="2414" y="635"/>
                </a:lnTo>
                <a:lnTo>
                  <a:pt x="2422" y="654"/>
                </a:lnTo>
                <a:lnTo>
                  <a:pt x="2433" y="671"/>
                </a:lnTo>
                <a:lnTo>
                  <a:pt x="2444" y="689"/>
                </a:lnTo>
                <a:lnTo>
                  <a:pt x="2451" y="698"/>
                </a:lnTo>
                <a:lnTo>
                  <a:pt x="2458" y="705"/>
                </a:lnTo>
                <a:lnTo>
                  <a:pt x="2466" y="713"/>
                </a:lnTo>
                <a:lnTo>
                  <a:pt x="2475" y="721"/>
                </a:lnTo>
                <a:lnTo>
                  <a:pt x="2661" y="841"/>
                </a:lnTo>
                <a:lnTo>
                  <a:pt x="2726" y="880"/>
                </a:lnTo>
                <a:lnTo>
                  <a:pt x="2795" y="922"/>
                </a:lnTo>
                <a:lnTo>
                  <a:pt x="2829" y="944"/>
                </a:lnTo>
                <a:lnTo>
                  <a:pt x="2863" y="966"/>
                </a:lnTo>
                <a:lnTo>
                  <a:pt x="2895" y="989"/>
                </a:lnTo>
                <a:lnTo>
                  <a:pt x="2928" y="1012"/>
                </a:lnTo>
                <a:lnTo>
                  <a:pt x="2957" y="1036"/>
                </a:lnTo>
                <a:lnTo>
                  <a:pt x="2985" y="1059"/>
                </a:lnTo>
                <a:lnTo>
                  <a:pt x="3011" y="1083"/>
                </a:lnTo>
                <a:lnTo>
                  <a:pt x="3034" y="1107"/>
                </a:lnTo>
                <a:lnTo>
                  <a:pt x="3044" y="1120"/>
                </a:lnTo>
                <a:lnTo>
                  <a:pt x="3054" y="1133"/>
                </a:lnTo>
                <a:lnTo>
                  <a:pt x="3063" y="1144"/>
                </a:lnTo>
                <a:lnTo>
                  <a:pt x="3070" y="1157"/>
                </a:lnTo>
                <a:lnTo>
                  <a:pt x="3078" y="1168"/>
                </a:lnTo>
                <a:lnTo>
                  <a:pt x="3083" y="1181"/>
                </a:lnTo>
                <a:lnTo>
                  <a:pt x="3088" y="1192"/>
                </a:lnTo>
                <a:lnTo>
                  <a:pt x="3091" y="1205"/>
                </a:lnTo>
                <a:lnTo>
                  <a:pt x="3108" y="1275"/>
                </a:lnTo>
                <a:lnTo>
                  <a:pt x="3138" y="1405"/>
                </a:lnTo>
                <a:lnTo>
                  <a:pt x="3178" y="1586"/>
                </a:lnTo>
                <a:lnTo>
                  <a:pt x="3228" y="1806"/>
                </a:lnTo>
                <a:lnTo>
                  <a:pt x="3283" y="2059"/>
                </a:lnTo>
                <a:lnTo>
                  <a:pt x="3345" y="2337"/>
                </a:lnTo>
                <a:lnTo>
                  <a:pt x="3410" y="2630"/>
                </a:lnTo>
                <a:lnTo>
                  <a:pt x="3476" y="2929"/>
                </a:lnTo>
                <a:lnTo>
                  <a:pt x="3542" y="3226"/>
                </a:lnTo>
                <a:lnTo>
                  <a:pt x="3606" y="3512"/>
                </a:lnTo>
                <a:lnTo>
                  <a:pt x="3665" y="3780"/>
                </a:lnTo>
                <a:lnTo>
                  <a:pt x="3718" y="4019"/>
                </a:lnTo>
                <a:lnTo>
                  <a:pt x="3763" y="4221"/>
                </a:lnTo>
                <a:lnTo>
                  <a:pt x="3797" y="4377"/>
                </a:lnTo>
                <a:lnTo>
                  <a:pt x="3819" y="4480"/>
                </a:lnTo>
                <a:lnTo>
                  <a:pt x="3829" y="4521"/>
                </a:lnTo>
                <a:lnTo>
                  <a:pt x="3923" y="4500"/>
                </a:lnTo>
                <a:lnTo>
                  <a:pt x="3911" y="4445"/>
                </a:lnTo>
                <a:lnTo>
                  <a:pt x="3886" y="4329"/>
                </a:lnTo>
                <a:lnTo>
                  <a:pt x="3849" y="4165"/>
                </a:lnTo>
                <a:lnTo>
                  <a:pt x="3804" y="3957"/>
                </a:lnTo>
                <a:lnTo>
                  <a:pt x="3750" y="3716"/>
                </a:lnTo>
                <a:lnTo>
                  <a:pt x="3691" y="3450"/>
                </a:lnTo>
                <a:lnTo>
                  <a:pt x="3629" y="3165"/>
                </a:lnTo>
                <a:lnTo>
                  <a:pt x="3563" y="2871"/>
                </a:lnTo>
                <a:lnTo>
                  <a:pt x="3498" y="2577"/>
                </a:lnTo>
                <a:lnTo>
                  <a:pt x="3434" y="2290"/>
                </a:lnTo>
                <a:lnTo>
                  <a:pt x="3374" y="2017"/>
                </a:lnTo>
                <a:lnTo>
                  <a:pt x="3319" y="1770"/>
                </a:lnTo>
                <a:lnTo>
                  <a:pt x="3270" y="1554"/>
                </a:lnTo>
                <a:lnTo>
                  <a:pt x="3231" y="1379"/>
                </a:lnTo>
                <a:lnTo>
                  <a:pt x="3202" y="1251"/>
                </a:lnTo>
                <a:lnTo>
                  <a:pt x="3185" y="1181"/>
                </a:lnTo>
                <a:lnTo>
                  <a:pt x="3181" y="1165"/>
                </a:lnTo>
                <a:lnTo>
                  <a:pt x="3175" y="1150"/>
                </a:lnTo>
                <a:lnTo>
                  <a:pt x="3168" y="1135"/>
                </a:lnTo>
                <a:lnTo>
                  <a:pt x="3161" y="1120"/>
                </a:lnTo>
                <a:lnTo>
                  <a:pt x="3152" y="1104"/>
                </a:lnTo>
                <a:lnTo>
                  <a:pt x="3143" y="1090"/>
                </a:lnTo>
                <a:lnTo>
                  <a:pt x="3132" y="1075"/>
                </a:lnTo>
                <a:lnTo>
                  <a:pt x="3121" y="1060"/>
                </a:lnTo>
                <a:lnTo>
                  <a:pt x="3108" y="1047"/>
                </a:lnTo>
                <a:lnTo>
                  <a:pt x="3096" y="1032"/>
                </a:lnTo>
                <a:lnTo>
                  <a:pt x="3082" y="1018"/>
                </a:lnTo>
                <a:lnTo>
                  <a:pt x="3067" y="1004"/>
                </a:lnTo>
                <a:lnTo>
                  <a:pt x="3037" y="976"/>
                </a:lnTo>
                <a:lnTo>
                  <a:pt x="3004" y="950"/>
                </a:lnTo>
                <a:lnTo>
                  <a:pt x="2970" y="924"/>
                </a:lnTo>
                <a:lnTo>
                  <a:pt x="2934" y="898"/>
                </a:lnTo>
                <a:lnTo>
                  <a:pt x="2897" y="874"/>
                </a:lnTo>
                <a:lnTo>
                  <a:pt x="2861" y="849"/>
                </a:lnTo>
                <a:lnTo>
                  <a:pt x="2785" y="802"/>
                </a:lnTo>
                <a:lnTo>
                  <a:pt x="2711" y="758"/>
                </a:lnTo>
                <a:lnTo>
                  <a:pt x="2537" y="647"/>
                </a:lnTo>
                <a:lnTo>
                  <a:pt x="2527" y="638"/>
                </a:lnTo>
                <a:lnTo>
                  <a:pt x="2519" y="626"/>
                </a:lnTo>
                <a:lnTo>
                  <a:pt x="2511" y="615"/>
                </a:lnTo>
                <a:lnTo>
                  <a:pt x="2505" y="602"/>
                </a:lnTo>
                <a:lnTo>
                  <a:pt x="2500" y="589"/>
                </a:lnTo>
                <a:lnTo>
                  <a:pt x="2496" y="574"/>
                </a:lnTo>
                <a:lnTo>
                  <a:pt x="2492" y="558"/>
                </a:lnTo>
                <a:lnTo>
                  <a:pt x="2489" y="541"/>
                </a:lnTo>
                <a:lnTo>
                  <a:pt x="2487" y="525"/>
                </a:lnTo>
                <a:lnTo>
                  <a:pt x="2486" y="507"/>
                </a:lnTo>
                <a:lnTo>
                  <a:pt x="2485" y="489"/>
                </a:lnTo>
                <a:lnTo>
                  <a:pt x="2484" y="470"/>
                </a:lnTo>
                <a:lnTo>
                  <a:pt x="2484" y="432"/>
                </a:lnTo>
                <a:lnTo>
                  <a:pt x="2485" y="392"/>
                </a:lnTo>
                <a:lnTo>
                  <a:pt x="2485" y="363"/>
                </a:lnTo>
                <a:lnTo>
                  <a:pt x="2485" y="333"/>
                </a:lnTo>
                <a:lnTo>
                  <a:pt x="2485" y="302"/>
                </a:lnTo>
                <a:lnTo>
                  <a:pt x="2484" y="273"/>
                </a:lnTo>
                <a:lnTo>
                  <a:pt x="2481" y="244"/>
                </a:lnTo>
                <a:lnTo>
                  <a:pt x="2478" y="215"/>
                </a:lnTo>
                <a:lnTo>
                  <a:pt x="2475" y="201"/>
                </a:lnTo>
                <a:lnTo>
                  <a:pt x="2471" y="187"/>
                </a:lnTo>
                <a:lnTo>
                  <a:pt x="2468" y="173"/>
                </a:lnTo>
                <a:lnTo>
                  <a:pt x="2464" y="160"/>
                </a:lnTo>
                <a:lnTo>
                  <a:pt x="2458" y="145"/>
                </a:lnTo>
                <a:lnTo>
                  <a:pt x="2450" y="131"/>
                </a:lnTo>
                <a:lnTo>
                  <a:pt x="2442" y="118"/>
                </a:lnTo>
                <a:lnTo>
                  <a:pt x="2432" y="105"/>
                </a:lnTo>
                <a:lnTo>
                  <a:pt x="2420" y="94"/>
                </a:lnTo>
                <a:lnTo>
                  <a:pt x="2406" y="83"/>
                </a:lnTo>
                <a:lnTo>
                  <a:pt x="2392" y="73"/>
                </a:lnTo>
                <a:lnTo>
                  <a:pt x="2375" y="63"/>
                </a:lnTo>
                <a:lnTo>
                  <a:pt x="2356" y="54"/>
                </a:lnTo>
                <a:lnTo>
                  <a:pt x="2337" y="45"/>
                </a:lnTo>
                <a:lnTo>
                  <a:pt x="2315" y="38"/>
                </a:lnTo>
                <a:lnTo>
                  <a:pt x="2293" y="31"/>
                </a:lnTo>
                <a:lnTo>
                  <a:pt x="2269" y="25"/>
                </a:lnTo>
                <a:lnTo>
                  <a:pt x="2243" y="19"/>
                </a:lnTo>
                <a:lnTo>
                  <a:pt x="2215" y="14"/>
                </a:lnTo>
                <a:lnTo>
                  <a:pt x="2186" y="11"/>
                </a:lnTo>
                <a:lnTo>
                  <a:pt x="2156" y="7"/>
                </a:lnTo>
                <a:lnTo>
                  <a:pt x="2124" y="5"/>
                </a:lnTo>
                <a:lnTo>
                  <a:pt x="2091" y="2"/>
                </a:lnTo>
                <a:lnTo>
                  <a:pt x="2055" y="0"/>
                </a:lnTo>
                <a:lnTo>
                  <a:pt x="2018" y="0"/>
                </a:lnTo>
                <a:lnTo>
                  <a:pt x="1980" y="0"/>
                </a:lnTo>
                <a:lnTo>
                  <a:pt x="1941" y="1"/>
                </a:lnTo>
                <a:lnTo>
                  <a:pt x="1900" y="2"/>
                </a:lnTo>
                <a:lnTo>
                  <a:pt x="1857" y="5"/>
                </a:lnTo>
                <a:lnTo>
                  <a:pt x="1813" y="8"/>
                </a:lnTo>
                <a:lnTo>
                  <a:pt x="1767" y="11"/>
                </a:lnTo>
                <a:lnTo>
                  <a:pt x="1720" y="15"/>
                </a:lnTo>
                <a:lnTo>
                  <a:pt x="1621" y="26"/>
                </a:lnTo>
                <a:lnTo>
                  <a:pt x="1516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85" name="Text Box 136"/>
          <p:cNvSpPr txBox="1">
            <a:spLocks noChangeArrowheads="1"/>
          </p:cNvSpPr>
          <p:nvPr/>
        </p:nvSpPr>
        <p:spPr bwMode="auto">
          <a:xfrm>
            <a:off x="3708127" y="4848293"/>
            <a:ext cx="1843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tx2"/>
                </a:solidFill>
                <a:latin typeface="Comic Sans MS" pitchFamily="66" charset="0"/>
              </a:rPr>
              <a:t>…Hello World!...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gets()</a:t>
            </a:r>
            <a:r>
              <a:rPr lang="ko-KR" altLang="en-US" sz="3600" dirty="0"/>
              <a:t>와 </a:t>
            </a:r>
            <a:r>
              <a:rPr lang="en-US" altLang="ko-KR" sz="3600" dirty="0"/>
              <a:t>puts() </a:t>
            </a:r>
            <a:r>
              <a:rPr lang="ko-KR" altLang="en-US" sz="3600" dirty="0"/>
              <a:t>문자열 입출력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773238"/>
            <a:ext cx="8229600" cy="3921125"/>
          </a:xfrm>
        </p:spPr>
        <p:txBody>
          <a:bodyPr/>
          <a:lstStyle/>
          <a:p>
            <a:pPr eaLnBrk="1" hangingPunct="1"/>
            <a:r>
              <a:rPr lang="en-US" altLang="ko-KR" dirty="0"/>
              <a:t>gets()</a:t>
            </a:r>
          </a:p>
          <a:p>
            <a:pPr lvl="1" eaLnBrk="1" hangingPunct="1"/>
            <a:r>
              <a:rPr lang="ko-KR" altLang="en-US" dirty="0"/>
              <a:t>표준 입력으로부터 </a:t>
            </a:r>
            <a:r>
              <a:rPr lang="ko-KR" altLang="en-US" dirty="0" err="1"/>
              <a:t>엔터키가</a:t>
            </a:r>
            <a:r>
              <a:rPr lang="ko-KR" altLang="en-US" dirty="0"/>
              <a:t> 나올 때까지 한 줄의 라인을 입력</a:t>
            </a:r>
          </a:p>
          <a:p>
            <a:pPr lvl="1" eaLnBrk="1" hangingPunct="1"/>
            <a:r>
              <a:rPr lang="ko-KR" altLang="en-US" dirty="0"/>
              <a:t>문자열에 </a:t>
            </a:r>
            <a:r>
              <a:rPr lang="ko-KR" altLang="en-US" dirty="0" err="1"/>
              <a:t>줄바꿈</a:t>
            </a:r>
            <a:r>
              <a:rPr lang="ko-KR" altLang="en-US" dirty="0"/>
              <a:t> 문자</a:t>
            </a:r>
            <a:r>
              <a:rPr lang="en-US" altLang="ko-KR" dirty="0"/>
              <a:t>('\n')</a:t>
            </a:r>
            <a:r>
              <a:rPr lang="ko-KR" altLang="en-US" dirty="0"/>
              <a:t>는 포함되지 않으며 대신에 자동으로 </a:t>
            </a:r>
            <a:r>
              <a:rPr lang="en-US" altLang="ko-KR" dirty="0"/>
              <a:t>NULL </a:t>
            </a:r>
            <a:r>
              <a:rPr lang="ko-KR" altLang="en-US" dirty="0"/>
              <a:t>문자</a:t>
            </a:r>
            <a:r>
              <a:rPr lang="en-US" altLang="ko-KR" dirty="0"/>
              <a:t>('\0')</a:t>
            </a:r>
            <a:r>
              <a:rPr lang="ko-KR" altLang="en-US" dirty="0"/>
              <a:t>를 추가한다</a:t>
            </a:r>
            <a:r>
              <a:rPr lang="en-US" altLang="ko-KR" dirty="0"/>
              <a:t>. </a:t>
            </a:r>
          </a:p>
          <a:p>
            <a:pPr lvl="1" eaLnBrk="1" hangingPunct="1"/>
            <a:r>
              <a:rPr lang="ko-KR" altLang="en-US" dirty="0" err="1"/>
              <a:t>입력받은</a:t>
            </a:r>
            <a:r>
              <a:rPr lang="ko-KR" altLang="en-US" dirty="0"/>
              <a:t> 문자열은 </a:t>
            </a:r>
            <a:r>
              <a:rPr lang="en-US" altLang="ko-KR" dirty="0"/>
              <a:t>buffer</a:t>
            </a:r>
            <a:r>
              <a:rPr lang="ko-KR" altLang="en-US" dirty="0"/>
              <a:t>가 가리키는 주소에 저장된다</a:t>
            </a:r>
            <a:r>
              <a:rPr lang="en-US" altLang="ko-KR" dirty="0"/>
              <a:t>. </a:t>
            </a:r>
          </a:p>
          <a:p>
            <a:pPr lvl="1" eaLnBrk="1" hangingPunct="1"/>
            <a:endParaRPr lang="en-US" altLang="ko-KR" dirty="0"/>
          </a:p>
          <a:p>
            <a:pPr lvl="1" eaLnBrk="1" hangingPunct="1">
              <a:buFont typeface="Symbol" pitchFamily="18" charset="2"/>
              <a:buNone/>
            </a:pPr>
            <a:endParaRPr lang="en-US" altLang="ko-KR" dirty="0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05064"/>
            <a:ext cx="6796336" cy="1693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79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gets()</a:t>
            </a:r>
            <a:r>
              <a:rPr lang="ko-KR" altLang="en-US" sz="3600"/>
              <a:t>와 </a:t>
            </a:r>
            <a:r>
              <a:rPr lang="en-US" altLang="ko-KR" sz="3600"/>
              <a:t>puts() </a:t>
            </a:r>
            <a:r>
              <a:rPr lang="ko-KR" altLang="en-US" sz="3600"/>
              <a:t>문자열 입출력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773238"/>
            <a:ext cx="8229600" cy="3921125"/>
          </a:xfrm>
        </p:spPr>
        <p:txBody>
          <a:bodyPr/>
          <a:lstStyle/>
          <a:p>
            <a:pPr eaLnBrk="1" hangingPunct="1"/>
            <a:r>
              <a:rPr lang="en-US" altLang="ko-KR" dirty="0"/>
              <a:t>puts()</a:t>
            </a:r>
          </a:p>
          <a:p>
            <a:pPr lvl="1" eaLnBrk="1" hangingPunct="1"/>
            <a:r>
              <a:rPr lang="en-US" altLang="ko-KR" dirty="0" err="1"/>
              <a:t>str</a:t>
            </a:r>
            <a:r>
              <a:rPr lang="ko-KR" altLang="en-US" dirty="0"/>
              <a:t>이 가리키는 문자열을 받아서 화면에 출력</a:t>
            </a:r>
          </a:p>
          <a:p>
            <a:pPr lvl="1" eaLnBrk="1" hangingPunct="1"/>
            <a:r>
              <a:rPr lang="en-US" altLang="ko-KR" dirty="0"/>
              <a:t>NULL </a:t>
            </a:r>
            <a:r>
              <a:rPr lang="ko-KR" altLang="en-US" dirty="0"/>
              <a:t>문자</a:t>
            </a:r>
            <a:r>
              <a:rPr lang="en-US" altLang="ko-KR" dirty="0"/>
              <a:t>('\0')</a:t>
            </a:r>
            <a:r>
              <a:rPr lang="ko-KR" altLang="en-US" dirty="0"/>
              <a:t>는 </a:t>
            </a:r>
            <a:r>
              <a:rPr lang="ko-KR" altLang="en-US" dirty="0" err="1"/>
              <a:t>줄바꿈</a:t>
            </a:r>
            <a:r>
              <a:rPr lang="ko-KR" altLang="en-US" dirty="0"/>
              <a:t> 문자</a:t>
            </a:r>
            <a:r>
              <a:rPr lang="en-US" altLang="ko-KR" dirty="0"/>
              <a:t>('\n')</a:t>
            </a:r>
            <a:r>
              <a:rPr lang="ko-KR" altLang="en-US" dirty="0"/>
              <a:t>로 변경</a:t>
            </a:r>
          </a:p>
          <a:p>
            <a:pPr lvl="1" eaLnBrk="1" hangingPunct="1">
              <a:buFont typeface="Symbol" pitchFamily="18" charset="2"/>
              <a:buNone/>
            </a:pPr>
            <a:endParaRPr lang="en-US" altLang="ko-KR" dirty="0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" name="_x76116128"/>
          <p:cNvSpPr>
            <a:spLocks noChangeArrowheads="1"/>
          </p:cNvSpPr>
          <p:nvPr/>
        </p:nvSpPr>
        <p:spPr bwMode="auto">
          <a:xfrm>
            <a:off x="1116013" y="3068960"/>
            <a:ext cx="7777162" cy="574675"/>
          </a:xfrm>
          <a:prstGeom prst="rect">
            <a:avLst/>
          </a:prstGeom>
          <a:solidFill>
            <a:srgbClr val="F0F0F0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lvl="1"/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char *menu = "</a:t>
            </a:r>
            <a:r>
              <a:rPr lang="ko-KR" altLang="en-US" sz="1600" dirty="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파일열기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: open, </a:t>
            </a:r>
            <a:r>
              <a:rPr lang="ko-KR" altLang="en-US" sz="1600" dirty="0" err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파일닫기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: close";</a:t>
            </a:r>
          </a:p>
          <a:p>
            <a:pPr marL="0" lvl="1"/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puts(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str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6206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/>
              <a:t> 문자 표현 방법</a:t>
            </a:r>
          </a:p>
          <a:p>
            <a:r>
              <a:rPr lang="ko-KR" altLang="en-US" dirty="0"/>
              <a:t> 문자열 표현 방법</a:t>
            </a:r>
          </a:p>
          <a:p>
            <a:r>
              <a:rPr lang="ko-KR" altLang="en-US" dirty="0"/>
              <a:t> 문자열이란 무엇인가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</a:t>
            </a:r>
            <a:r>
              <a:rPr lang="ko-KR" altLang="en-US"/>
              <a:t>문자열의 입출력</a:t>
            </a:r>
          </a:p>
          <a:p>
            <a:r>
              <a:rPr lang="ko-KR" altLang="en-US" dirty="0"/>
              <a:t> 문자처리 라이브러리 함수</a:t>
            </a:r>
          </a:p>
          <a:p>
            <a:r>
              <a:rPr lang="ko-KR" altLang="en-US" dirty="0"/>
              <a:t> 표준입출력 라이브러리 함수</a:t>
            </a:r>
          </a:p>
        </p:txBody>
      </p:sp>
    </p:spTree>
    <p:extLst>
      <p:ext uri="{BB962C8B-B14F-4D97-AF65-F5344CB8AC3E}">
        <p14:creationId xmlns:p14="http://schemas.microsoft.com/office/powerpoint/2010/main" val="3099352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422885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kern="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400" kern="0" dirty="0">
                <a:latin typeface="Century Schoolbook" panose="02040604050505020304" pitchFamily="18" charset="0"/>
              </a:rPr>
              <a:t>&gt;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latin typeface="Century Schoolbook" panose="02040604050505020304" pitchFamily="18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kern="0" dirty="0">
                <a:latin typeface="Century Schoolbook" panose="02040604050505020304" pitchFamily="18" charset="0"/>
              </a:rPr>
              <a:t> main(void)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Century Schoolbook" panose="02040604050505020304" pitchFamily="18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Century Schoolbook" panose="02040604050505020304" pitchFamily="18" charset="0"/>
              </a:rPr>
              <a:t>	char name[100];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Century Schoolbook" panose="02040604050505020304" pitchFamily="18" charset="0"/>
              </a:rPr>
              <a:t>	char address[100];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latin typeface="Century Schoolbook" panose="02040604050505020304" pitchFamily="18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400" kern="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400" kern="0" dirty="0">
                <a:latin typeface="Century Schoolbook" panose="02040604050505020304" pitchFamily="18" charset="0"/>
              </a:rPr>
              <a:t>("</a:t>
            </a:r>
            <a:r>
              <a:rPr lang="ko-KR" altLang="en-US" sz="1400" kern="0" dirty="0">
                <a:latin typeface="Century Schoolbook" panose="02040604050505020304" pitchFamily="18" charset="0"/>
              </a:rPr>
              <a:t>이름이 어떻게 되시나요</a:t>
            </a:r>
            <a:r>
              <a:rPr lang="en-US" altLang="ko-KR" sz="1400" kern="0" dirty="0">
                <a:latin typeface="Century Schoolbook" panose="02040604050505020304" pitchFamily="18" charset="0"/>
              </a:rPr>
              <a:t>? ");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400" kern="0" dirty="0" err="1">
                <a:latin typeface="Century Schoolbook" panose="02040604050505020304" pitchFamily="18" charset="0"/>
              </a:rPr>
              <a:t>scanf</a:t>
            </a:r>
            <a:r>
              <a:rPr lang="en-US" altLang="ko-KR" sz="1400" kern="0" dirty="0">
                <a:latin typeface="Century Schoolbook" panose="02040604050505020304" pitchFamily="18" charset="0"/>
              </a:rPr>
              <a:t>("%s", name);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latin typeface="Century Schoolbook" panose="02040604050505020304" pitchFamily="18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400" kern="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400" kern="0" dirty="0">
                <a:latin typeface="Century Schoolbook" panose="02040604050505020304" pitchFamily="18" charset="0"/>
              </a:rPr>
              <a:t>("</a:t>
            </a:r>
            <a:r>
              <a:rPr lang="ko-KR" altLang="en-US" sz="1400" kern="0" dirty="0">
                <a:latin typeface="Century Schoolbook" panose="02040604050505020304" pitchFamily="18" charset="0"/>
              </a:rPr>
              <a:t>어디 사시나요</a:t>
            </a:r>
            <a:r>
              <a:rPr lang="en-US" altLang="ko-KR" sz="1400" kern="0" dirty="0">
                <a:latin typeface="Century Schoolbook" panose="02040604050505020304" pitchFamily="18" charset="0"/>
              </a:rPr>
              <a:t>? ");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400" kern="0" dirty="0" err="1">
                <a:latin typeface="Century Schoolbook" panose="02040604050505020304" pitchFamily="18" charset="0"/>
              </a:rPr>
              <a:t>scanf</a:t>
            </a:r>
            <a:r>
              <a:rPr lang="en-US" altLang="ko-KR" sz="1400" kern="0" dirty="0">
                <a:latin typeface="Century Schoolbook" panose="02040604050505020304" pitchFamily="18" charset="0"/>
              </a:rPr>
              <a:t>("%s", address);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latin typeface="Century Schoolbook" panose="02040604050505020304" pitchFamily="18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400" kern="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400" kern="0" dirty="0">
                <a:latin typeface="Century Schoolbook" panose="02040604050505020304" pitchFamily="18" charset="0"/>
              </a:rPr>
              <a:t>("</a:t>
            </a:r>
            <a:r>
              <a:rPr lang="ko-KR" altLang="en-US" sz="1400" kern="0" dirty="0">
                <a:latin typeface="Century Schoolbook" panose="02040604050505020304" pitchFamily="18" charset="0"/>
              </a:rPr>
              <a:t>안녕하세요</a:t>
            </a:r>
            <a:r>
              <a:rPr lang="en-US" altLang="ko-KR" sz="1400" kern="0" dirty="0">
                <a:latin typeface="Century Schoolbook" panose="02040604050505020304" pitchFamily="18" charset="0"/>
              </a:rPr>
              <a:t>, %s</a:t>
            </a:r>
            <a:r>
              <a:rPr lang="ko-KR" altLang="en-US" sz="1400" kern="0" dirty="0">
                <a:latin typeface="Century Schoolbook" panose="02040604050505020304" pitchFamily="18" charset="0"/>
              </a:rPr>
              <a:t>에 사는 </a:t>
            </a:r>
            <a:r>
              <a:rPr lang="en-US" altLang="ko-KR" sz="1400" kern="0" dirty="0">
                <a:latin typeface="Century Schoolbook" panose="02040604050505020304" pitchFamily="18" charset="0"/>
              </a:rPr>
              <a:t>%s</a:t>
            </a:r>
            <a:r>
              <a:rPr lang="ko-KR" altLang="en-US" sz="1400" kern="0" dirty="0">
                <a:latin typeface="Century Schoolbook" panose="02040604050505020304" pitchFamily="18" charset="0"/>
              </a:rPr>
              <a:t>씨</a:t>
            </a:r>
            <a:r>
              <a:rPr lang="en-US" altLang="ko-KR" sz="1400" kern="0" dirty="0">
                <a:latin typeface="Century Schoolbook" panose="02040604050505020304" pitchFamily="18" charset="0"/>
              </a:rPr>
              <a:t>.\n", address, name);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Century Schoolbook" panose="02040604050505020304" pitchFamily="18" charset="0"/>
              </a:rPr>
              <a:t>	return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Century Schoolbook" panose="02040604050505020304" pitchFamily="18" charset="0"/>
              </a:rPr>
              <a:t>}</a:t>
            </a:r>
            <a:endParaRPr lang="ko-KR" altLang="en-US" sz="1400" kern="0" dirty="0">
              <a:latin typeface="Century Schoolbook" panose="02040604050505020304" pitchFamily="18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21" y="5382162"/>
            <a:ext cx="7812754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305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422885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kern="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400" kern="0" dirty="0">
                <a:latin typeface="Century Schoolbook" panose="02040604050505020304" pitchFamily="18" charset="0"/>
              </a:rPr>
              <a:t>&gt;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latin typeface="Century Schoolbook" panose="02040604050505020304" pitchFamily="18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kern="0" dirty="0">
                <a:latin typeface="Century Schoolbook" panose="02040604050505020304" pitchFamily="18" charset="0"/>
              </a:rPr>
              <a:t> main(void)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Century Schoolbook" panose="02040604050505020304" pitchFamily="18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Century Schoolbook" panose="02040604050505020304" pitchFamily="18" charset="0"/>
              </a:rPr>
              <a:t>	char name[100];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Century Schoolbook" panose="02040604050505020304" pitchFamily="18" charset="0"/>
              </a:rPr>
              <a:t>	char address[100];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latin typeface="Century Schoolbook" panose="02040604050505020304" pitchFamily="18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400" kern="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400" kern="0" dirty="0">
                <a:latin typeface="Century Schoolbook" panose="02040604050505020304" pitchFamily="18" charset="0"/>
              </a:rPr>
              <a:t>("</a:t>
            </a:r>
            <a:r>
              <a:rPr lang="ko-KR" altLang="en-US" sz="1400" kern="0" dirty="0">
                <a:latin typeface="Century Schoolbook" panose="02040604050505020304" pitchFamily="18" charset="0"/>
              </a:rPr>
              <a:t>이름이 어떻게 되시나요</a:t>
            </a:r>
            <a:r>
              <a:rPr lang="en-US" altLang="ko-KR" sz="1400" kern="0" dirty="0">
                <a:latin typeface="Century Schoolbook" panose="02040604050505020304" pitchFamily="18" charset="0"/>
              </a:rPr>
              <a:t>? ");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Century Schoolbook" panose="02040604050505020304" pitchFamily="18" charset="0"/>
              </a:rPr>
              <a:t>	gets(name, 99);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latin typeface="Century Schoolbook" panose="02040604050505020304" pitchFamily="18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400" kern="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400" kern="0" dirty="0">
                <a:latin typeface="Century Schoolbook" panose="02040604050505020304" pitchFamily="18" charset="0"/>
              </a:rPr>
              <a:t>("</a:t>
            </a:r>
            <a:r>
              <a:rPr lang="ko-KR" altLang="en-US" sz="1400" kern="0" dirty="0">
                <a:latin typeface="Century Schoolbook" panose="02040604050505020304" pitchFamily="18" charset="0"/>
              </a:rPr>
              <a:t>어디 사시나요</a:t>
            </a:r>
            <a:r>
              <a:rPr lang="en-US" altLang="ko-KR" sz="1400" kern="0" dirty="0">
                <a:latin typeface="Century Schoolbook" panose="02040604050505020304" pitchFamily="18" charset="0"/>
              </a:rPr>
              <a:t>? ");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Century Schoolbook" panose="02040604050505020304" pitchFamily="18" charset="0"/>
              </a:rPr>
              <a:t>	gets(address, 99);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latin typeface="Century Schoolbook" panose="02040604050505020304" pitchFamily="18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Century Schoolbook" panose="02040604050505020304" pitchFamily="18" charset="0"/>
              </a:rPr>
              <a:t>	</a:t>
            </a:r>
            <a:r>
              <a:rPr lang="en-US" altLang="ko-KR" sz="1400" kern="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400" kern="0" dirty="0">
                <a:latin typeface="Century Schoolbook" panose="02040604050505020304" pitchFamily="18" charset="0"/>
              </a:rPr>
              <a:t>("</a:t>
            </a:r>
            <a:r>
              <a:rPr lang="ko-KR" altLang="en-US" sz="1400" kern="0" dirty="0">
                <a:latin typeface="Century Schoolbook" panose="02040604050505020304" pitchFamily="18" charset="0"/>
              </a:rPr>
              <a:t>안녕하세요</a:t>
            </a:r>
            <a:r>
              <a:rPr lang="en-US" altLang="ko-KR" sz="1400" kern="0" dirty="0">
                <a:latin typeface="Century Schoolbook" panose="02040604050505020304" pitchFamily="18" charset="0"/>
              </a:rPr>
              <a:t>, %s</a:t>
            </a:r>
            <a:r>
              <a:rPr lang="ko-KR" altLang="en-US" sz="1400" kern="0" dirty="0">
                <a:latin typeface="Century Schoolbook" panose="02040604050505020304" pitchFamily="18" charset="0"/>
              </a:rPr>
              <a:t>에 사는 </a:t>
            </a:r>
            <a:r>
              <a:rPr lang="en-US" altLang="ko-KR" sz="1400" kern="0" dirty="0">
                <a:latin typeface="Century Schoolbook" panose="02040604050505020304" pitchFamily="18" charset="0"/>
              </a:rPr>
              <a:t>%s</a:t>
            </a:r>
            <a:r>
              <a:rPr lang="ko-KR" altLang="en-US" sz="1400" kern="0" dirty="0">
                <a:latin typeface="Century Schoolbook" panose="02040604050505020304" pitchFamily="18" charset="0"/>
              </a:rPr>
              <a:t>씨</a:t>
            </a:r>
            <a:r>
              <a:rPr lang="en-US" altLang="ko-KR" sz="1400" kern="0" dirty="0">
                <a:latin typeface="Century Schoolbook" panose="02040604050505020304" pitchFamily="18" charset="0"/>
              </a:rPr>
              <a:t>.\n", address, name);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Century Schoolbook" panose="02040604050505020304" pitchFamily="18" charset="0"/>
              </a:rPr>
              <a:t>	return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Century Schoolbook" panose="02040604050505020304" pitchFamily="18" charset="0"/>
              </a:rPr>
              <a:t>}</a:t>
            </a:r>
            <a:endParaRPr lang="ko-KR" altLang="en-US" sz="1400" kern="0" dirty="0">
              <a:latin typeface="Century Schoolbook" panose="02040604050505020304" pitchFamily="18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88" y="5445224"/>
            <a:ext cx="777968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152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문자열 처리 라이브러리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0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30" y="1844824"/>
            <a:ext cx="7716539" cy="196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530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문자열 길이</a:t>
            </a:r>
            <a:r>
              <a:rPr lang="en-US" altLang="ko-KR" dirty="0"/>
              <a:t>: </a:t>
            </a:r>
            <a:r>
              <a:rPr lang="en-US" altLang="ko-KR" dirty="0" err="1"/>
              <a:t>strlen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2579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363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799324" y="1772816"/>
            <a:ext cx="7777162" cy="2505301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#include &lt;</a:t>
            </a:r>
            <a:r>
              <a:rPr lang="en-US" altLang="en-US" sz="1600" dirty="0" err="1">
                <a:latin typeface="Trebuchet MS" pitchFamily="34" charset="0"/>
              </a:rPr>
              <a:t>stdio.h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#include &lt;</a:t>
            </a:r>
            <a:r>
              <a:rPr lang="en-US" altLang="en-US" sz="1600" dirty="0" err="1">
                <a:latin typeface="Trebuchet MS" pitchFamily="34" charset="0"/>
              </a:rPr>
              <a:t>string.h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main(void)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char s[] = "</a:t>
            </a:r>
            <a:r>
              <a:rPr lang="en-US" altLang="en-US" sz="1600" dirty="0" err="1">
                <a:latin typeface="Trebuchet MS" pitchFamily="34" charset="0"/>
              </a:rPr>
              <a:t>abcdefgh</a:t>
            </a:r>
            <a:r>
              <a:rPr lang="en-US" altLang="en-US" sz="1600" dirty="0">
                <a:latin typeface="Trebuchet MS" pitchFamily="34" charset="0"/>
              </a:rPr>
              <a:t>";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len</a:t>
            </a:r>
            <a:r>
              <a:rPr lang="en-US" altLang="en-US" sz="1600" dirty="0">
                <a:latin typeface="Trebuchet MS" pitchFamily="34" charset="0"/>
              </a:rPr>
              <a:t> = </a:t>
            </a:r>
            <a:r>
              <a:rPr lang="en-US" altLang="en-US" sz="1600" dirty="0" err="1">
                <a:latin typeface="Trebuchet MS" pitchFamily="34" charset="0"/>
              </a:rPr>
              <a:t>strlen</a:t>
            </a:r>
            <a:r>
              <a:rPr lang="en-US" altLang="en-US" sz="1600" dirty="0">
                <a:latin typeface="Trebuchet MS" pitchFamily="34" charset="0"/>
              </a:rPr>
              <a:t>(s);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</a:t>
            </a:r>
            <a:r>
              <a:rPr lang="ko-KR" altLang="en-US" sz="1600" dirty="0">
                <a:latin typeface="Trebuchet MS" pitchFamily="34" charset="0"/>
              </a:rPr>
              <a:t>문자열 </a:t>
            </a:r>
            <a:r>
              <a:rPr lang="en-US" altLang="ko-KR" sz="1600" dirty="0">
                <a:latin typeface="Trebuchet MS" pitchFamily="34" charset="0"/>
              </a:rPr>
              <a:t>%</a:t>
            </a:r>
            <a:r>
              <a:rPr lang="en-US" altLang="en-US" sz="1600" dirty="0">
                <a:latin typeface="Trebuchet MS" pitchFamily="34" charset="0"/>
              </a:rPr>
              <a:t>s</a:t>
            </a:r>
            <a:r>
              <a:rPr lang="ko-KR" altLang="en-US" sz="1600" dirty="0">
                <a:latin typeface="Trebuchet MS" pitchFamily="34" charset="0"/>
              </a:rPr>
              <a:t>의 길이</a:t>
            </a:r>
            <a:r>
              <a:rPr lang="en-US" altLang="ko-KR" sz="1600" dirty="0">
                <a:latin typeface="Trebuchet MS" pitchFamily="34" charset="0"/>
              </a:rPr>
              <a:t>=%</a:t>
            </a:r>
            <a:r>
              <a:rPr lang="en-US" altLang="en-US" sz="1600" dirty="0">
                <a:latin typeface="Trebuchet MS" pitchFamily="34" charset="0"/>
              </a:rPr>
              <a:t>d \n", s, </a:t>
            </a:r>
            <a:r>
              <a:rPr lang="en-US" altLang="en-US" sz="1600" dirty="0" err="1">
                <a:latin typeface="Trebuchet MS" pitchFamily="34" charset="0"/>
              </a:rPr>
              <a:t>len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return 0;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ko-KR" sz="1600" dirty="0">
              <a:latin typeface="Trebuchet MS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3" y="4725144"/>
            <a:ext cx="776638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39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문자열 복사</a:t>
            </a:r>
            <a:r>
              <a:rPr lang="en-US" altLang="ko-KR" dirty="0"/>
              <a:t>: </a:t>
            </a:r>
            <a:r>
              <a:rPr lang="en-US" altLang="ko-KR" dirty="0" err="1"/>
              <a:t>strcpy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683568" y="1700808"/>
            <a:ext cx="7777162" cy="299774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#include &lt;</a:t>
            </a:r>
            <a:r>
              <a:rPr lang="en-US" altLang="en-US" sz="1600" dirty="0" err="1">
                <a:latin typeface="Trebuchet MS" pitchFamily="34" charset="0"/>
              </a:rPr>
              <a:t>stdio.h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#include &lt;</a:t>
            </a:r>
            <a:r>
              <a:rPr lang="en-US" altLang="en-US" sz="1600" dirty="0" err="1">
                <a:latin typeface="Trebuchet MS" pitchFamily="34" charset="0"/>
              </a:rPr>
              <a:t>string.h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main(void)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char </a:t>
            </a:r>
            <a:r>
              <a:rPr lang="en-US" altLang="en-US" sz="1600" dirty="0" err="1">
                <a:latin typeface="Trebuchet MS" pitchFamily="34" charset="0"/>
              </a:rPr>
              <a:t>src</a:t>
            </a:r>
            <a:r>
              <a:rPr lang="en-US" altLang="en-US" sz="1600" dirty="0">
                <a:latin typeface="Trebuchet MS" pitchFamily="34" charset="0"/>
              </a:rPr>
              <a:t>[] = "Hello";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char </a:t>
            </a:r>
            <a:r>
              <a:rPr lang="en-US" altLang="en-US" sz="1600" dirty="0" err="1">
                <a:latin typeface="Trebuchet MS" pitchFamily="34" charset="0"/>
              </a:rPr>
              <a:t>dst</a:t>
            </a:r>
            <a:r>
              <a:rPr lang="en-US" altLang="en-US" sz="1600" dirty="0">
                <a:latin typeface="Trebuchet MS" pitchFamily="34" charset="0"/>
              </a:rPr>
              <a:t>[6];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strcpy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dst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src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</a:t>
            </a:r>
            <a:r>
              <a:rPr lang="ko-KR" altLang="en-US" sz="1600" dirty="0">
                <a:latin typeface="Trebuchet MS" pitchFamily="34" charset="0"/>
              </a:rPr>
              <a:t>복사된 문자열 </a:t>
            </a:r>
            <a:r>
              <a:rPr lang="en-US" altLang="ko-KR" sz="1600" dirty="0">
                <a:latin typeface="Trebuchet MS" pitchFamily="34" charset="0"/>
              </a:rPr>
              <a:t>= %</a:t>
            </a:r>
            <a:r>
              <a:rPr lang="en-US" altLang="en-US" sz="1600" dirty="0">
                <a:latin typeface="Trebuchet MS" pitchFamily="34" charset="0"/>
              </a:rPr>
              <a:t>s \n", </a:t>
            </a:r>
            <a:r>
              <a:rPr lang="en-US" altLang="en-US" sz="1600" dirty="0" err="1">
                <a:latin typeface="Trebuchet MS" pitchFamily="34" charset="0"/>
              </a:rPr>
              <a:t>dst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return 0;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ko-KR" sz="1600" dirty="0">
              <a:latin typeface="Trebuchet MS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41168"/>
            <a:ext cx="77771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444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복사</a:t>
            </a:r>
            <a:r>
              <a:rPr lang="en-US" altLang="ko-KR" dirty="0"/>
              <a:t>: </a:t>
            </a:r>
            <a:r>
              <a:rPr lang="en-US" altLang="ko-KR" dirty="0" err="1"/>
              <a:t>strcpy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59401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44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문자열 연결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722506" y="1700808"/>
            <a:ext cx="7777162" cy="275152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#include &lt;</a:t>
            </a:r>
            <a:r>
              <a:rPr lang="en-US" altLang="en-US" sz="1600" dirty="0" err="1">
                <a:latin typeface="Trebuchet MS" pitchFamily="34" charset="0"/>
              </a:rPr>
              <a:t>stdio.h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#include &lt;</a:t>
            </a:r>
            <a:r>
              <a:rPr lang="en-US" altLang="en-US" sz="1600" dirty="0" err="1">
                <a:latin typeface="Trebuchet MS" pitchFamily="34" charset="0"/>
              </a:rPr>
              <a:t>string.h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main(void)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char s[11] = "Hello";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strcat</a:t>
            </a:r>
            <a:r>
              <a:rPr lang="en-US" altLang="en-US" sz="1600" dirty="0">
                <a:latin typeface="Trebuchet MS" pitchFamily="34" charset="0"/>
              </a:rPr>
              <a:t>(s, "World");	// s</a:t>
            </a:r>
            <a:r>
              <a:rPr lang="ko-KR" altLang="en-US" sz="1600" dirty="0">
                <a:latin typeface="Trebuchet MS" pitchFamily="34" charset="0"/>
              </a:rPr>
              <a:t>에 문자열 “</a:t>
            </a:r>
            <a:r>
              <a:rPr lang="en-US" altLang="en-US" sz="1600" dirty="0">
                <a:latin typeface="Trebuchet MS" pitchFamily="34" charset="0"/>
              </a:rPr>
              <a:t>World"</a:t>
            </a:r>
            <a:r>
              <a:rPr lang="ko-KR" altLang="en-US" sz="1600" dirty="0">
                <a:latin typeface="Trebuchet MS" pitchFamily="34" charset="0"/>
              </a:rPr>
              <a:t>를 붙인다</a:t>
            </a:r>
            <a:r>
              <a:rPr lang="en-US" altLang="ko-KR" sz="1600" dirty="0">
                <a:latin typeface="Trebuchet MS" pitchFamily="34" charset="0"/>
              </a:rPr>
              <a:t>.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("%s \n", s);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return 0;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ko-KR" sz="1600" dirty="0">
              <a:latin typeface="Trebuchet MS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02" y="4653136"/>
            <a:ext cx="775977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912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연결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719263"/>
            <a:ext cx="79914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938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문자열 비교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83568" y="1659486"/>
            <a:ext cx="7776467" cy="431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-US" altLang="ko-KR" sz="1600">
                <a:latin typeface="Trebuchet MS" pitchFamily="34" charset="0"/>
              </a:rPr>
              <a:t>strcmp( 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const char</a:t>
            </a:r>
            <a:r>
              <a:rPr lang="en-US" altLang="ko-KR" sz="1600">
                <a:latin typeface="Trebuchet MS" pitchFamily="34" charset="0"/>
              </a:rPr>
              <a:t> *s1,  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 const char</a:t>
            </a:r>
            <a:r>
              <a:rPr lang="en-US" altLang="ko-KR" sz="1600">
                <a:latin typeface="Trebuchet MS" pitchFamily="34" charset="0"/>
              </a:rPr>
              <a:t> *s2 );</a:t>
            </a:r>
          </a:p>
        </p:txBody>
      </p:sp>
      <p:graphicFrame>
        <p:nvGraphicFramePr>
          <p:cNvPr id="164938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24614"/>
              </p:ext>
            </p:extLst>
          </p:nvPr>
        </p:nvGraphicFramePr>
        <p:xfrm>
          <a:off x="682597" y="2420888"/>
          <a:ext cx="5256584" cy="1341120"/>
        </p:xfrm>
        <a:graphic>
          <a:graphicData uri="http://schemas.openxmlformats.org/drawingml/2006/table">
            <a:tbl>
              <a:tblPr/>
              <a:tblGrid>
                <a:gridCol w="2628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반환값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과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의 관계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&lt;0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보다 앞에 있다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와 같다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&gt;0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이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보다 뒤에 있다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149080"/>
            <a:ext cx="3862763" cy="216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04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문자의 중요성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(string)</a:t>
            </a:r>
            <a:r>
              <a:rPr lang="ko-KR" altLang="en-US" dirty="0"/>
              <a:t>은 “</a:t>
            </a:r>
            <a:r>
              <a:rPr lang="en-US" altLang="ko-KR" dirty="0"/>
              <a:t>Hello”</a:t>
            </a:r>
            <a:r>
              <a:rPr lang="ko-KR" altLang="en-US" dirty="0"/>
              <a:t>와 같이 문자들의 모임이다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683568" y="2204865"/>
            <a:ext cx="7777162" cy="86409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latinLnBrk="0"/>
            <a:r>
              <a:rPr lang="en-US" altLang="ko-KR" sz="1400" dirty="0">
                <a:latin typeface="Century Schoolbook" panose="02040604050505020304" pitchFamily="18" charset="0"/>
              </a:rPr>
              <a:t>"A"</a:t>
            </a:r>
          </a:p>
          <a:p>
            <a:pPr latinLnBrk="0"/>
            <a:r>
              <a:rPr lang="en-US" altLang="ko-KR" sz="1400" dirty="0">
                <a:latin typeface="Century Schoolbook" panose="02040604050505020304" pitchFamily="18" charset="0"/>
              </a:rPr>
              <a:t>"Hello"</a:t>
            </a:r>
          </a:p>
          <a:p>
            <a:pPr latinLnBrk="0"/>
            <a:r>
              <a:rPr lang="en-US" altLang="ko-KR" sz="1400" dirty="0">
                <a:latin typeface="Century Schoolbook" panose="02040604050505020304" pitchFamily="18" charset="0"/>
              </a:rPr>
              <a:t>"Mr. Hong"</a:t>
            </a:r>
          </a:p>
        </p:txBody>
      </p:sp>
    </p:spTree>
    <p:extLst>
      <p:ext uri="{BB962C8B-B14F-4D97-AF65-F5344CB8AC3E}">
        <p14:creationId xmlns:p14="http://schemas.microsoft.com/office/powerpoint/2010/main" val="2887964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문자열 </a:t>
            </a:r>
            <a:r>
              <a:rPr lang="en-US" altLang="ko-KR" dirty="0"/>
              <a:t>2</a:t>
            </a:r>
            <a:r>
              <a:rPr lang="ko-KR" altLang="en-US" dirty="0"/>
              <a:t>개를 받아서 비교하는 프로그램을 </a:t>
            </a:r>
            <a:r>
              <a:rPr lang="ko-KR" altLang="en-US" dirty="0" err="1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7416824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381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827584" y="404664"/>
            <a:ext cx="7777162" cy="627248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#include &lt;</a:t>
            </a:r>
            <a:r>
              <a:rPr lang="en-US" altLang="en-US" sz="1600" dirty="0" err="1">
                <a:latin typeface="Trebuchet MS" pitchFamily="34" charset="0"/>
              </a:rPr>
              <a:t>string.h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#include &lt;</a:t>
            </a:r>
            <a:r>
              <a:rPr lang="en-US" altLang="en-US" sz="1600" dirty="0" err="1">
                <a:latin typeface="Trebuchet MS" pitchFamily="34" charset="0"/>
              </a:rPr>
              <a:t>stdio.h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main(void)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char </a:t>
            </a:r>
            <a:r>
              <a:rPr lang="en-US" altLang="en-US" sz="1600" dirty="0" err="1">
                <a:latin typeface="Trebuchet MS" pitchFamily="34" charset="0"/>
              </a:rPr>
              <a:t>s1</a:t>
            </a:r>
            <a:r>
              <a:rPr lang="en-US" altLang="en-US" sz="1600" dirty="0">
                <a:latin typeface="Trebuchet MS" pitchFamily="34" charset="0"/>
              </a:rPr>
              <a:t>[80];	// </a:t>
            </a:r>
            <a:r>
              <a:rPr lang="ko-KR" altLang="en-US" sz="1600" dirty="0">
                <a:latin typeface="Trebuchet MS" pitchFamily="34" charset="0"/>
              </a:rPr>
              <a:t>첫 번째 단어를 저장할 </a:t>
            </a:r>
            <a:r>
              <a:rPr lang="ko-KR" altLang="en-US" sz="1600" dirty="0" err="1">
                <a:latin typeface="Trebuchet MS" pitchFamily="34" charset="0"/>
              </a:rPr>
              <a:t>문자배열</a:t>
            </a:r>
            <a:endParaRPr lang="ko-KR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latin typeface="Trebuchet MS" pitchFamily="34" charset="0"/>
              </a:rPr>
              <a:t>char </a:t>
            </a:r>
            <a:r>
              <a:rPr lang="en-US" altLang="en-US" sz="1600" dirty="0" err="1">
                <a:latin typeface="Trebuchet MS" pitchFamily="34" charset="0"/>
              </a:rPr>
              <a:t>s2</a:t>
            </a:r>
            <a:r>
              <a:rPr lang="en-US" altLang="en-US" sz="1600" dirty="0">
                <a:latin typeface="Trebuchet MS" pitchFamily="34" charset="0"/>
              </a:rPr>
              <a:t>[80];	// </a:t>
            </a:r>
            <a:r>
              <a:rPr lang="ko-KR" altLang="en-US" sz="1600" dirty="0">
                <a:latin typeface="Trebuchet MS" pitchFamily="34" charset="0"/>
              </a:rPr>
              <a:t>두 번째 단어를 저장할 </a:t>
            </a:r>
            <a:r>
              <a:rPr lang="ko-KR" altLang="en-US" sz="1600" dirty="0" err="1">
                <a:latin typeface="Trebuchet MS" pitchFamily="34" charset="0"/>
              </a:rPr>
              <a:t>문자배열</a:t>
            </a:r>
            <a:endParaRPr lang="ko-KR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result;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</a:t>
            </a:r>
            <a:r>
              <a:rPr lang="ko-KR" altLang="en-US" sz="1600" dirty="0" err="1">
                <a:latin typeface="Trebuchet MS" pitchFamily="34" charset="0"/>
              </a:rPr>
              <a:t>첫번째</a:t>
            </a:r>
            <a:r>
              <a:rPr lang="ko-KR" altLang="en-US" sz="1600" dirty="0">
                <a:latin typeface="Trebuchet MS" pitchFamily="34" charset="0"/>
              </a:rPr>
              <a:t> 단어를 입력하시오</a:t>
            </a:r>
            <a:r>
              <a:rPr lang="en-US" altLang="ko-KR" sz="1600" dirty="0">
                <a:latin typeface="Trebuchet MS" pitchFamily="34" charset="0"/>
              </a:rPr>
              <a:t>:");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("%s", s1);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</a:t>
            </a:r>
            <a:r>
              <a:rPr lang="ko-KR" altLang="en-US" sz="1600" dirty="0" err="1">
                <a:latin typeface="Trebuchet MS" pitchFamily="34" charset="0"/>
              </a:rPr>
              <a:t>두번째</a:t>
            </a:r>
            <a:r>
              <a:rPr lang="ko-KR" altLang="en-US" sz="1600" dirty="0">
                <a:latin typeface="Trebuchet MS" pitchFamily="34" charset="0"/>
              </a:rPr>
              <a:t> 단어를 입력하시오</a:t>
            </a:r>
            <a:r>
              <a:rPr lang="en-US" altLang="ko-KR" sz="1600" dirty="0">
                <a:latin typeface="Trebuchet MS" pitchFamily="34" charset="0"/>
              </a:rPr>
              <a:t>:");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("%s", s2);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result = </a:t>
            </a:r>
            <a:r>
              <a:rPr lang="en-US" altLang="en-US" sz="1600" dirty="0" err="1">
                <a:latin typeface="Trebuchet MS" pitchFamily="34" charset="0"/>
              </a:rPr>
              <a:t>strcmp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s1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s2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if (result &lt; 0)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("%s</a:t>
            </a:r>
            <a:r>
              <a:rPr lang="ko-KR" altLang="en-US" sz="1600" dirty="0">
                <a:latin typeface="Trebuchet MS" pitchFamily="34" charset="0"/>
              </a:rPr>
              <a:t>가 </a:t>
            </a:r>
            <a:r>
              <a:rPr lang="en-US" altLang="ko-KR" sz="1600" dirty="0">
                <a:latin typeface="Trebuchet MS" pitchFamily="34" charset="0"/>
              </a:rPr>
              <a:t>%</a:t>
            </a:r>
            <a:r>
              <a:rPr lang="en-US" altLang="en-US" sz="1600" dirty="0">
                <a:latin typeface="Trebuchet MS" pitchFamily="34" charset="0"/>
              </a:rPr>
              <a:t>s</a:t>
            </a:r>
            <a:r>
              <a:rPr lang="ko-KR" altLang="en-US" sz="1600" dirty="0">
                <a:latin typeface="Trebuchet MS" pitchFamily="34" charset="0"/>
              </a:rPr>
              <a:t>보다 앞에 있습니다</a:t>
            </a:r>
            <a:r>
              <a:rPr lang="en-US" altLang="ko-KR" sz="1600" dirty="0">
                <a:latin typeface="Trebuchet MS" pitchFamily="34" charset="0"/>
              </a:rPr>
              <a:t>.\</a:t>
            </a:r>
            <a:r>
              <a:rPr lang="en-US" altLang="en-US" sz="1600" dirty="0">
                <a:latin typeface="Trebuchet MS" pitchFamily="34" charset="0"/>
              </a:rPr>
              <a:t>n", </a:t>
            </a:r>
            <a:r>
              <a:rPr lang="en-US" altLang="en-US" sz="1600" dirty="0" err="1">
                <a:latin typeface="Trebuchet MS" pitchFamily="34" charset="0"/>
              </a:rPr>
              <a:t>s1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s2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else if (result == 0)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("%s</a:t>
            </a:r>
            <a:r>
              <a:rPr lang="ko-KR" altLang="en-US" sz="1600" dirty="0">
                <a:latin typeface="Trebuchet MS" pitchFamily="34" charset="0"/>
              </a:rPr>
              <a:t>가 </a:t>
            </a:r>
            <a:r>
              <a:rPr lang="en-US" altLang="ko-KR" sz="1600" dirty="0">
                <a:latin typeface="Trebuchet MS" pitchFamily="34" charset="0"/>
              </a:rPr>
              <a:t>%</a:t>
            </a:r>
            <a:r>
              <a:rPr lang="en-US" altLang="en-US" sz="1600" dirty="0">
                <a:latin typeface="Trebuchet MS" pitchFamily="34" charset="0"/>
              </a:rPr>
              <a:t>s</a:t>
            </a:r>
            <a:r>
              <a:rPr lang="ko-KR" altLang="en-US" sz="1600" dirty="0">
                <a:latin typeface="Trebuchet MS" pitchFamily="34" charset="0"/>
              </a:rPr>
              <a:t>와 같습니다</a:t>
            </a:r>
            <a:r>
              <a:rPr lang="en-US" altLang="ko-KR" sz="1600" dirty="0">
                <a:latin typeface="Trebuchet MS" pitchFamily="34" charset="0"/>
              </a:rPr>
              <a:t>.\</a:t>
            </a:r>
            <a:r>
              <a:rPr lang="en-US" altLang="en-US" sz="1600" dirty="0">
                <a:latin typeface="Trebuchet MS" pitchFamily="34" charset="0"/>
              </a:rPr>
              <a:t>n", </a:t>
            </a:r>
            <a:r>
              <a:rPr lang="en-US" altLang="en-US" sz="1600" dirty="0" err="1">
                <a:latin typeface="Trebuchet MS" pitchFamily="34" charset="0"/>
              </a:rPr>
              <a:t>s1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s2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("%s</a:t>
            </a:r>
            <a:r>
              <a:rPr lang="ko-KR" altLang="en-US" sz="1600" dirty="0">
                <a:latin typeface="Trebuchet MS" pitchFamily="34" charset="0"/>
              </a:rPr>
              <a:t>가 </a:t>
            </a:r>
            <a:r>
              <a:rPr lang="en-US" altLang="ko-KR" sz="1600" dirty="0">
                <a:latin typeface="Trebuchet MS" pitchFamily="34" charset="0"/>
              </a:rPr>
              <a:t>%</a:t>
            </a:r>
            <a:r>
              <a:rPr lang="en-US" altLang="en-US" sz="1600" dirty="0">
                <a:latin typeface="Trebuchet MS" pitchFamily="34" charset="0"/>
              </a:rPr>
              <a:t>s</a:t>
            </a:r>
            <a:r>
              <a:rPr lang="ko-KR" altLang="en-US" sz="1600" dirty="0">
                <a:latin typeface="Trebuchet MS" pitchFamily="34" charset="0"/>
              </a:rPr>
              <a:t>보다 뒤에 있습니다</a:t>
            </a:r>
            <a:r>
              <a:rPr lang="en-US" altLang="ko-KR" sz="1600" dirty="0">
                <a:latin typeface="Trebuchet MS" pitchFamily="34" charset="0"/>
              </a:rPr>
              <a:t>.\</a:t>
            </a:r>
            <a:r>
              <a:rPr lang="en-US" altLang="en-US" sz="1600" dirty="0">
                <a:latin typeface="Trebuchet MS" pitchFamily="34" charset="0"/>
              </a:rPr>
              <a:t>n", </a:t>
            </a:r>
            <a:r>
              <a:rPr lang="en-US" altLang="en-US" sz="1600" dirty="0" err="1">
                <a:latin typeface="Trebuchet MS" pitchFamily="34" charset="0"/>
              </a:rPr>
              <a:t>s1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s2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355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포인터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아래의 </a:t>
            </a:r>
            <a:r>
              <a:rPr lang="en-US" altLang="ko-KR" dirty="0"/>
              <a:t>2 </a:t>
            </a:r>
            <a:r>
              <a:rPr lang="ko-KR" altLang="en-US" dirty="0"/>
              <a:t>문장은 어떻게 다를까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3568" y="2276872"/>
            <a:ext cx="7777162" cy="584775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r>
              <a:rPr lang="en-US" altLang="ko-KR" sz="1600" dirty="0">
                <a:latin typeface="Century Schoolbook" panose="02040604050505020304" pitchFamily="18" charset="0"/>
              </a:rPr>
              <a:t>char s[] = "HelloWorld"; // ①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char *p = "HelloWorld"; // ②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881" y="3140968"/>
            <a:ext cx="4824536" cy="110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65104"/>
            <a:ext cx="5141590" cy="228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607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5576" y="1268760"/>
            <a:ext cx="7777162" cy="378565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char s[] = "HelloWorld";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char *p = "HelloWorld";</a:t>
            </a: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s[0] = 'h';	// </a:t>
            </a:r>
            <a:r>
              <a:rPr lang="ko-KR" altLang="en-US" sz="1600" dirty="0">
                <a:latin typeface="Century Schoolbook" panose="02040604050505020304" pitchFamily="18" charset="0"/>
              </a:rPr>
              <a:t>변경 가능하다</a:t>
            </a:r>
            <a:r>
              <a:rPr lang="en-US" altLang="ko-KR" sz="1600" dirty="0">
                <a:latin typeface="Century Schoolbook" panose="02040604050505020304" pitchFamily="18" charset="0"/>
              </a:rPr>
              <a:t>. 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// p[0] = 'h';	// </a:t>
            </a:r>
            <a:r>
              <a:rPr lang="ko-KR" altLang="en-US" sz="1600" dirty="0">
                <a:latin typeface="Century Schoolbook" panose="02040604050505020304" pitchFamily="18" charset="0"/>
              </a:rPr>
              <a:t>이 문장을 실행하면 프로그램의 작동이 중지된다</a:t>
            </a:r>
            <a:r>
              <a:rPr lang="en-US" altLang="ko-KR" sz="1600" dirty="0">
                <a:latin typeface="Century Schoolbook" panose="02040604050505020304" pitchFamily="18" charset="0"/>
              </a:rPr>
              <a:t>. </a:t>
            </a: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포인터가 가리키는 문자열 </a:t>
            </a:r>
            <a:r>
              <a:rPr lang="en-US" altLang="ko-KR" sz="1600" dirty="0">
                <a:latin typeface="Century Schoolbook" panose="02040604050505020304" pitchFamily="18" charset="0"/>
              </a:rPr>
              <a:t>= %s \n", p);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p = "Goodbye";	// </a:t>
            </a:r>
            <a:r>
              <a:rPr lang="ko-KR" altLang="en-US" sz="1600" dirty="0">
                <a:latin typeface="Century Schoolbook" panose="02040604050505020304" pitchFamily="18" charset="0"/>
              </a:rPr>
              <a:t>이것은 가능하다</a:t>
            </a:r>
            <a:r>
              <a:rPr lang="en-US" altLang="ko-KR" sz="1600" dirty="0">
                <a:latin typeface="Century Schoolbook" panose="02040604050505020304" pitchFamily="18" charset="0"/>
              </a:rPr>
              <a:t>. </a:t>
            </a:r>
            <a:r>
              <a:rPr lang="ko-KR" altLang="en-US" sz="1600" dirty="0">
                <a:latin typeface="Century Schoolbook" panose="02040604050505020304" pitchFamily="18" charset="0"/>
              </a:rPr>
              <a:t>큰 장점이다</a:t>
            </a:r>
            <a:r>
              <a:rPr lang="en-US" altLang="ko-KR" sz="1600" dirty="0">
                <a:latin typeface="Century Schoolbook" panose="02040604050505020304" pitchFamily="18" charset="0"/>
              </a:rPr>
              <a:t>. 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포인터가 가리키는 문자열 </a:t>
            </a:r>
            <a:r>
              <a:rPr lang="en-US" altLang="ko-KR" sz="1600" dirty="0">
                <a:latin typeface="Century Schoolbook" panose="02040604050505020304" pitchFamily="18" charset="0"/>
              </a:rPr>
              <a:t>= %s \n", p);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2" y="5301208"/>
            <a:ext cx="7778716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581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1) </a:t>
            </a:r>
            <a:r>
              <a:rPr lang="ko-KR" altLang="en-US"/>
              <a:t>좋아하는 </a:t>
            </a:r>
            <a:r>
              <a:rPr lang="ko-KR" altLang="en-US" dirty="0"/>
              <a:t>과일을 맞추는 퀴즈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자신이 좋아하는 과일을 퀴즈로 내고 사용자가 맞출 때까지 되풀이하는 프로그램을 </a:t>
            </a:r>
            <a:r>
              <a:rPr lang="ko-KR" altLang="en-US" dirty="0" err="1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12343"/>
            <a:ext cx="72104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242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1) </a:t>
            </a:r>
            <a:r>
              <a:rPr lang="ko-KR" altLang="en-US"/>
              <a:t>좋아하는 과일을 맞추는 퀴즈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5576" y="1772816"/>
            <a:ext cx="7777162" cy="2554545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string.h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67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2) </a:t>
            </a:r>
            <a:r>
              <a:rPr lang="ko-KR" altLang="en-US"/>
              <a:t>행맨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빈칸으로 구성된 문자열이 주어지고 사용자는 문자열에 들어갈 글자들을 하나씩 추측해서 맞추는 게임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6804756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666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2) </a:t>
            </a:r>
            <a:r>
              <a:rPr lang="ko-KR" altLang="en-US"/>
              <a:t>행맨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0767" y="1412776"/>
            <a:ext cx="7777162" cy="518457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44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3) </a:t>
            </a:r>
            <a:r>
              <a:rPr lang="ko-KR" altLang="en-US"/>
              <a:t>단어 </a:t>
            </a:r>
            <a:r>
              <a:rPr lang="ko-KR" altLang="en-US" dirty="0" err="1"/>
              <a:t>애나그램</a:t>
            </a:r>
            <a:r>
              <a:rPr lang="ko-KR" altLang="en-US" dirty="0"/>
              <a:t> 게임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영어 단어를 이루는 글자들이 뒤죽박죽 섞인 것을 받아서 순서대로 재배치하는 게임을 </a:t>
            </a:r>
            <a:r>
              <a:rPr lang="ko-KR" altLang="en-US" dirty="0" err="1"/>
              <a:t>애나그램</a:t>
            </a:r>
            <a:r>
              <a:rPr lang="ko-KR" altLang="en-US" dirty="0"/>
              <a:t> 게임이라고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6385" name="_x243365416" descr="EMB000019000ab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7610053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127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3) </a:t>
            </a:r>
            <a:r>
              <a:rPr lang="ko-KR" altLang="en-US"/>
              <a:t>단어 애나그램 게임 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0767" y="1412776"/>
            <a:ext cx="7777162" cy="518457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#define SOL "apple“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96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문자열 표현 방법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6436341" cy="344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683568" y="1844824"/>
            <a:ext cx="7777162" cy="50405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latinLnBrk="0"/>
            <a:r>
              <a:rPr lang="en-US" altLang="ko-KR" sz="1400" dirty="0">
                <a:latin typeface="Century Schoolbook" panose="02040604050505020304" pitchFamily="18" charset="0"/>
              </a:rPr>
              <a:t>char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str</a:t>
            </a:r>
            <a:r>
              <a:rPr lang="en-US" altLang="ko-KR" sz="1400" dirty="0">
                <a:latin typeface="Century Schoolbook" panose="02040604050505020304" pitchFamily="18" charset="0"/>
              </a:rPr>
              <a:t>[6] = "Hello";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</a:t>
            </a:r>
            <a:r>
              <a:rPr lang="en-US" altLang="ko-KR" dirty="0"/>
              <a:t> </a:t>
            </a:r>
            <a:r>
              <a:rPr lang="ko-KR" altLang="en-US" dirty="0"/>
              <a:t>배열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5576" y="1628800"/>
            <a:ext cx="7777162" cy="1512168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char s[3][6] = 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"</a:t>
            </a:r>
            <a:r>
              <a:rPr lang="en-US" altLang="ko-KR" sz="1600" kern="0" dirty="0" err="1">
                <a:latin typeface="Trebuchet MS" pitchFamily="34" charset="0"/>
              </a:rPr>
              <a:t>init</a:t>
            </a:r>
            <a:r>
              <a:rPr lang="en-US" altLang="ko-KR" sz="1600" kern="0" dirty="0">
                <a:latin typeface="Trebuchet MS" pitchFamily="34" charset="0"/>
              </a:rPr>
              <a:t>",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"open",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"close"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};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4726493" cy="298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840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래그드</a:t>
            </a:r>
            <a:r>
              <a:rPr lang="en-US" altLang="ko-KR" dirty="0"/>
              <a:t>(ragged)</a:t>
            </a:r>
            <a:r>
              <a:rPr lang="ko-KR" altLang="en-US" dirty="0"/>
              <a:t>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행의 길이를 가변적으로 하기 위해서 포인터 배열을 선언하여 문자열을 저장하는 방식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9592" y="2636912"/>
            <a:ext cx="2448198" cy="187166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+mj-lt"/>
              </a:rPr>
              <a:t>char</a:t>
            </a:r>
            <a:r>
              <a:rPr lang="en-US" altLang="en-US" sz="1600">
                <a:latin typeface="+mj-lt"/>
              </a:rPr>
              <a:t> *fruits[ ] = 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+mj-lt"/>
              </a:rPr>
              <a:t>		</a:t>
            </a:r>
            <a:r>
              <a:rPr lang="en-US" altLang="en-US" sz="1600">
                <a:solidFill>
                  <a:srgbClr val="800000"/>
                </a:solidFill>
                <a:latin typeface="+mj-lt"/>
              </a:rPr>
              <a:t>"apple", </a:t>
            </a:r>
            <a:endParaRPr lang="en-US" altLang="en-US" sz="160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+mj-lt"/>
              </a:rPr>
              <a:t>		</a:t>
            </a:r>
            <a:r>
              <a:rPr lang="en-US" altLang="en-US" sz="1600">
                <a:solidFill>
                  <a:srgbClr val="800000"/>
                </a:solidFill>
                <a:latin typeface="+mj-lt"/>
              </a:rPr>
              <a:t>"blueberry"</a:t>
            </a:r>
            <a:r>
              <a:rPr lang="en-US" altLang="en-US" sz="1600">
                <a:latin typeface="+mj-lt"/>
              </a:rPr>
              <a:t>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+mj-lt"/>
              </a:rPr>
              <a:t>		</a:t>
            </a:r>
            <a:r>
              <a:rPr lang="en-US" altLang="en-US" sz="1600">
                <a:solidFill>
                  <a:srgbClr val="800000"/>
                </a:solidFill>
                <a:latin typeface="+mj-lt"/>
              </a:rPr>
              <a:t>"orange",</a:t>
            </a:r>
            <a:endParaRPr lang="en-US" altLang="en-US" sz="160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+mj-lt"/>
              </a:rPr>
              <a:t>		</a:t>
            </a:r>
            <a:r>
              <a:rPr lang="en-US" altLang="en-US" sz="1600">
                <a:solidFill>
                  <a:srgbClr val="800000"/>
                </a:solidFill>
                <a:latin typeface="+mj-lt"/>
              </a:rPr>
              <a:t>“melon"</a:t>
            </a:r>
            <a:endParaRPr lang="en-US" altLang="en-US" sz="160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+mj-lt"/>
              </a:rPr>
              <a:t>};</a:t>
            </a:r>
            <a:endParaRPr lang="en-US" altLang="ko-KR" sz="1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7508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다음과 같은 메뉴를 </a:t>
            </a:r>
            <a:r>
              <a:rPr lang="en-US" altLang="ko-KR" dirty="0"/>
              <a:t>2</a:t>
            </a:r>
            <a:r>
              <a:rPr lang="ko-KR" altLang="en-US" dirty="0"/>
              <a:t>차원 문자 배열에 저장하고 화면에 출력하는 프로그램을 </a:t>
            </a:r>
            <a:r>
              <a:rPr lang="ko-KR" altLang="en-US" dirty="0" err="1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628900"/>
            <a:ext cx="72104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448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7584" y="1556792"/>
            <a:ext cx="7777162" cy="496855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char menu[5][10] = 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"</a:t>
            </a:r>
            <a:r>
              <a:rPr lang="en-US" altLang="ko-KR" sz="1600" kern="0" dirty="0" err="1">
                <a:latin typeface="Trebuchet MS" pitchFamily="34" charset="0"/>
              </a:rPr>
              <a:t>init</a:t>
            </a:r>
            <a:r>
              <a:rPr lang="en-US" altLang="ko-KR" sz="1600" kern="0" dirty="0">
                <a:latin typeface="Trebuchet MS" pitchFamily="34" charset="0"/>
              </a:rPr>
              <a:t>",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"open",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"close",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"read",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"write"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};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for (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&lt; 5;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++)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("%d </a:t>
            </a:r>
            <a:r>
              <a:rPr lang="ko-KR" altLang="en-US" sz="1600" kern="0" dirty="0">
                <a:latin typeface="Trebuchet MS" pitchFamily="34" charset="0"/>
              </a:rPr>
              <a:t>번째 메뉴</a:t>
            </a:r>
            <a:r>
              <a:rPr lang="en-US" altLang="ko-KR" sz="1600" kern="0" dirty="0">
                <a:latin typeface="Trebuchet MS" pitchFamily="34" charset="0"/>
              </a:rPr>
              <a:t>: %s \n",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, menu[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2856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4) </a:t>
            </a:r>
            <a:r>
              <a:rPr lang="ko-KR" altLang="en-US"/>
              <a:t>한영 </a:t>
            </a:r>
            <a:r>
              <a:rPr lang="ko-KR" altLang="en-US" dirty="0"/>
              <a:t>사전의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문자 배열을 이용하여 간단한 한영 사전을 구현하여 보자</a:t>
            </a:r>
            <a:r>
              <a:rPr lang="en-US" altLang="ko-KR" dirty="0"/>
              <a:t>. </a:t>
            </a:r>
            <a:r>
              <a:rPr lang="ko-KR" altLang="en-US" dirty="0"/>
              <a:t>영어 단어가 </a:t>
            </a:r>
            <a:r>
              <a:rPr lang="en-US" altLang="ko-KR" dirty="0" err="1"/>
              <a:t>dic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][0]</a:t>
            </a:r>
            <a:r>
              <a:rPr lang="ko-KR" altLang="en-US" dirty="0"/>
              <a:t>에 저장된다</a:t>
            </a:r>
            <a:r>
              <a:rPr lang="en-US" altLang="ko-KR" dirty="0"/>
              <a:t>. </a:t>
            </a:r>
            <a:r>
              <a:rPr lang="ko-KR" altLang="en-US" dirty="0"/>
              <a:t>한글 설명은 </a:t>
            </a:r>
            <a:r>
              <a:rPr lang="en-US" altLang="ko-KR" dirty="0" err="1"/>
              <a:t>dic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][1]</a:t>
            </a:r>
            <a:r>
              <a:rPr lang="ko-KR" altLang="en-US" dirty="0"/>
              <a:t>에 저장된다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Trebuchet MS" pitchFamily="34" charset="0"/>
              </a:rPr>
              <a:t>book: </a:t>
            </a:r>
            <a:r>
              <a:rPr lang="ko-KR" altLang="en-US" kern="0">
                <a:latin typeface="Trebuchet MS" pitchFamily="34" charset="0"/>
              </a:rPr>
              <a:t>책</a:t>
            </a:r>
            <a:endParaRPr lang="en-US" altLang="ko-KR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Trebuchet MS" pitchFamily="34" charset="0"/>
              </a:rPr>
              <a:t>boy:</a:t>
            </a:r>
            <a:r>
              <a:rPr lang="ko-KR" altLang="en-US" kern="0">
                <a:latin typeface="Trebuchet MS" pitchFamily="34" charset="0"/>
              </a:rPr>
              <a:t>소년</a:t>
            </a:r>
            <a:endParaRPr lang="en-US" altLang="ko-KR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Trebuchet MS" pitchFamily="34" charset="0"/>
              </a:rPr>
              <a:t>computer: </a:t>
            </a:r>
            <a:r>
              <a:rPr lang="ko-KR" altLang="en-US" kern="0">
                <a:latin typeface="Trebuchet MS" pitchFamily="34" charset="0"/>
              </a:rPr>
              <a:t>컴퓨터</a:t>
            </a:r>
            <a:endParaRPr lang="en-US" altLang="ko-KR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Trebuchet MS" pitchFamily="34" charset="0"/>
              </a:rPr>
              <a:t>language: </a:t>
            </a:r>
            <a:r>
              <a:rPr lang="ko-KR" altLang="en-US" kern="0">
                <a:latin typeface="Trebuchet MS" pitchFamily="34" charset="0"/>
              </a:rPr>
              <a:t>언어</a:t>
            </a:r>
            <a:endParaRPr lang="en-US" altLang="ko-KR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Trebuchet MS" pitchFamily="34" charset="0"/>
              </a:rPr>
              <a:t>rain: </a:t>
            </a:r>
            <a:r>
              <a:rPr lang="ko-KR" altLang="en-US" kern="0">
                <a:latin typeface="Trebuchet MS" pitchFamily="34" charset="0"/>
              </a:rPr>
              <a:t>비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97152"/>
            <a:ext cx="72104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575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4) </a:t>
            </a:r>
            <a:r>
              <a:rPr lang="ko-KR" altLang="en-US"/>
              <a:t>한영 사전의 구현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7584" y="1484784"/>
            <a:ext cx="7777162" cy="496855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string.h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#define WORDS 5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2818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5) </a:t>
            </a:r>
            <a:r>
              <a:rPr lang="ko-KR" altLang="en-US"/>
              <a:t>문자열의</a:t>
            </a:r>
            <a:r>
              <a:rPr lang="en-US" altLang="ko-KR" dirty="0"/>
              <a:t> </a:t>
            </a:r>
            <a:r>
              <a:rPr lang="ko-KR" altLang="en-US" dirty="0"/>
              <a:t>정렬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다음과 같은 문자열들을 알파벳 순으로 정렬할 수 있을까</a:t>
            </a:r>
            <a:r>
              <a:rPr lang="en-US" altLang="ko-KR" dirty="0"/>
              <a:t>?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Trebuchet MS" pitchFamily="34" charset="0"/>
              </a:rPr>
              <a:t>"pineapple", "banana", "apple", "tomato", "pear", "avocado"</a:t>
            </a:r>
          </a:p>
          <a:p>
            <a:pPr fontAlgn="base"/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72104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8262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5) </a:t>
            </a:r>
            <a:r>
              <a:rPr lang="ko-KR" altLang="en-US"/>
              <a:t>문자열의</a:t>
            </a:r>
            <a:r>
              <a:rPr lang="en-US" altLang="ko-KR" dirty="0"/>
              <a:t> </a:t>
            </a:r>
            <a:r>
              <a:rPr lang="ko-KR" altLang="en-US"/>
              <a:t>정렬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7719" y="1412776"/>
            <a:ext cx="7777162" cy="496855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#define SIZE 6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41443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처리 라이브러리 함수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36240" y="1988840"/>
          <a:ext cx="609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3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함수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1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isalpha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(c)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가 영문자인가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?(a-z, A-Z)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1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isupper(c)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가 대문자인가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?(A-Z)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01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islower(c)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가 소문자인가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?(a-z)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01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isdigit(c)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가 숫자인가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?(0-9)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01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isalnum(c)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가 영문자이나 숫자인가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?(a-z, A-Z, 0-9)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01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isxdigit(c)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가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16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진수의 숫자인가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?(0-9, A-F, a-f)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01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isspace(c)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가 공백문자인가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?(‘ ’, ‘\n', '\t', '\v', '\r')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601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ispunct(c)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가 구두점 문자인가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?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601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isprint(c)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가 </a:t>
                      </a:r>
                      <a:r>
                        <a:rPr kumimoji="1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출력가능한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문자인가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?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601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iscntrl(c)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가 제어 문자인가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?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01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isascii(c)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가 아스키 코드인가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?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01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toupper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(c)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를 대문자로 바꾼다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601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tolower(c)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를 소문자로 바꾼다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601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toascii(c)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를 아스키 코드로 바꾼다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4224"/>
          </a:xfrm>
        </p:spPr>
        <p:txBody>
          <a:bodyPr/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ctype.h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114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552" y="1660270"/>
            <a:ext cx="7777162" cy="3280898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&lt;stdio.h&gt;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ctype.h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main( 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 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c;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while</a:t>
            </a:r>
            <a:r>
              <a:rPr lang="en-US" altLang="en-US" sz="1400" dirty="0">
                <a:latin typeface="+mj-lt"/>
              </a:rPr>
              <a:t>((c = </a:t>
            </a:r>
            <a:r>
              <a:rPr lang="en-US" altLang="en-US" sz="1400" dirty="0" err="1">
                <a:latin typeface="+mj-lt"/>
              </a:rPr>
              <a:t>getchar</a:t>
            </a:r>
            <a:r>
              <a:rPr lang="en-US" altLang="en-US" sz="1400" dirty="0">
                <a:latin typeface="+mj-lt"/>
              </a:rPr>
              <a:t>()) != EOF)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if</a:t>
            </a:r>
            <a:r>
              <a:rPr lang="en-US" altLang="en-US" sz="1400" dirty="0">
                <a:latin typeface="+mj-lt"/>
              </a:rPr>
              <a:t>( </a:t>
            </a:r>
            <a:r>
              <a:rPr lang="en-US" altLang="en-US" sz="1400" dirty="0" err="1">
                <a:latin typeface="+mj-lt"/>
              </a:rPr>
              <a:t>islower</a:t>
            </a:r>
            <a:r>
              <a:rPr lang="en-US" altLang="en-US" sz="1400" dirty="0">
                <a:latin typeface="+mj-lt"/>
              </a:rPr>
              <a:t>(c) 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		c = </a:t>
            </a:r>
            <a:r>
              <a:rPr lang="en-US" altLang="en-US" sz="1400" dirty="0" err="1">
                <a:latin typeface="+mj-lt"/>
              </a:rPr>
              <a:t>toupper</a:t>
            </a:r>
            <a:r>
              <a:rPr lang="en-US" altLang="en-US" sz="1400" dirty="0">
                <a:latin typeface="+mj-lt"/>
              </a:rPr>
              <a:t>(c);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	</a:t>
            </a:r>
            <a:r>
              <a:rPr lang="en-US" altLang="en-US" sz="1400" dirty="0" err="1">
                <a:latin typeface="+mj-lt"/>
              </a:rPr>
              <a:t>putchar</a:t>
            </a:r>
            <a:r>
              <a:rPr lang="en-US" altLang="en-US" sz="1400" dirty="0">
                <a:latin typeface="+mj-lt"/>
              </a:rPr>
              <a:t>(c);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 dirty="0">
                <a:latin typeface="+mj-lt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}</a:t>
            </a:r>
            <a:endParaRPr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227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문자표현방법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컴퓨터에서는 각각의 문자에 숫자코드를 붙여서 표시한다</a:t>
            </a:r>
            <a:r>
              <a:rPr lang="en-US" altLang="ko-KR" dirty="0"/>
              <a:t>. </a:t>
            </a:r>
          </a:p>
          <a:p>
            <a:pPr eaLnBrk="1" hangingPunct="1"/>
            <a:r>
              <a:rPr lang="ko-KR" altLang="en-US" dirty="0">
                <a:solidFill>
                  <a:schemeClr val="tx2"/>
                </a:solidFill>
              </a:rPr>
              <a:t>아스키코드</a:t>
            </a:r>
            <a:r>
              <a:rPr lang="en-US" altLang="ko-KR" dirty="0">
                <a:solidFill>
                  <a:schemeClr val="tx2"/>
                </a:solidFill>
              </a:rPr>
              <a:t>(ASCII code</a:t>
            </a:r>
            <a:r>
              <a:rPr lang="en-US" altLang="ko-KR" dirty="0"/>
              <a:t>): </a:t>
            </a:r>
            <a:r>
              <a:rPr lang="ko-KR" altLang="en-US" dirty="0"/>
              <a:t>표준적인 </a:t>
            </a:r>
            <a:r>
              <a:rPr lang="en-US" altLang="ko-KR" dirty="0"/>
              <a:t>8</a:t>
            </a:r>
            <a:r>
              <a:rPr lang="ko-KR" altLang="en-US" dirty="0"/>
              <a:t>비트 문자코드</a:t>
            </a:r>
          </a:p>
          <a:p>
            <a:pPr lvl="1" eaLnBrk="1" hangingPunct="1"/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127</a:t>
            </a:r>
            <a:r>
              <a:rPr lang="ko-KR" altLang="en-US" dirty="0"/>
              <a:t>까지의 숫자를 이용하여 문자표현</a:t>
            </a:r>
          </a:p>
          <a:p>
            <a:pPr eaLnBrk="1" hangingPunct="1"/>
            <a:r>
              <a:rPr lang="ko-KR" altLang="en-US" dirty="0">
                <a:solidFill>
                  <a:schemeClr val="tx2"/>
                </a:solidFill>
              </a:rPr>
              <a:t>유니코드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en-US" altLang="ko-KR" dirty="0" err="1">
                <a:solidFill>
                  <a:schemeClr val="tx2"/>
                </a:solidFill>
              </a:rPr>
              <a:t>unicode</a:t>
            </a:r>
            <a:r>
              <a:rPr lang="en-US" altLang="ko-KR" dirty="0"/>
              <a:t>): </a:t>
            </a:r>
            <a:r>
              <a:rPr lang="ko-KR" altLang="en-US" dirty="0"/>
              <a:t>표준적인 </a:t>
            </a:r>
            <a:r>
              <a:rPr lang="en-US" altLang="ko-KR" dirty="0"/>
              <a:t>16</a:t>
            </a:r>
            <a:r>
              <a:rPr lang="ko-KR" altLang="en-US" dirty="0"/>
              <a:t>비트 문자코드</a:t>
            </a:r>
          </a:p>
          <a:p>
            <a:pPr lvl="1" eaLnBrk="1" hangingPunct="1"/>
            <a:r>
              <a:rPr lang="ko-KR" altLang="en-US" dirty="0"/>
              <a:t>전세계의 모든 문자를 일관되게 표현하고 다룰 수 있도록 설계</a:t>
            </a:r>
          </a:p>
          <a:p>
            <a:pPr eaLnBrk="1" hangingPunct="1"/>
            <a:endParaRPr lang="en-US" altLang="ko-KR" dirty="0"/>
          </a:p>
        </p:txBody>
      </p:sp>
      <p:sp>
        <p:nvSpPr>
          <p:cNvPr id="4100" name="Rectangle 38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1" name="Rectangle 384"/>
          <p:cNvSpPr>
            <a:spLocks noChangeArrowheads="1"/>
          </p:cNvSpPr>
          <p:nvPr/>
        </p:nvSpPr>
        <p:spPr bwMode="auto">
          <a:xfrm>
            <a:off x="0" y="255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98" name="_x76061808" descr="EMB000009ac00c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644900"/>
            <a:ext cx="4321175" cy="213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552" y="1556792"/>
            <a:ext cx="7777162" cy="457356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#include 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&lt;stdio.h&gt;</a:t>
            </a:r>
            <a:endParaRPr lang="en-US" altLang="en-US" sz="1400" dirty="0">
              <a:latin typeface="+mj-lt"/>
            </a:endParaRP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#include 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conio.h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en-US" sz="1400" dirty="0">
              <a:latin typeface="+mj-lt"/>
            </a:endParaRP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#include 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ctype.h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en-US" sz="1400" dirty="0">
              <a:latin typeface="+mj-lt"/>
            </a:endParaRP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   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main( 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 )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{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c;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+mj-lt"/>
            </a:endParaRP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while</a:t>
            </a:r>
            <a:r>
              <a:rPr lang="en-US" altLang="en-US" sz="1400" dirty="0">
                <a:latin typeface="+mj-lt"/>
              </a:rPr>
              <a:t>((c = </a:t>
            </a:r>
            <a:r>
              <a:rPr lang="en-US" altLang="en-US" sz="1400" dirty="0" err="1">
                <a:latin typeface="+mj-lt"/>
              </a:rPr>
              <a:t>getch</a:t>
            </a:r>
            <a:r>
              <a:rPr lang="en-US" altLang="en-US" sz="1400" dirty="0">
                <a:latin typeface="+mj-lt"/>
              </a:rPr>
              <a:t>()) != 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'z'</a:t>
            </a:r>
            <a:r>
              <a:rPr lang="en-US" altLang="en-US" sz="1400" dirty="0">
                <a:latin typeface="+mj-lt"/>
              </a:rPr>
              <a:t>)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{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	printf(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"------------------------\n"</a:t>
            </a:r>
            <a:r>
              <a:rPr lang="en-US" altLang="en-US" sz="1400" dirty="0">
                <a:latin typeface="+mj-lt"/>
              </a:rPr>
              <a:t>);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   	printf(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isdigit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(%c) = %d\n"</a:t>
            </a:r>
            <a:r>
              <a:rPr lang="en-US" altLang="en-US" sz="1400" dirty="0">
                <a:latin typeface="+mj-lt"/>
              </a:rPr>
              <a:t>, c, </a:t>
            </a:r>
            <a:r>
              <a:rPr lang="en-US" altLang="en-US" sz="1400" dirty="0" err="1">
                <a:latin typeface="+mj-lt"/>
              </a:rPr>
              <a:t>isdigit</a:t>
            </a:r>
            <a:r>
              <a:rPr lang="en-US" altLang="en-US" sz="1400" dirty="0">
                <a:latin typeface="+mj-lt"/>
              </a:rPr>
              <a:t>(c));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	printf(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isalpha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(%c) = %d\n"</a:t>
            </a:r>
            <a:r>
              <a:rPr lang="en-US" altLang="en-US" sz="1400" dirty="0">
                <a:latin typeface="+mj-lt"/>
              </a:rPr>
              <a:t>, c, </a:t>
            </a:r>
            <a:r>
              <a:rPr lang="en-US" altLang="en-US" sz="1400" dirty="0" err="1">
                <a:latin typeface="+mj-lt"/>
              </a:rPr>
              <a:t>isalpha</a:t>
            </a:r>
            <a:r>
              <a:rPr lang="en-US" altLang="en-US" sz="1400" dirty="0">
                <a:latin typeface="+mj-lt"/>
              </a:rPr>
              <a:t>(c));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	printf(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islower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(%c) = %d\n"</a:t>
            </a:r>
            <a:r>
              <a:rPr lang="en-US" altLang="en-US" sz="1400" dirty="0">
                <a:latin typeface="+mj-lt"/>
              </a:rPr>
              <a:t>, c, </a:t>
            </a:r>
            <a:r>
              <a:rPr lang="en-US" altLang="en-US" sz="1400" dirty="0" err="1">
                <a:latin typeface="+mj-lt"/>
              </a:rPr>
              <a:t>islower</a:t>
            </a:r>
            <a:r>
              <a:rPr lang="en-US" altLang="en-US" sz="1400" dirty="0">
                <a:latin typeface="+mj-lt"/>
              </a:rPr>
              <a:t>(c));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	printf(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ispunct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(%c) = %d\n"</a:t>
            </a:r>
            <a:r>
              <a:rPr lang="en-US" altLang="en-US" sz="1400" dirty="0">
                <a:latin typeface="+mj-lt"/>
              </a:rPr>
              <a:t>, c, </a:t>
            </a:r>
            <a:r>
              <a:rPr lang="en-US" altLang="en-US" sz="1400" dirty="0" err="1">
                <a:latin typeface="+mj-lt"/>
              </a:rPr>
              <a:t>ispunct</a:t>
            </a:r>
            <a:r>
              <a:rPr lang="en-US" altLang="en-US" sz="1400" dirty="0">
                <a:latin typeface="+mj-lt"/>
              </a:rPr>
              <a:t>(c));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	printf(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isxdigit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(%c) = %d\n"</a:t>
            </a:r>
            <a:r>
              <a:rPr lang="en-US" altLang="en-US" sz="1400" dirty="0">
                <a:latin typeface="+mj-lt"/>
              </a:rPr>
              <a:t>, c, </a:t>
            </a:r>
            <a:r>
              <a:rPr lang="en-US" altLang="en-US" sz="1400" dirty="0" err="1">
                <a:latin typeface="+mj-lt"/>
              </a:rPr>
              <a:t>isxdigit</a:t>
            </a:r>
            <a:r>
              <a:rPr lang="en-US" altLang="en-US" sz="1400" dirty="0">
                <a:latin typeface="+mj-lt"/>
              </a:rPr>
              <a:t>(c));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	printf(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isprint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(%c) = %d\n"</a:t>
            </a:r>
            <a:r>
              <a:rPr lang="en-US" altLang="en-US" sz="1400" dirty="0">
                <a:latin typeface="+mj-lt"/>
              </a:rPr>
              <a:t>, c, </a:t>
            </a:r>
            <a:r>
              <a:rPr lang="en-US" altLang="en-US" sz="1400" dirty="0" err="1">
                <a:latin typeface="+mj-lt"/>
              </a:rPr>
              <a:t>isprint</a:t>
            </a:r>
            <a:r>
              <a:rPr lang="en-US" altLang="en-US" sz="1400" dirty="0">
                <a:latin typeface="+mj-lt"/>
              </a:rPr>
              <a:t>(c));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	printf(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"------------------------\n\n"</a:t>
            </a:r>
            <a:r>
              <a:rPr lang="en-US" altLang="en-US" sz="1400" dirty="0">
                <a:latin typeface="+mj-lt"/>
              </a:rPr>
              <a:t>);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}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 dirty="0">
                <a:latin typeface="+mj-lt"/>
              </a:rPr>
              <a:t> 0;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+mj-lt"/>
              </a:rPr>
              <a:t>}</a:t>
            </a:r>
            <a:endParaRPr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89119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처리 라이브러리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4224"/>
          </a:xfrm>
        </p:spPr>
        <p:txBody>
          <a:bodyPr/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string.h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09889"/>
              </p:ext>
            </p:extLst>
          </p:nvPr>
        </p:nvGraphicFramePr>
        <p:xfrm>
          <a:off x="457200" y="1844824"/>
          <a:ext cx="8352928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7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16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함수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6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size_t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strlen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char *s)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문자열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의 길이를 구함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.  (NULL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제외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6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char *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strcpy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(char *s1,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char *s2)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에 복사함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. s1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값을 반환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6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char *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strcat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char *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s1,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char *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s2)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의 끝에 붙여 넣음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.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s1</a:t>
                      </a:r>
                      <a:r>
                        <a:rPr kumimoji="1" lang="ko-KR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값을 반환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3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int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strcmp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const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 char *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s1,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const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 char *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s2)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과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를 비교하여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이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보다 앞에 있다면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–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값을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, s1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이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보다 뒤에 있다면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+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값을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같다면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을 반환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16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char *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strncpy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char *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s1,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const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 char *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s2,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size_t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n)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의 최대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n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개의 문자를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에 복사함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16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char *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strncat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char *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s1,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const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 char *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s2,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size_t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n)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의 최대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n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개의 문자를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의 끝에 붙여 넣음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16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int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strncmp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const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 char *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s1,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const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 char *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s2,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size_t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n)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최대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n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개의 문자까지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과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를 비교함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7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char *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strchr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const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 char *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s, int c)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문자열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안에서 문자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가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처음 나타나는 곳을 반환함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7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char *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strrchr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const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 char *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s, int c)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문자열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s</a:t>
                      </a:r>
                      <a:r>
                        <a:rPr kumimoji="1" lang="ko-KR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안에서 문자 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c</a:t>
                      </a:r>
                      <a:r>
                        <a:rPr kumimoji="1" lang="ko-KR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가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마지막으로 나타나는 곳을 반환함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16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char *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strstr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const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 char *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s1, </a:t>
                      </a:r>
                      <a:r>
                        <a:rPr kumimoji="1" lang="en-US" altLang="ko-K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const</a:t>
                      </a: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 char *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s2) 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문자열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s1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에서 문자열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s2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를 찾음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16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char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*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strtok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(char *s,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char *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delimeter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문자열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를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delimeter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가 나오는 곳마다 분리하여 반환함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6364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 dirty="0"/>
              <a:t> - </a:t>
            </a:r>
            <a:r>
              <a:rPr lang="en-US" altLang="ko-KR" dirty="0" err="1"/>
              <a:t>strtok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552" y="1484784"/>
            <a:ext cx="7777163" cy="502126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en-US" sz="1600" dirty="0">
                <a:latin typeface="+mj-lt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+mj-lt"/>
              </a:rPr>
              <a:t>string.h</a:t>
            </a:r>
            <a:r>
              <a:rPr lang="en-US" altLang="en-US" sz="1600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en-US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en-US" sz="1600" dirty="0">
                <a:latin typeface="+mj-lt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+mj-lt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en-US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+mj-lt"/>
              </a:rPr>
              <a:t>char</a:t>
            </a:r>
            <a:r>
              <a:rPr lang="en-US" altLang="en-US" sz="1600" dirty="0">
                <a:latin typeface="+mj-lt"/>
              </a:rPr>
              <a:t> s[] = </a:t>
            </a:r>
            <a:r>
              <a:rPr lang="en-US" altLang="en-US" sz="1600" dirty="0">
                <a:solidFill>
                  <a:srgbClr val="800000"/>
                </a:solidFill>
                <a:latin typeface="+mj-lt"/>
              </a:rPr>
              <a:t>"Man is immortal, because he has a soul";</a:t>
            </a:r>
            <a:endParaRPr lang="en-US" altLang="en-US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+mj-lt"/>
              </a:rPr>
              <a:t>char</a:t>
            </a:r>
            <a:r>
              <a:rPr lang="en-US" altLang="en-US" sz="1600" dirty="0">
                <a:latin typeface="+mj-lt"/>
              </a:rPr>
              <a:t> </a:t>
            </a:r>
            <a:r>
              <a:rPr lang="en-US" altLang="en-US" sz="1600" dirty="0" err="1">
                <a:latin typeface="+mj-lt"/>
              </a:rPr>
              <a:t>seps</a:t>
            </a:r>
            <a:r>
              <a:rPr lang="en-US" altLang="en-US" sz="1600" dirty="0">
                <a:latin typeface="+mj-lt"/>
              </a:rPr>
              <a:t>[]   = </a:t>
            </a:r>
            <a:r>
              <a:rPr lang="en-US" altLang="en-US" sz="1600" dirty="0">
                <a:solidFill>
                  <a:srgbClr val="800000"/>
                </a:solidFill>
                <a:latin typeface="+mj-lt"/>
              </a:rPr>
              <a:t>" ,\t\n";</a:t>
            </a:r>
            <a:endParaRPr lang="en-US" altLang="en-US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+mj-lt"/>
              </a:rPr>
              <a:t>char</a:t>
            </a:r>
            <a:r>
              <a:rPr lang="en-US" altLang="en-US" sz="1600" dirty="0">
                <a:latin typeface="+mj-lt"/>
              </a:rPr>
              <a:t> *token;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600" dirty="0">
                <a:latin typeface="+mj-lt"/>
              </a:rPr>
              <a:t> main( </a:t>
            </a:r>
            <a:r>
              <a:rPr lang="en-US" altLang="en-US" sz="16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600" dirty="0">
                <a:latin typeface="+mj-lt"/>
              </a:rPr>
              <a:t> 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+mj-lt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+mj-lt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+mj-lt"/>
              </a:rPr>
              <a:t>문자열을</a:t>
            </a:r>
            <a:r>
              <a:rPr lang="en-US" altLang="en-US" sz="16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+mj-lt"/>
              </a:rPr>
              <a:t>전달하고</a:t>
            </a:r>
            <a:r>
              <a:rPr lang="en-US" altLang="en-US" sz="16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+mj-lt"/>
              </a:rPr>
              <a:t>다음</a:t>
            </a:r>
            <a:r>
              <a:rPr lang="en-US" altLang="en-US" sz="16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+mj-lt"/>
              </a:rPr>
              <a:t>토큰을</a:t>
            </a:r>
            <a:r>
              <a:rPr lang="en-US" altLang="en-US" sz="16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+mj-lt"/>
              </a:rPr>
              <a:t>얻는다</a:t>
            </a:r>
            <a:r>
              <a:rPr lang="en-US" altLang="en-US" sz="1600" dirty="0">
                <a:solidFill>
                  <a:srgbClr val="008000"/>
                </a:solidFill>
                <a:latin typeface="+mj-lt"/>
              </a:rPr>
              <a:t>. </a:t>
            </a:r>
            <a:endParaRPr lang="en-US" altLang="en-US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+mj-lt"/>
              </a:rPr>
              <a:t>	token = </a:t>
            </a:r>
            <a:r>
              <a:rPr lang="en-US" altLang="en-US" sz="1600" dirty="0" err="1">
                <a:latin typeface="+mj-lt"/>
              </a:rPr>
              <a:t>strtok</a:t>
            </a:r>
            <a:r>
              <a:rPr lang="en-US" altLang="en-US" sz="1600" dirty="0">
                <a:latin typeface="+mj-lt"/>
              </a:rPr>
              <a:t>( s, </a:t>
            </a:r>
            <a:r>
              <a:rPr lang="en-US" altLang="en-US" sz="1600" dirty="0" err="1">
                <a:latin typeface="+mj-lt"/>
              </a:rPr>
              <a:t>seps</a:t>
            </a:r>
            <a:r>
              <a:rPr lang="en-US" altLang="en-US" sz="1600" dirty="0">
                <a:latin typeface="+mj-lt"/>
              </a:rPr>
              <a:t> );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+mj-lt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+mj-lt"/>
              </a:rPr>
              <a:t>while</a:t>
            </a:r>
            <a:r>
              <a:rPr lang="en-US" altLang="en-US" sz="1600" dirty="0">
                <a:latin typeface="+mj-lt"/>
              </a:rPr>
              <a:t>( token != NULL 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+mj-lt"/>
              </a:rPr>
              <a:t>	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+mj-lt"/>
              </a:rPr>
              <a:t>		</a:t>
            </a:r>
            <a:r>
              <a:rPr lang="en-US" altLang="en-US" sz="160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+mj-lt"/>
              </a:rPr>
              <a:t>문자열</a:t>
            </a:r>
            <a:r>
              <a:rPr lang="en-US" altLang="en-US" sz="16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+mj-lt"/>
              </a:rPr>
              <a:t>s에</a:t>
            </a:r>
            <a:r>
              <a:rPr lang="en-US" altLang="en-US" sz="16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+mj-lt"/>
              </a:rPr>
              <a:t>토큰이</a:t>
            </a:r>
            <a:r>
              <a:rPr lang="en-US" altLang="en-US" sz="16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+mj-lt"/>
              </a:rPr>
              <a:t>있는</a:t>
            </a:r>
            <a:r>
              <a:rPr lang="en-US" altLang="en-US" sz="16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+mj-lt"/>
              </a:rPr>
              <a:t>동안</a:t>
            </a:r>
            <a:r>
              <a:rPr lang="en-US" altLang="en-US" sz="16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+mj-lt"/>
              </a:rPr>
              <a:t>반복한다</a:t>
            </a:r>
            <a:r>
              <a:rPr lang="en-US" altLang="en-US" sz="1600" dirty="0">
                <a:solidFill>
                  <a:srgbClr val="008000"/>
                </a:solidFill>
                <a:latin typeface="+mj-lt"/>
              </a:rPr>
              <a:t>. </a:t>
            </a:r>
            <a:endParaRPr lang="en-US" altLang="en-US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+mj-lt"/>
              </a:rPr>
              <a:t>	      </a:t>
            </a:r>
            <a:r>
              <a:rPr lang="en-US" altLang="en-US" sz="1600" dirty="0" err="1">
                <a:latin typeface="+mj-lt"/>
              </a:rPr>
              <a:t>printf</a:t>
            </a:r>
            <a:r>
              <a:rPr lang="en-US" altLang="en-US" sz="1600" dirty="0">
                <a:latin typeface="+mj-lt"/>
              </a:rPr>
              <a:t>( </a:t>
            </a:r>
            <a:r>
              <a:rPr lang="en-US" alt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+mj-lt"/>
              </a:rPr>
              <a:t>토큰</a:t>
            </a:r>
            <a:r>
              <a:rPr lang="en-US" altLang="en-US" sz="1600" dirty="0">
                <a:solidFill>
                  <a:srgbClr val="800000"/>
                </a:solidFill>
                <a:latin typeface="+mj-lt"/>
              </a:rPr>
              <a:t>: %s\n"</a:t>
            </a:r>
            <a:r>
              <a:rPr lang="en-US" altLang="en-US" sz="1600" dirty="0">
                <a:latin typeface="+mj-lt"/>
              </a:rPr>
              <a:t>, token 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+mj-lt"/>
              </a:rPr>
              <a:t>		</a:t>
            </a:r>
            <a:r>
              <a:rPr lang="en-US" altLang="en-US" sz="160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+mj-lt"/>
              </a:rPr>
              <a:t>다음</a:t>
            </a:r>
            <a:r>
              <a:rPr lang="en-US" altLang="en-US" sz="16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+mj-lt"/>
              </a:rPr>
              <a:t>토큰을</a:t>
            </a:r>
            <a:r>
              <a:rPr lang="en-US" altLang="en-US" sz="16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+mj-lt"/>
              </a:rPr>
              <a:t>얻는다</a:t>
            </a:r>
            <a:r>
              <a:rPr lang="en-US" altLang="en-US" sz="1600" dirty="0">
                <a:solidFill>
                  <a:srgbClr val="008000"/>
                </a:solidFill>
                <a:latin typeface="+mj-lt"/>
              </a:rPr>
              <a:t>. </a:t>
            </a:r>
            <a:endParaRPr lang="en-US" altLang="en-US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+mj-lt"/>
              </a:rPr>
              <a:t>	      token = </a:t>
            </a:r>
            <a:r>
              <a:rPr lang="en-US" altLang="en-US" sz="1600" dirty="0" err="1">
                <a:latin typeface="+mj-lt"/>
              </a:rPr>
              <a:t>strtok</a:t>
            </a:r>
            <a:r>
              <a:rPr lang="en-US" altLang="en-US" sz="1600" dirty="0">
                <a:latin typeface="+mj-lt"/>
              </a:rPr>
              <a:t>( NULL, </a:t>
            </a:r>
            <a:r>
              <a:rPr lang="en-US" altLang="en-US" sz="1600" dirty="0" err="1">
                <a:latin typeface="+mj-lt"/>
              </a:rPr>
              <a:t>seps</a:t>
            </a:r>
            <a:r>
              <a:rPr lang="en-US" altLang="en-US" sz="1600" dirty="0">
                <a:latin typeface="+mj-lt"/>
              </a:rPr>
              <a:t> ); </a:t>
            </a:r>
            <a:r>
              <a:rPr lang="en-US" altLang="en-US" sz="1600" dirty="0">
                <a:solidFill>
                  <a:srgbClr val="008000"/>
                </a:solidFill>
                <a:latin typeface="+mj-lt"/>
              </a:rPr>
              <a:t>// </a:t>
            </a:r>
            <a:endParaRPr lang="en-US" altLang="en-US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+mj-lt"/>
              </a:rPr>
              <a:t>   	}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+mj-lt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ko-KR" altLang="en-US" sz="160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0;</a:t>
            </a:r>
            <a:endParaRPr lang="en-US" altLang="en-US" sz="16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+mj-lt"/>
              </a:rPr>
              <a:t>}</a:t>
            </a: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0087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수치의 상호 변환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94813"/>
              </p:ext>
            </p:extLst>
          </p:nvPr>
        </p:nvGraphicFramePr>
        <p:xfrm>
          <a:off x="485128" y="1700808"/>
          <a:ext cx="8407352" cy="237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2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함수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T="45700" marB="457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설명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T="45700" marB="457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9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int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sscanf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const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char *s,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const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char *d, </a:t>
                      </a:r>
                      <a:b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</a:b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type&amp; </a:t>
                      </a:r>
                      <a:r>
                        <a:rPr lang="en-US" sz="1600" baseline="0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</a:p>
                  </a:txBody>
                  <a:tcPr marL="17907" marR="17907" marT="17899" marB="17899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문자열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s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로부터 지정된 형식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로 수치를 읽어서 변수 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var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에 저장</a:t>
                      </a:r>
                    </a:p>
                  </a:txBody>
                  <a:tcPr marL="17907" marR="17907" marT="17899" marB="178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9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int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sprintf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const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char *s,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const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char *d, type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)</a:t>
                      </a:r>
                    </a:p>
                  </a:txBody>
                  <a:tcPr marL="17907" marR="17907" marT="17899" marB="17899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변수 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var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의 값을 형식 지정자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d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에 따라 문자열 형태로 문자 배열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s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에 저장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17907" marR="17907" marT="17899" marB="178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464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0767" y="1412776"/>
            <a:ext cx="7777162" cy="5233987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+mj-lt"/>
                <a:cs typeface="Trebuchet MS"/>
              </a:rPr>
              <a:t>#include</a:t>
            </a:r>
            <a:r>
              <a:rPr lang="en-US" sz="1600" dirty="0">
                <a:latin typeface="+mj-lt"/>
                <a:cs typeface="Trebuchet MS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  <a:cs typeface="Trebuchet MS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+mj-lt"/>
                <a:cs typeface="Trebuchet MS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+mj-lt"/>
                <a:cs typeface="Trebuchet MS"/>
              </a:rPr>
              <a:t>&gt;</a:t>
            </a:r>
            <a:endParaRPr lang="ko-KR" sz="16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solidFill>
                  <a:srgbClr val="800000"/>
                </a:solidFill>
                <a:latin typeface="+mj-lt"/>
                <a:cs typeface="Trebuchet MS"/>
              </a:rPr>
              <a:t> </a:t>
            </a:r>
            <a:endParaRPr lang="ko-KR" sz="16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 err="1">
                <a:solidFill>
                  <a:srgbClr val="0000FF"/>
                </a:solidFill>
                <a:latin typeface="+mj-lt"/>
                <a:cs typeface="Trebuchet MS"/>
              </a:rPr>
              <a:t>int</a:t>
            </a:r>
            <a:r>
              <a:rPr lang="en-US" sz="1600" dirty="0">
                <a:latin typeface="+mj-lt"/>
                <a:cs typeface="Trebuchet MS"/>
              </a:rPr>
              <a:t> main( </a:t>
            </a:r>
            <a:r>
              <a:rPr lang="en-US" sz="1600" dirty="0">
                <a:solidFill>
                  <a:srgbClr val="0000FF"/>
                </a:solidFill>
                <a:latin typeface="+mj-lt"/>
                <a:cs typeface="Trebuchet MS"/>
              </a:rPr>
              <a:t>void</a:t>
            </a:r>
            <a:r>
              <a:rPr lang="en-US" sz="1600" dirty="0">
                <a:latin typeface="+mj-lt"/>
                <a:cs typeface="Trebuchet MS"/>
              </a:rPr>
              <a:t> )</a:t>
            </a:r>
            <a:endParaRPr lang="ko-KR" sz="16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{</a:t>
            </a:r>
            <a:endParaRPr lang="ko-KR" sz="16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+mj-lt"/>
                <a:cs typeface="Trebuchet MS"/>
              </a:rPr>
              <a:t>char</a:t>
            </a:r>
            <a:r>
              <a:rPr lang="en-US" sz="1600" dirty="0">
                <a:latin typeface="+mj-lt"/>
                <a:cs typeface="Trebuchet MS"/>
              </a:rPr>
              <a:t> s1[] = </a:t>
            </a:r>
            <a:r>
              <a:rPr lang="en-US" sz="1600" dirty="0">
                <a:solidFill>
                  <a:srgbClr val="800000"/>
                </a:solidFill>
                <a:latin typeface="+mj-lt"/>
                <a:cs typeface="Trebuchet MS"/>
              </a:rPr>
              <a:t>"100"</a:t>
            </a:r>
            <a:r>
              <a:rPr lang="en-US" sz="1600" dirty="0">
                <a:solidFill>
                  <a:srgbClr val="282828"/>
                </a:solidFill>
                <a:latin typeface="+mj-lt"/>
                <a:cs typeface="Trebuchet MS"/>
              </a:rPr>
              <a:t>;</a:t>
            </a:r>
            <a:endParaRPr lang="ko-KR" sz="16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+mj-lt"/>
                <a:cs typeface="Trebuchet MS"/>
              </a:rPr>
              <a:t>char</a:t>
            </a:r>
            <a:r>
              <a:rPr lang="en-US" sz="1600" dirty="0">
                <a:latin typeface="+mj-lt"/>
                <a:cs typeface="Trebuchet MS"/>
              </a:rPr>
              <a:t> s2[] = </a:t>
            </a:r>
            <a:r>
              <a:rPr lang="en-US" sz="1600" dirty="0">
                <a:solidFill>
                  <a:srgbClr val="800000"/>
                </a:solidFill>
                <a:latin typeface="+mj-lt"/>
                <a:cs typeface="Trebuchet MS"/>
              </a:rPr>
              <a:t>"12.93"</a:t>
            </a:r>
            <a:r>
              <a:rPr lang="en-US" sz="1600" dirty="0">
                <a:solidFill>
                  <a:srgbClr val="282828"/>
                </a:solidFill>
                <a:latin typeface="+mj-lt"/>
                <a:cs typeface="Trebuchet MS"/>
              </a:rPr>
              <a:t>;</a:t>
            </a:r>
            <a:endParaRPr lang="ko-KR" sz="16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+mj-lt"/>
                <a:cs typeface="Trebuchet MS"/>
              </a:rPr>
              <a:t>char</a:t>
            </a:r>
            <a:r>
              <a:rPr lang="en-US" sz="1600" dirty="0">
                <a:latin typeface="+mj-lt"/>
                <a:cs typeface="Trebuchet MS"/>
              </a:rPr>
              <a:t> buffer[100];</a:t>
            </a:r>
            <a:endParaRPr lang="ko-KR" sz="16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 </a:t>
            </a: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+mj-lt"/>
                <a:cs typeface="Trebuchet MS"/>
              </a:rPr>
              <a:t>int</a:t>
            </a:r>
            <a:r>
              <a:rPr lang="en-US" sz="1600" dirty="0">
                <a:latin typeface="+mj-lt"/>
                <a:cs typeface="Trebuchet MS"/>
              </a:rPr>
              <a:t> </a:t>
            </a:r>
            <a:r>
              <a:rPr lang="en-US" sz="1600" dirty="0" err="1">
                <a:latin typeface="+mj-lt"/>
                <a:cs typeface="Trebuchet MS"/>
              </a:rPr>
              <a:t>i</a:t>
            </a:r>
            <a:r>
              <a:rPr lang="en-US" sz="1600" dirty="0">
                <a:latin typeface="+mj-lt"/>
                <a:cs typeface="Trebuchet MS"/>
              </a:rPr>
              <a:t>;</a:t>
            </a:r>
            <a:endParaRPr lang="ko-KR" sz="16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+mj-lt"/>
                <a:cs typeface="Trebuchet MS"/>
              </a:rPr>
              <a:t>double</a:t>
            </a:r>
            <a:r>
              <a:rPr lang="en-US" sz="1600" dirty="0">
                <a:latin typeface="+mj-lt"/>
                <a:cs typeface="Trebuchet MS"/>
              </a:rPr>
              <a:t> d;</a:t>
            </a:r>
            <a:endParaRPr lang="ko-KR" sz="16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+mj-lt"/>
                <a:cs typeface="Trebuchet MS"/>
              </a:rPr>
              <a:t>double</a:t>
            </a:r>
            <a:r>
              <a:rPr lang="en-US" sz="1600" dirty="0">
                <a:latin typeface="+mj-lt"/>
                <a:cs typeface="Trebuchet MS"/>
              </a:rPr>
              <a:t> result;</a:t>
            </a:r>
            <a:endParaRPr lang="ko-KR" sz="16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endParaRPr lang="en-US" sz="1600" dirty="0">
              <a:latin typeface="+mj-lt"/>
              <a:cs typeface="Trebuchet MS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	</a:t>
            </a:r>
            <a:r>
              <a:rPr lang="en-US" sz="1600" dirty="0" err="1">
                <a:latin typeface="+mj-lt"/>
                <a:cs typeface="Trebuchet MS"/>
              </a:rPr>
              <a:t>sscanf</a:t>
            </a:r>
            <a:r>
              <a:rPr lang="en-US" sz="1600" dirty="0">
                <a:latin typeface="+mj-lt"/>
                <a:cs typeface="Trebuchet MS"/>
              </a:rPr>
              <a:t>(s1, </a:t>
            </a:r>
            <a:r>
              <a:rPr lang="en-US" sz="1600" dirty="0">
                <a:solidFill>
                  <a:srgbClr val="800000"/>
                </a:solidFill>
                <a:latin typeface="+mj-lt"/>
                <a:cs typeface="Trebuchet MS"/>
              </a:rPr>
              <a:t>"%d"</a:t>
            </a:r>
            <a:r>
              <a:rPr lang="en-US" sz="1600" dirty="0">
                <a:latin typeface="+mj-lt"/>
                <a:cs typeface="Trebuchet MS"/>
              </a:rPr>
              <a:t>, &amp;</a:t>
            </a:r>
            <a:r>
              <a:rPr lang="en-US" sz="1600" dirty="0" err="1">
                <a:latin typeface="+mj-lt"/>
                <a:cs typeface="Trebuchet MS"/>
              </a:rPr>
              <a:t>i</a:t>
            </a:r>
            <a:r>
              <a:rPr lang="en-US" sz="1600" dirty="0">
                <a:latin typeface="+mj-lt"/>
                <a:cs typeface="Trebuchet MS"/>
              </a:rPr>
              <a:t>);</a:t>
            </a:r>
            <a:endParaRPr lang="ko-KR" sz="16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	</a:t>
            </a:r>
            <a:r>
              <a:rPr lang="en-US" sz="1600" dirty="0" err="1">
                <a:latin typeface="+mj-lt"/>
                <a:cs typeface="Trebuchet MS"/>
              </a:rPr>
              <a:t>sscanf</a:t>
            </a:r>
            <a:r>
              <a:rPr lang="en-US" sz="1600" dirty="0">
                <a:latin typeface="+mj-lt"/>
                <a:cs typeface="Trebuchet MS"/>
              </a:rPr>
              <a:t>(s2, </a:t>
            </a:r>
            <a:r>
              <a:rPr lang="en-US" sz="1600" dirty="0">
                <a:solidFill>
                  <a:srgbClr val="800000"/>
                </a:solidFill>
                <a:latin typeface="+mj-lt"/>
                <a:cs typeface="Trebuchet MS"/>
              </a:rPr>
              <a:t>"%lf"</a:t>
            </a:r>
            <a:r>
              <a:rPr lang="en-US" sz="1600" dirty="0">
                <a:latin typeface="+mj-lt"/>
                <a:cs typeface="Trebuchet MS"/>
              </a:rPr>
              <a:t>, &amp;d);</a:t>
            </a:r>
            <a:endParaRPr lang="ko-KR" sz="16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 </a:t>
            </a:r>
            <a:endParaRPr lang="ko-KR" sz="16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	result = </a:t>
            </a:r>
            <a:r>
              <a:rPr lang="en-US" sz="1600" dirty="0" err="1">
                <a:latin typeface="+mj-lt"/>
                <a:cs typeface="Trebuchet MS"/>
              </a:rPr>
              <a:t>i</a:t>
            </a:r>
            <a:r>
              <a:rPr lang="en-US" sz="1600" dirty="0">
                <a:latin typeface="+mj-lt"/>
                <a:cs typeface="Trebuchet MS"/>
              </a:rPr>
              <a:t> + d;</a:t>
            </a:r>
            <a:endParaRPr lang="ko-KR" sz="16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 </a:t>
            </a:r>
            <a:endParaRPr lang="ko-KR" sz="16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	</a:t>
            </a:r>
            <a:r>
              <a:rPr lang="en-US" sz="1600" dirty="0" err="1">
                <a:latin typeface="+mj-lt"/>
                <a:cs typeface="Trebuchet MS"/>
              </a:rPr>
              <a:t>sprintf</a:t>
            </a:r>
            <a:r>
              <a:rPr lang="en-US" sz="1600" dirty="0">
                <a:latin typeface="+mj-lt"/>
                <a:cs typeface="Trebuchet MS"/>
              </a:rPr>
              <a:t>(buffer, </a:t>
            </a:r>
            <a:r>
              <a:rPr lang="en-US" sz="1600" dirty="0">
                <a:solidFill>
                  <a:srgbClr val="800000"/>
                </a:solidFill>
                <a:latin typeface="+mj-lt"/>
                <a:cs typeface="Trebuchet MS"/>
              </a:rPr>
              <a:t>"%f"</a:t>
            </a:r>
            <a:r>
              <a:rPr lang="en-US" sz="1600" dirty="0">
                <a:latin typeface="+mj-lt"/>
                <a:cs typeface="Trebuchet MS"/>
              </a:rPr>
              <a:t>, result);</a:t>
            </a:r>
            <a:endParaRPr lang="ko-KR" sz="16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	</a:t>
            </a:r>
            <a:r>
              <a:rPr lang="en-US" sz="1600" dirty="0" err="1">
                <a:latin typeface="+mj-lt"/>
                <a:cs typeface="Trebuchet MS"/>
              </a:rPr>
              <a:t>printf</a:t>
            </a:r>
            <a:r>
              <a:rPr lang="en-US" sz="1600" dirty="0">
                <a:latin typeface="+mj-lt"/>
                <a:cs typeface="Trebuchet MS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+mj-lt"/>
                <a:cs typeface="Trebuchet MS"/>
              </a:rPr>
              <a:t>"</a:t>
            </a:r>
            <a:r>
              <a:rPr lang="ko-KR" sz="1600" dirty="0">
                <a:solidFill>
                  <a:srgbClr val="800000"/>
                </a:solidFill>
                <a:latin typeface="+mj-lt"/>
                <a:ea typeface="굴림"/>
                <a:cs typeface="굴림"/>
              </a:rPr>
              <a:t>연산</a:t>
            </a:r>
            <a:r>
              <a:rPr lang="ko-KR" sz="1600" dirty="0">
                <a:solidFill>
                  <a:srgbClr val="800000"/>
                </a:solidFill>
                <a:latin typeface="+mj-lt"/>
                <a:ea typeface="Trebuchet MS"/>
                <a:cs typeface="Trebuchet MS"/>
              </a:rPr>
              <a:t> </a:t>
            </a:r>
            <a:r>
              <a:rPr lang="ko-KR" sz="1600" dirty="0">
                <a:solidFill>
                  <a:srgbClr val="800000"/>
                </a:solidFill>
                <a:latin typeface="+mj-lt"/>
                <a:ea typeface="굴림"/>
                <a:cs typeface="굴림"/>
              </a:rPr>
              <a:t>결과는</a:t>
            </a:r>
            <a:r>
              <a:rPr lang="en-US" sz="1600" dirty="0">
                <a:solidFill>
                  <a:srgbClr val="800000"/>
                </a:solidFill>
                <a:latin typeface="+mj-lt"/>
                <a:cs typeface="Trebuchet MS"/>
              </a:rPr>
              <a:t> %s</a:t>
            </a:r>
            <a:r>
              <a:rPr lang="ko-KR" sz="1600" dirty="0">
                <a:solidFill>
                  <a:srgbClr val="800000"/>
                </a:solidFill>
                <a:latin typeface="+mj-lt"/>
                <a:ea typeface="굴림"/>
                <a:cs typeface="굴림"/>
              </a:rPr>
              <a:t>입니다</a:t>
            </a:r>
            <a:r>
              <a:rPr lang="en-US" sz="1600" dirty="0">
                <a:solidFill>
                  <a:srgbClr val="800000"/>
                </a:solidFill>
                <a:latin typeface="+mj-lt"/>
                <a:cs typeface="Trebuchet MS"/>
              </a:rPr>
              <a:t>.\n"</a:t>
            </a:r>
            <a:r>
              <a:rPr lang="en-US" sz="1600" dirty="0">
                <a:latin typeface="+mj-lt"/>
                <a:cs typeface="Trebuchet MS"/>
              </a:rPr>
              <a:t>, buffer);</a:t>
            </a:r>
            <a:endParaRPr lang="ko-KR" sz="16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+mj-lt"/>
                <a:cs typeface="Trebuchet MS"/>
              </a:rPr>
              <a:t>return</a:t>
            </a:r>
            <a:r>
              <a:rPr lang="en-US" sz="1600" dirty="0">
                <a:latin typeface="+mj-lt"/>
                <a:cs typeface="Trebuchet MS"/>
              </a:rPr>
              <a:t> 0;</a:t>
            </a:r>
            <a:endParaRPr lang="ko-KR" sz="1600" dirty="0">
              <a:latin typeface="+mj-lt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100" dirty="0">
                <a:latin typeface="+mj-lt"/>
                <a:ea typeface="맑은 고딕"/>
                <a:cs typeface="Trebuchet MS"/>
              </a:rPr>
              <a:t>}</a:t>
            </a:r>
            <a:endParaRPr lang="ko-KR" sz="1600" kern="100" dirty="0">
              <a:latin typeface="+mj-lt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67489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문자열을</a:t>
            </a:r>
            <a:r>
              <a:rPr lang="en-US" altLang="ko-KR" dirty="0"/>
              <a:t> </a:t>
            </a:r>
            <a:r>
              <a:rPr lang="ko-KR" altLang="en-US" dirty="0"/>
              <a:t>수치로 변환하는 함수들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48200"/>
          </a:xfrm>
        </p:spPr>
        <p:txBody>
          <a:bodyPr/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83515"/>
              </p:ext>
            </p:extLst>
          </p:nvPr>
        </p:nvGraphicFramePr>
        <p:xfrm>
          <a:off x="611560" y="2281808"/>
          <a:ext cx="7344816" cy="1363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09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함수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설명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0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int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atoi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(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char *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str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str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을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int</a:t>
                      </a: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형으로 변환한다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0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long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atoi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(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char *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str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 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str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을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long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형으로 변환한다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8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double atof( const char *str );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str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을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double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형으로 변환한다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2598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3568" y="1412776"/>
            <a:ext cx="7777162" cy="5233987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+mj-lt"/>
                <a:cs typeface="Trebuchet MS"/>
              </a:rPr>
              <a:t>#include</a:t>
            </a:r>
            <a:r>
              <a:rPr lang="en-US" sz="1600" dirty="0">
                <a:latin typeface="+mj-lt"/>
                <a:cs typeface="Trebuchet MS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  <a:cs typeface="Trebuchet MS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+mj-lt"/>
                <a:cs typeface="Trebuchet MS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+mj-lt"/>
                <a:cs typeface="Trebuchet MS"/>
              </a:rPr>
              <a:t>&gt;</a:t>
            </a:r>
            <a:endParaRPr lang="ko-KR" sz="24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+mj-lt"/>
                <a:cs typeface="Trebuchet MS"/>
              </a:rPr>
              <a:t>#include</a:t>
            </a:r>
            <a:r>
              <a:rPr lang="en-US" sz="1600" dirty="0">
                <a:latin typeface="+mj-lt"/>
                <a:cs typeface="Trebuchet MS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  <a:cs typeface="Trebuchet MS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+mj-lt"/>
                <a:cs typeface="Trebuchet MS"/>
              </a:rPr>
              <a:t>stdlib.h</a:t>
            </a:r>
            <a:r>
              <a:rPr lang="en-US" sz="1600" dirty="0">
                <a:solidFill>
                  <a:srgbClr val="800000"/>
                </a:solidFill>
                <a:latin typeface="+mj-lt"/>
                <a:cs typeface="Trebuchet MS"/>
              </a:rPr>
              <a:t>&gt;</a:t>
            </a:r>
            <a:endParaRPr lang="ko-KR" sz="24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solidFill>
                  <a:srgbClr val="800000"/>
                </a:solidFill>
                <a:latin typeface="+mj-lt"/>
                <a:cs typeface="Trebuchet MS"/>
              </a:rPr>
              <a:t> </a:t>
            </a:r>
            <a:endParaRPr lang="ko-KR" sz="24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 err="1">
                <a:solidFill>
                  <a:srgbClr val="0000FF"/>
                </a:solidFill>
                <a:latin typeface="+mj-lt"/>
                <a:cs typeface="Trebuchet MS"/>
              </a:rPr>
              <a:t>int</a:t>
            </a:r>
            <a:r>
              <a:rPr lang="en-US" sz="1600" dirty="0">
                <a:latin typeface="+mj-lt"/>
                <a:cs typeface="Trebuchet MS"/>
              </a:rPr>
              <a:t> main( </a:t>
            </a:r>
            <a:r>
              <a:rPr lang="en-US" sz="1600" dirty="0">
                <a:solidFill>
                  <a:srgbClr val="0000FF"/>
                </a:solidFill>
                <a:latin typeface="+mj-lt"/>
                <a:cs typeface="Trebuchet MS"/>
              </a:rPr>
              <a:t>void</a:t>
            </a:r>
            <a:r>
              <a:rPr lang="en-US" sz="1600" dirty="0">
                <a:latin typeface="+mj-lt"/>
                <a:cs typeface="Trebuchet MS"/>
              </a:rPr>
              <a:t> )</a:t>
            </a:r>
            <a:endParaRPr lang="ko-KR" sz="24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{</a:t>
            </a:r>
            <a:endParaRPr lang="ko-KR" sz="24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+mj-lt"/>
                <a:cs typeface="Trebuchet MS"/>
              </a:rPr>
              <a:t>char</a:t>
            </a:r>
            <a:r>
              <a:rPr lang="en-US" sz="1600" dirty="0">
                <a:latin typeface="+mj-lt"/>
                <a:cs typeface="Trebuchet MS"/>
              </a:rPr>
              <a:t> s1[] = </a:t>
            </a:r>
            <a:r>
              <a:rPr lang="en-US" sz="1600" dirty="0">
                <a:solidFill>
                  <a:srgbClr val="800000"/>
                </a:solidFill>
                <a:latin typeface="+mj-lt"/>
                <a:cs typeface="Trebuchet MS"/>
              </a:rPr>
              <a:t>"100"</a:t>
            </a:r>
            <a:r>
              <a:rPr lang="en-US" sz="1600" dirty="0">
                <a:solidFill>
                  <a:srgbClr val="282828"/>
                </a:solidFill>
                <a:latin typeface="+mj-lt"/>
                <a:cs typeface="Trebuchet MS"/>
              </a:rPr>
              <a:t>;</a:t>
            </a:r>
            <a:endParaRPr lang="ko-KR" sz="24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+mj-lt"/>
                <a:cs typeface="Trebuchet MS"/>
              </a:rPr>
              <a:t>char</a:t>
            </a:r>
            <a:r>
              <a:rPr lang="en-US" sz="1600" dirty="0">
                <a:latin typeface="+mj-lt"/>
                <a:cs typeface="Trebuchet MS"/>
              </a:rPr>
              <a:t> s2[] = </a:t>
            </a:r>
            <a:r>
              <a:rPr lang="en-US" sz="1600" dirty="0">
                <a:solidFill>
                  <a:srgbClr val="800000"/>
                </a:solidFill>
                <a:latin typeface="+mj-lt"/>
                <a:cs typeface="Trebuchet MS"/>
              </a:rPr>
              <a:t>"12.93"</a:t>
            </a:r>
            <a:r>
              <a:rPr lang="en-US" sz="1600" dirty="0">
                <a:solidFill>
                  <a:srgbClr val="282828"/>
                </a:solidFill>
                <a:latin typeface="+mj-lt"/>
                <a:cs typeface="Trebuchet MS"/>
              </a:rPr>
              <a:t>;</a:t>
            </a:r>
            <a:endParaRPr lang="ko-KR" sz="24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+mj-lt"/>
                <a:cs typeface="Trebuchet MS"/>
              </a:rPr>
              <a:t>char</a:t>
            </a:r>
            <a:r>
              <a:rPr lang="en-US" sz="1600" dirty="0">
                <a:latin typeface="+mj-lt"/>
                <a:cs typeface="Trebuchet MS"/>
              </a:rPr>
              <a:t> buffer[100];</a:t>
            </a:r>
            <a:endParaRPr lang="ko-KR" sz="24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 </a:t>
            </a:r>
            <a:endParaRPr lang="ko-KR" sz="24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+mj-lt"/>
                <a:cs typeface="Trebuchet MS"/>
              </a:rPr>
              <a:t>int</a:t>
            </a:r>
            <a:r>
              <a:rPr lang="en-US" sz="1600" dirty="0">
                <a:latin typeface="+mj-lt"/>
                <a:cs typeface="Trebuchet MS"/>
              </a:rPr>
              <a:t> </a:t>
            </a:r>
            <a:r>
              <a:rPr lang="en-US" sz="1600" dirty="0" err="1">
                <a:latin typeface="+mj-lt"/>
                <a:cs typeface="Trebuchet MS"/>
              </a:rPr>
              <a:t>i</a:t>
            </a:r>
            <a:r>
              <a:rPr lang="en-US" sz="1600" dirty="0">
                <a:latin typeface="+mj-lt"/>
                <a:cs typeface="Trebuchet MS"/>
              </a:rPr>
              <a:t>;</a:t>
            </a:r>
            <a:endParaRPr lang="ko-KR" sz="24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+mj-lt"/>
                <a:cs typeface="Trebuchet MS"/>
              </a:rPr>
              <a:t>double</a:t>
            </a:r>
            <a:r>
              <a:rPr lang="en-US" sz="1600" dirty="0">
                <a:latin typeface="+mj-lt"/>
                <a:cs typeface="Trebuchet MS"/>
              </a:rPr>
              <a:t> d;</a:t>
            </a:r>
            <a:endParaRPr lang="ko-KR" sz="24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+mj-lt"/>
                <a:cs typeface="Trebuchet MS"/>
              </a:rPr>
              <a:t>double</a:t>
            </a:r>
            <a:r>
              <a:rPr lang="en-US" sz="1600" dirty="0">
                <a:latin typeface="+mj-lt"/>
                <a:cs typeface="Trebuchet MS"/>
              </a:rPr>
              <a:t> result;</a:t>
            </a:r>
            <a:endParaRPr lang="ko-KR" sz="24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 </a:t>
            </a:r>
            <a:endParaRPr lang="ko-KR" sz="24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	</a:t>
            </a:r>
            <a:r>
              <a:rPr lang="en-US" sz="1600" dirty="0" err="1">
                <a:latin typeface="+mj-lt"/>
                <a:cs typeface="Trebuchet MS"/>
              </a:rPr>
              <a:t>i</a:t>
            </a:r>
            <a:r>
              <a:rPr lang="en-US" sz="1600" dirty="0">
                <a:latin typeface="+mj-lt"/>
                <a:cs typeface="Trebuchet MS"/>
              </a:rPr>
              <a:t> = </a:t>
            </a:r>
            <a:r>
              <a:rPr lang="en-US" sz="1600" dirty="0" err="1">
                <a:latin typeface="+mj-lt"/>
                <a:cs typeface="Trebuchet MS"/>
              </a:rPr>
              <a:t>atoi</a:t>
            </a:r>
            <a:r>
              <a:rPr lang="en-US" sz="1600" dirty="0">
                <a:latin typeface="+mj-lt"/>
                <a:cs typeface="Trebuchet MS"/>
              </a:rPr>
              <a:t>(s1);</a:t>
            </a:r>
            <a:endParaRPr lang="ko-KR" sz="24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	d = </a:t>
            </a:r>
            <a:r>
              <a:rPr lang="en-US" sz="1600" dirty="0" err="1">
                <a:latin typeface="+mj-lt"/>
                <a:cs typeface="Trebuchet MS"/>
              </a:rPr>
              <a:t>atof</a:t>
            </a:r>
            <a:r>
              <a:rPr lang="en-US" sz="1600" dirty="0">
                <a:latin typeface="+mj-lt"/>
                <a:cs typeface="Trebuchet MS"/>
              </a:rPr>
              <a:t>(s2);</a:t>
            </a:r>
            <a:endParaRPr lang="ko-KR" sz="24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 </a:t>
            </a:r>
            <a:br>
              <a:rPr lang="ko-KR" sz="1600" dirty="0">
                <a:latin typeface="+mj-lt"/>
              </a:rPr>
            </a:br>
            <a:r>
              <a:rPr lang="en-US" sz="1600" dirty="0">
                <a:latin typeface="+mj-lt"/>
                <a:cs typeface="Trebuchet MS"/>
              </a:rPr>
              <a:t>	result = </a:t>
            </a:r>
            <a:r>
              <a:rPr lang="en-US" sz="1600" dirty="0" err="1">
                <a:latin typeface="+mj-lt"/>
                <a:cs typeface="Trebuchet MS"/>
              </a:rPr>
              <a:t>i</a:t>
            </a:r>
            <a:r>
              <a:rPr lang="en-US" sz="1600" dirty="0">
                <a:latin typeface="+mj-lt"/>
                <a:cs typeface="Trebuchet MS"/>
              </a:rPr>
              <a:t> + d;</a:t>
            </a:r>
            <a:endParaRPr lang="ko-KR" sz="24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 	</a:t>
            </a:r>
            <a:r>
              <a:rPr lang="en-US" sz="1600" dirty="0" err="1">
                <a:latin typeface="+mj-lt"/>
                <a:cs typeface="Trebuchet MS"/>
              </a:rPr>
              <a:t>sprintf</a:t>
            </a:r>
            <a:r>
              <a:rPr lang="en-US" sz="1600" dirty="0">
                <a:latin typeface="+mj-lt"/>
                <a:cs typeface="Trebuchet MS"/>
              </a:rPr>
              <a:t>(buffer, </a:t>
            </a:r>
            <a:r>
              <a:rPr lang="en-US" sz="1600" dirty="0">
                <a:solidFill>
                  <a:srgbClr val="800000"/>
                </a:solidFill>
                <a:latin typeface="+mj-lt"/>
                <a:cs typeface="Trebuchet MS"/>
              </a:rPr>
              <a:t>"%f"</a:t>
            </a:r>
            <a:r>
              <a:rPr lang="en-US" sz="1600" dirty="0">
                <a:latin typeface="+mj-lt"/>
                <a:cs typeface="Trebuchet MS"/>
              </a:rPr>
              <a:t>, result);</a:t>
            </a:r>
            <a:endParaRPr lang="ko-KR" sz="24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	</a:t>
            </a:r>
            <a:r>
              <a:rPr lang="en-US" sz="1600" dirty="0" err="1">
                <a:latin typeface="+mj-lt"/>
                <a:cs typeface="Trebuchet MS"/>
              </a:rPr>
              <a:t>printf</a:t>
            </a:r>
            <a:r>
              <a:rPr lang="en-US" sz="1600" dirty="0">
                <a:latin typeface="+mj-lt"/>
                <a:cs typeface="Trebuchet MS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+mj-lt"/>
                <a:cs typeface="Trebuchet MS"/>
              </a:rPr>
              <a:t>"</a:t>
            </a:r>
            <a:r>
              <a:rPr lang="ko-KR" sz="1600" dirty="0">
                <a:solidFill>
                  <a:srgbClr val="800000"/>
                </a:solidFill>
                <a:latin typeface="+mj-lt"/>
                <a:ea typeface="굴림"/>
                <a:cs typeface="굴림"/>
              </a:rPr>
              <a:t>연산</a:t>
            </a:r>
            <a:r>
              <a:rPr lang="ko-KR" sz="1600" dirty="0">
                <a:solidFill>
                  <a:srgbClr val="800000"/>
                </a:solidFill>
                <a:latin typeface="+mj-lt"/>
                <a:ea typeface="Trebuchet MS"/>
                <a:cs typeface="Trebuchet MS"/>
              </a:rPr>
              <a:t> </a:t>
            </a:r>
            <a:r>
              <a:rPr lang="ko-KR" sz="1600" dirty="0">
                <a:solidFill>
                  <a:srgbClr val="800000"/>
                </a:solidFill>
                <a:latin typeface="+mj-lt"/>
                <a:ea typeface="굴림"/>
                <a:cs typeface="굴림"/>
              </a:rPr>
              <a:t>결과는</a:t>
            </a:r>
            <a:r>
              <a:rPr lang="en-US" sz="1600" dirty="0">
                <a:solidFill>
                  <a:srgbClr val="800000"/>
                </a:solidFill>
                <a:latin typeface="+mj-lt"/>
                <a:cs typeface="Trebuchet MS"/>
              </a:rPr>
              <a:t> %s</a:t>
            </a:r>
            <a:r>
              <a:rPr lang="ko-KR" sz="1600" dirty="0">
                <a:solidFill>
                  <a:srgbClr val="800000"/>
                </a:solidFill>
                <a:latin typeface="+mj-lt"/>
                <a:ea typeface="굴림"/>
                <a:cs typeface="굴림"/>
              </a:rPr>
              <a:t>입니다</a:t>
            </a:r>
            <a:r>
              <a:rPr lang="en-US" sz="1600" dirty="0">
                <a:solidFill>
                  <a:srgbClr val="800000"/>
                </a:solidFill>
                <a:latin typeface="+mj-lt"/>
                <a:cs typeface="Trebuchet MS"/>
              </a:rPr>
              <a:t>.\n"</a:t>
            </a:r>
            <a:r>
              <a:rPr lang="en-US" sz="1600" dirty="0">
                <a:latin typeface="+mj-lt"/>
                <a:cs typeface="Trebuchet MS"/>
              </a:rPr>
              <a:t>, buffer);</a:t>
            </a:r>
            <a:endParaRPr lang="ko-KR" sz="2400" dirty="0">
              <a:latin typeface="+mj-lt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+mj-lt"/>
                <a:cs typeface="Trebuchet MS"/>
              </a:rPr>
              <a:t> 	</a:t>
            </a:r>
            <a:r>
              <a:rPr lang="en-US" sz="1600" dirty="0">
                <a:solidFill>
                  <a:srgbClr val="0000FF"/>
                </a:solidFill>
                <a:latin typeface="+mj-lt"/>
                <a:cs typeface="Trebuchet MS"/>
              </a:rPr>
              <a:t>return</a:t>
            </a:r>
            <a:r>
              <a:rPr lang="en-US" sz="1600" dirty="0">
                <a:latin typeface="+mj-lt"/>
                <a:cs typeface="Trebuchet MS"/>
              </a:rPr>
              <a:t> 0;</a:t>
            </a:r>
            <a:endParaRPr lang="ko-KR" sz="2400" dirty="0">
              <a:latin typeface="+mj-lt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100" dirty="0">
                <a:latin typeface="+mj-lt"/>
                <a:ea typeface="맑은 고딕"/>
                <a:cs typeface="Trebuchet MS"/>
              </a:rPr>
              <a:t>}</a:t>
            </a:r>
            <a:endParaRPr lang="ko-KR" sz="1600" kern="100" dirty="0">
              <a:latin typeface="+mj-lt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6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NULL </a:t>
            </a:r>
            <a:r>
              <a:rPr lang="ko-KR" altLang="en-US"/>
              <a:t>문자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문자열의 끝은 반드시 </a:t>
            </a:r>
            <a:r>
              <a:rPr lang="en-US" altLang="ko-KR" dirty="0"/>
              <a:t>NULL </a:t>
            </a:r>
            <a:r>
              <a:rPr lang="ko-KR" altLang="en-US" dirty="0"/>
              <a:t>문자</a:t>
            </a:r>
            <a:r>
              <a:rPr lang="en-US" altLang="ko-KR" dirty="0"/>
              <a:t>(null character)</a:t>
            </a:r>
            <a:r>
              <a:rPr lang="ko-KR" altLang="en-US" dirty="0"/>
              <a:t>라는 특수한 값으로 끝나야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6335509" cy="261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" name="Rectangle 7"/>
          <p:cNvSpPr>
            <a:spLocks noChangeArrowheads="1"/>
          </p:cNvSpPr>
          <p:nvPr/>
        </p:nvSpPr>
        <p:spPr bwMode="auto">
          <a:xfrm>
            <a:off x="971600" y="5301208"/>
            <a:ext cx="7777162" cy="50405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latinLnBrk="0"/>
            <a:r>
              <a:rPr lang="en-US" altLang="ko-KR" sz="1400" dirty="0">
                <a:latin typeface="Century Schoolbook" panose="02040604050505020304" pitchFamily="18" charset="0"/>
              </a:rPr>
              <a:t>char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str</a:t>
            </a:r>
            <a:r>
              <a:rPr lang="en-US" altLang="ko-KR" sz="1400" dirty="0">
                <a:latin typeface="Century Schoolbook" panose="02040604050505020304" pitchFamily="18" charset="0"/>
              </a:rPr>
              <a:t>[6] = "Hello";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배열의 초기화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83568" y="1628800"/>
            <a:ext cx="8064896" cy="144016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altLang="ko-KR" sz="1600" dirty="0">
                <a:latin typeface="Century Schoolbook" panose="02040604050505020304" pitchFamily="18" charset="0"/>
              </a:rPr>
              <a:t>char str[6] = { 'H', 'e', 'l', 'l', 'o', '\0' };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entury Schoolbook" panose="02040604050505020304" pitchFamily="18" charset="0"/>
              </a:rPr>
              <a:t>char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</a:t>
            </a:r>
            <a:r>
              <a:rPr lang="en-US" altLang="ko-KR" sz="1600" dirty="0">
                <a:latin typeface="Century Schoolbook" panose="02040604050505020304" pitchFamily="18" charset="0"/>
              </a:rPr>
              <a:t>[6] = "Hello";·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entury Schoolbook" panose="02040604050505020304" pitchFamily="18" charset="0"/>
              </a:rPr>
              <a:t>char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</a:t>
            </a:r>
            <a:r>
              <a:rPr lang="en-US" altLang="ko-KR" sz="1600" dirty="0">
                <a:latin typeface="Century Schoolbook" panose="02040604050505020304" pitchFamily="18" charset="0"/>
              </a:rPr>
              <a:t>[ ] = "Hello"; </a:t>
            </a:r>
          </a:p>
        </p:txBody>
      </p:sp>
    </p:spTree>
    <p:extLst>
      <p:ext uri="{BB962C8B-B14F-4D97-AF65-F5344CB8AC3E}">
        <p14:creationId xmlns:p14="http://schemas.microsoft.com/office/powerpoint/2010/main" val="370624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#1</a:t>
            </a:r>
            <a:endParaRPr lang="ko-KR" altLang="en-US" dirty="0"/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827584" y="1621631"/>
            <a:ext cx="7777162" cy="309721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4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main(void)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char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str1</a:t>
            </a:r>
            <a:r>
              <a:rPr lang="en-US" altLang="ko-KR" sz="1400" dirty="0">
                <a:latin typeface="Century Schoolbook" panose="02040604050505020304" pitchFamily="18" charset="0"/>
              </a:rPr>
              <a:t>[6] = "Seoul";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char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str2</a:t>
            </a:r>
            <a:r>
              <a:rPr lang="en-US" altLang="ko-KR" sz="1400" dirty="0">
                <a:latin typeface="Century Schoolbook" panose="02040604050505020304" pitchFamily="18" charset="0"/>
              </a:rPr>
              <a:t>[3] = { '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400" dirty="0">
                <a:latin typeface="Century Schoolbook" panose="02040604050505020304" pitchFamily="18" charset="0"/>
              </a:rPr>
              <a:t>', 's', '\0'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char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str3</a:t>
            </a:r>
            <a:r>
              <a:rPr lang="en-US" altLang="ko-KR" sz="1400" dirty="0">
                <a:latin typeface="Century Schoolbook" panose="02040604050505020304" pitchFamily="18" charset="0"/>
              </a:rPr>
              <a:t>[ ] = "the capital city of Korea.";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400" dirty="0">
                <a:latin typeface="Century Schoolbook" panose="02040604050505020304" pitchFamily="18" charset="0"/>
              </a:rPr>
              <a:t>("%s %s %s\n",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str1</a:t>
            </a:r>
            <a:r>
              <a:rPr lang="en-US" altLang="ko-KR" sz="1400" dirty="0">
                <a:latin typeface="Century Schoolbook" panose="02040604050505020304" pitchFamily="18" charset="0"/>
              </a:rPr>
              <a:t>,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str2</a:t>
            </a:r>
            <a:r>
              <a:rPr lang="en-US" altLang="ko-KR" sz="1400" dirty="0">
                <a:latin typeface="Century Schoolbook" panose="02040604050505020304" pitchFamily="18" charset="0"/>
              </a:rPr>
              <a:t>,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str3</a:t>
            </a:r>
            <a:r>
              <a:rPr lang="en-US" altLang="ko-KR" sz="14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return</a:t>
            </a:r>
            <a:r>
              <a:rPr lang="ko-KR" altLang="en-US" sz="1400" dirty="0">
                <a:latin typeface="Century Schoolbook" panose="02040604050505020304" pitchFamily="18" charset="0"/>
              </a:rPr>
              <a:t> </a:t>
            </a:r>
            <a:r>
              <a:rPr lang="en-US" altLang="ko-KR" sz="1400" dirty="0">
                <a:latin typeface="Century Schoolbook" panose="02040604050505020304" pitchFamily="18" charset="0"/>
              </a:rPr>
              <a:t>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0" y="3170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13176"/>
            <a:ext cx="77771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57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#2</a:t>
            </a:r>
            <a:endParaRPr lang="ko-KR" altLang="en-US" dirty="0"/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827584" y="1621631"/>
            <a:ext cx="7777162" cy="309721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4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main(void)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char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str</a:t>
            </a:r>
            <a:r>
              <a:rPr lang="en-US" altLang="ko-KR" sz="1400" dirty="0">
                <a:latin typeface="Century Schoolbook" panose="02040604050505020304" pitchFamily="18" charset="0"/>
              </a:rPr>
              <a:t>[] = "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komputer</a:t>
            </a:r>
            <a:r>
              <a:rPr lang="en-US" altLang="ko-KR" sz="1400" dirty="0">
                <a:latin typeface="Century Schoolbook" panose="02040604050505020304" pitchFamily="18" charset="0"/>
              </a:rPr>
              <a:t>";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400" dirty="0">
                <a:latin typeface="Century Schoolbook" panose="02040604050505020304" pitchFamily="18" charset="0"/>
              </a:rPr>
              <a:t>("%s\n",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str</a:t>
            </a:r>
            <a:r>
              <a:rPr lang="en-US" altLang="ko-KR" sz="14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str</a:t>
            </a:r>
            <a:r>
              <a:rPr lang="en-US" altLang="ko-KR" sz="1400" dirty="0">
                <a:latin typeface="Century Schoolbook" panose="02040604050505020304" pitchFamily="18" charset="0"/>
              </a:rPr>
              <a:t>[0] = 'c';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400" dirty="0">
                <a:latin typeface="Century Schoolbook" panose="02040604050505020304" pitchFamily="18" charset="0"/>
              </a:rPr>
              <a:t>("%s\n",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str</a:t>
            </a:r>
            <a:r>
              <a:rPr lang="en-US" altLang="ko-KR" sz="14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	return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0" y="3170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85184"/>
            <a:ext cx="7777162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5934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4527</TotalTime>
  <Words>3263</Words>
  <Application>Microsoft Office PowerPoint</Application>
  <PresentationFormat>화면 슬라이드 쇼(4:3)</PresentationFormat>
  <Paragraphs>594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56</vt:i4>
      </vt:variant>
    </vt:vector>
  </HeadingPairs>
  <TitlesOfParts>
    <vt:vector size="77" baseType="lpstr">
      <vt:lpstr>Arial Unicode MS</vt:lpstr>
      <vt:lpstr>HY얕은샘물M</vt:lpstr>
      <vt:lpstr>HY엽서L</vt:lpstr>
      <vt:lpstr>굴림</vt:lpstr>
      <vt:lpstr>맑은 고딕</vt:lpstr>
      <vt:lpstr>Arial</vt:lpstr>
      <vt:lpstr>Century Schoolbook</vt:lpstr>
      <vt:lpstr>Comic Sans MS</vt:lpstr>
      <vt:lpstr>Symbol</vt:lpstr>
      <vt:lpstr>Times New Roman</vt:lpstr>
      <vt:lpstr>Trebuchet MS</vt:lpstr>
      <vt:lpstr>Tw Cen MT</vt:lpstr>
      <vt:lpstr>Wingdings</vt:lpstr>
      <vt:lpstr>Wingdings 2</vt:lpstr>
      <vt:lpstr>1_Crayons</vt:lpstr>
      <vt:lpstr>가을</vt:lpstr>
      <vt:lpstr>2_Crayons</vt:lpstr>
      <vt:lpstr>3_Crayons</vt:lpstr>
      <vt:lpstr>4_Crayons</vt:lpstr>
      <vt:lpstr>5_Crayons</vt:lpstr>
      <vt:lpstr>6_Crayons</vt:lpstr>
      <vt:lpstr>PowerPoint 프레젠테이션</vt:lpstr>
      <vt:lpstr>이번 장에서 학습할 내용</vt:lpstr>
      <vt:lpstr>문자의 중요성</vt:lpstr>
      <vt:lpstr>문자열 표현 방법</vt:lpstr>
      <vt:lpstr>문자표현방법</vt:lpstr>
      <vt:lpstr>NULL 문자 </vt:lpstr>
      <vt:lpstr>문자열 배열의 초기화</vt:lpstr>
      <vt:lpstr>예제 #1</vt:lpstr>
      <vt:lpstr>예제 #2</vt:lpstr>
      <vt:lpstr>예제 #3</vt:lpstr>
      <vt:lpstr>문자 입출력</vt:lpstr>
      <vt:lpstr>예제</vt:lpstr>
      <vt:lpstr>예제</vt:lpstr>
      <vt:lpstr>Lab: 도형 크기 변경</vt:lpstr>
      <vt:lpstr>Sol:</vt:lpstr>
      <vt:lpstr>Sol:</vt:lpstr>
      <vt:lpstr>문자열 입출력 라이브러리 함수</vt:lpstr>
      <vt:lpstr>gets()와 puts() 문자열 입출력</vt:lpstr>
      <vt:lpstr>gets()와 puts() 문자열 입출력</vt:lpstr>
      <vt:lpstr>예제 #1</vt:lpstr>
      <vt:lpstr>예제 #2</vt:lpstr>
      <vt:lpstr>문자열 처리 라이브러리</vt:lpstr>
      <vt:lpstr>문자열 길이: strlen()</vt:lpstr>
      <vt:lpstr>예제</vt:lpstr>
      <vt:lpstr>문자열 복사: strcpy()</vt:lpstr>
      <vt:lpstr>문자열 복사: strcpy()</vt:lpstr>
      <vt:lpstr>문자열 연결</vt:lpstr>
      <vt:lpstr>문자열 연결</vt:lpstr>
      <vt:lpstr>문자열 비교</vt:lpstr>
      <vt:lpstr>예제</vt:lpstr>
      <vt:lpstr>PowerPoint 프레젠테이션</vt:lpstr>
      <vt:lpstr>문자열과 포인터</vt:lpstr>
      <vt:lpstr>예제</vt:lpstr>
      <vt:lpstr>(실습1) 좋아하는 과일을 맞추는 퀴즈</vt:lpstr>
      <vt:lpstr>(실습1) 좋아하는 과일을 맞추는 퀴즈</vt:lpstr>
      <vt:lpstr>(실습2) 행맨</vt:lpstr>
      <vt:lpstr>(실습2) 행맨</vt:lpstr>
      <vt:lpstr>(실습3) 단어 애나그램 게임 </vt:lpstr>
      <vt:lpstr>(실습3) 단어 애나그램 게임 </vt:lpstr>
      <vt:lpstr>문자열의 배열</vt:lpstr>
      <vt:lpstr>래그드(ragged) 배열</vt:lpstr>
      <vt:lpstr>예제</vt:lpstr>
      <vt:lpstr>예제</vt:lpstr>
      <vt:lpstr>(실습4) 한영 사전의 구현</vt:lpstr>
      <vt:lpstr>(실습4) 한영 사전의 구현</vt:lpstr>
      <vt:lpstr>(실습5) 문자열의 정렬</vt:lpstr>
      <vt:lpstr>(실습5) 문자열의 정렬</vt:lpstr>
      <vt:lpstr>문자 처리 라이브러리 함수</vt:lpstr>
      <vt:lpstr>예제1</vt:lpstr>
      <vt:lpstr>예제2</vt:lpstr>
      <vt:lpstr>문자열 처리 라이브러리</vt:lpstr>
      <vt:lpstr>예제 - strtok</vt:lpstr>
      <vt:lpstr>문자열과 수치의 상호 변환</vt:lpstr>
      <vt:lpstr>예제</vt:lpstr>
      <vt:lpstr>문자열을 수치로 변환하는 함수들</vt:lpstr>
      <vt:lpstr>예제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lab</cp:lastModifiedBy>
  <cp:revision>332</cp:revision>
  <dcterms:created xsi:type="dcterms:W3CDTF">2007-11-08T01:24:05Z</dcterms:created>
  <dcterms:modified xsi:type="dcterms:W3CDTF">2020-10-22T08:28:51Z</dcterms:modified>
</cp:coreProperties>
</file>