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7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  <p:sldMasterId id="2147483731" r:id="rId2"/>
    <p:sldMasterId id="2147483745" r:id="rId3"/>
    <p:sldMasterId id="2147483757" r:id="rId4"/>
    <p:sldMasterId id="2147483770" r:id="rId5"/>
    <p:sldMasterId id="2147483782" r:id="rId6"/>
    <p:sldMasterId id="2147483794" r:id="rId7"/>
    <p:sldMasterId id="2147483807" r:id="rId8"/>
  </p:sldMasterIdLst>
  <p:sldIdLst>
    <p:sldId id="443" r:id="rId9"/>
    <p:sldId id="444" r:id="rId10"/>
    <p:sldId id="335" r:id="rId11"/>
    <p:sldId id="336" r:id="rId12"/>
    <p:sldId id="337" r:id="rId13"/>
    <p:sldId id="339" r:id="rId14"/>
    <p:sldId id="340" r:id="rId15"/>
    <p:sldId id="341" r:id="rId16"/>
    <p:sldId id="343" r:id="rId17"/>
    <p:sldId id="448" r:id="rId18"/>
    <p:sldId id="449" r:id="rId19"/>
    <p:sldId id="450" r:id="rId20"/>
    <p:sldId id="344" r:id="rId21"/>
    <p:sldId id="345" r:id="rId22"/>
    <p:sldId id="403" r:id="rId23"/>
    <p:sldId id="404" r:id="rId24"/>
    <p:sldId id="412" r:id="rId25"/>
    <p:sldId id="346" r:id="rId26"/>
    <p:sldId id="405" r:id="rId27"/>
    <p:sldId id="406" r:id="rId28"/>
    <p:sldId id="415" r:id="rId29"/>
    <p:sldId id="416" r:id="rId30"/>
    <p:sldId id="408" r:id="rId31"/>
    <p:sldId id="351" r:id="rId32"/>
    <p:sldId id="352" r:id="rId33"/>
    <p:sldId id="355" r:id="rId34"/>
    <p:sldId id="356" r:id="rId35"/>
    <p:sldId id="357" r:id="rId36"/>
    <p:sldId id="417" r:id="rId37"/>
    <p:sldId id="418" r:id="rId38"/>
    <p:sldId id="419" r:id="rId39"/>
    <p:sldId id="420" r:id="rId40"/>
    <p:sldId id="421" r:id="rId41"/>
    <p:sldId id="422" r:id="rId42"/>
    <p:sldId id="423" r:id="rId43"/>
    <p:sldId id="424" r:id="rId44"/>
    <p:sldId id="425" r:id="rId45"/>
    <p:sldId id="426" r:id="rId46"/>
    <p:sldId id="427" r:id="rId47"/>
    <p:sldId id="428" r:id="rId48"/>
    <p:sldId id="429" r:id="rId49"/>
    <p:sldId id="451" r:id="rId50"/>
    <p:sldId id="452" r:id="rId51"/>
    <p:sldId id="454" r:id="rId52"/>
    <p:sldId id="455" r:id="rId53"/>
    <p:sldId id="431" r:id="rId54"/>
    <p:sldId id="432" r:id="rId55"/>
    <p:sldId id="456" r:id="rId56"/>
    <p:sldId id="433" r:id="rId57"/>
    <p:sldId id="434" r:id="rId58"/>
    <p:sldId id="435" r:id="rId59"/>
    <p:sldId id="436" r:id="rId60"/>
    <p:sldId id="457" r:id="rId61"/>
    <p:sldId id="458" r:id="rId62"/>
    <p:sldId id="437" r:id="rId63"/>
    <p:sldId id="438" r:id="rId64"/>
    <p:sldId id="439" r:id="rId65"/>
    <p:sldId id="440" r:id="rId66"/>
    <p:sldId id="441" r:id="rId67"/>
    <p:sldId id="442" r:id="rId68"/>
    <p:sldId id="459" r:id="rId69"/>
    <p:sldId id="460" r:id="rId70"/>
    <p:sldId id="461" r:id="rId7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B9FFB9"/>
    <a:srgbClr val="0000FF"/>
    <a:srgbClr val="CCECFF"/>
    <a:srgbClr val="CC99FF"/>
    <a:srgbClr val="AE4DFF"/>
    <a:srgbClr val="FF00FF"/>
    <a:srgbClr val="FFCC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64" autoAdjust="0"/>
    <p:restoredTop sz="95340" autoAdjust="0"/>
  </p:normalViewPr>
  <p:slideViewPr>
    <p:cSldViewPr>
      <p:cViewPr varScale="1">
        <p:scale>
          <a:sx n="109" d="100"/>
          <a:sy n="109" d="100"/>
        </p:scale>
        <p:origin x="127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63" Type="http://schemas.openxmlformats.org/officeDocument/2006/relationships/slide" Target="slides/slide55.xml"/><Relationship Id="rId68" Type="http://schemas.openxmlformats.org/officeDocument/2006/relationships/slide" Target="slides/slide60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66" Type="http://schemas.openxmlformats.org/officeDocument/2006/relationships/slide" Target="slides/slide58.xml"/><Relationship Id="rId7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61" Type="http://schemas.openxmlformats.org/officeDocument/2006/relationships/slide" Target="slides/slide53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slide" Target="slides/slide57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slide" Target="slides/slide56.xml"/><Relationship Id="rId69" Type="http://schemas.openxmlformats.org/officeDocument/2006/relationships/slide" Target="slides/slide6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72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slide" Target="slides/slide59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Relationship Id="rId70" Type="http://schemas.openxmlformats.org/officeDocument/2006/relationships/slide" Target="slides/slide62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9A223-DE56-4C24-BCDB-D3044B3E5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766281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205F4-EC33-4BC9-9967-2B356054EF7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984169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B1787-A837-4D46-8430-F5F53DFA2F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148421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10/22/2020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B59A223-DE56-4C24-BCDB-D3044B3E54B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8264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10/22/2020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03334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10/22/2020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22A18A8-4E71-4253-80C9-50DA6A08855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93242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10/22/2020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5F5997D4-0AFC-450F-A14E-A3AD1B67795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57977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10/22/2020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040C3CCD-59FC-450C-B8F2-13F11613F20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77382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10/22/2020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8EC94AC-8BCA-41A2-AF50-3176252CFD7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756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10/22/2020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BE7357E-4510-4AF1-8DAB-F0AC425451A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3197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10/22/2020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4DCF7FE-E46E-47AA-BA4D-87AC7D9AEB2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7932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0BF3B-F14B-42B4-B363-E55F60ECBCE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6875751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10/22/2020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34B77549-45B2-4360-AAF8-DEA0AFBA4DB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00318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10/22/2020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205F4-EC33-4BC9-9967-2B356054EF7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0634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10/22/2020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653B1787-A837-4D46-8430-F5F53DFA2FB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2313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9E902-F5F1-4821-B52F-A3D3E2F99C4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8070067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9E902-F5F1-4821-B52F-A3D3E2F99C4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4856503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442C3-9F1D-4293-B001-C642B8E1F2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0449013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CD32A-D0CB-499F-BA14-BB9D69191C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7101588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2EF0C-10B6-4BAC-8C1F-3F5472E286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018154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1DBB5-A407-48C3-AF98-0B31E1A2E16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5891501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987C1-2174-44A3-BEFB-3574260E1A1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439542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A18A8-4E71-4253-80C9-50DA6A0885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8782219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6D025-79D7-4122-9AE2-C25DF50E82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2524238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360DC-CCD2-4E90-B07B-A0C7DC259B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5565971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09A91-8BF8-43B2-B64F-B03E1E24458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2261689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F7193-50E1-4AFE-BEBD-E34B7AD4FF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7424060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BA48D-E905-4C1A-A6AA-A5B77A385D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4621583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37F94-F03D-4F62-9DC6-29BEBA93D8B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5583246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F37F1-3A36-4853-AAD2-19AD42CB893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6541861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956DE-4682-4367-92D3-550649CECC4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3041374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AC5E2-9F43-47F5-BE16-F3C7C939733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4108568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EDE6C-7692-4868-978C-4E417D8680E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224293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997D4-0AFC-450F-A14E-A3AD1B6779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2107467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ED35A-2356-4D9B-A229-08731429D19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3159668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E901E-997C-4428-AFFD-CE6475DAE96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4198490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707F5-2457-4AB2-8A3B-96410A21944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1254241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937C2-B0D9-4CB1-9F2F-6D5FA132F35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8791750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40527-6AB5-449D-8379-BC351533DB2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3900038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B9771-48A8-4BA0-ABF4-4EFA7C4465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771620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FE131-678F-48B8-BD8D-191497B8939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4676436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F965C-9A53-457A-AC50-599D1989118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7510858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DE261-01CB-4F21-B0B2-F1CBB61E338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2942468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F4013-464F-4905-BEE1-A616162BCD7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096077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C3CCD-59FC-450C-B8F2-13F11613F2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0230766"/>
      </p:ext>
    </p:extLst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2A272-9F15-4F84-A9D0-087741298C8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8417255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5D0B3-C738-46B5-BB4A-FBF3147120C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7417032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A9B5E-FCC9-445E-B277-BBD9CC15088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5409620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DA70C-970A-464F-91E2-018078C1C98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5682284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4178E-64CA-4609-9FE9-94A5BB89816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2282765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EE83B-D1A1-4A12-8FAF-FBD4603DC6B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1061546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BB0D8-BAAB-4829-848C-947045230CB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9554027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AC5A3-84ED-40E2-A155-DC0686FF73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7857515"/>
      </p:ext>
    </p:extLst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5F4E4-CDE1-49DD-B756-FB254AFDF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2354132"/>
      </p:ext>
    </p:extLst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C7136-5324-49FA-BD88-08B0A767115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275832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C94AC-8BCA-41A2-AF50-3176252CFD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7042689"/>
      </p:ext>
    </p:extLst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25922-0996-4CF2-BB0A-35D6F12FDE2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2370771"/>
      </p:ext>
    </p:extLst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8B662-B901-46E3-96A3-561ED903484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2889595"/>
      </p:ext>
    </p:extLst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36416-15C7-4C6E-AE80-33013E49F7F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7251664"/>
      </p:ext>
    </p:extLst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B5F44-C605-4072-BB82-0E8DC0F9BD5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1031409"/>
      </p:ext>
    </p:extLst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39EC3-EFE9-4B6C-9151-C53A97E21D5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7257052"/>
      </p:ext>
    </p:extLst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A7A0E-B917-4F7D-84C4-EDFD00B3334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876458"/>
      </p:ext>
    </p:extLst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77B57-49EF-42DD-A443-AE38A52AEFE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8357038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947D9-2C71-4C7D-88BE-3DC4EDC3C6F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9613646"/>
      </p:ext>
    </p:extLst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28BC3-C99D-4944-9743-DA50FB2C707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6486655"/>
      </p:ext>
    </p:extLst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845AC-A127-4169-AAC4-586586C385A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416448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7357E-4510-4AF1-8DAB-F0AC425451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8827309"/>
      </p:ext>
    </p:extLst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2424D-BB6C-42FC-B553-79412948D01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8469094"/>
      </p:ext>
    </p:extLst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D68BD6-F2AC-4C4A-8F8D-65F5D4D7674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929129"/>
      </p:ext>
    </p:extLst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1D7012-2259-4632-8AAB-C6F10B5DE4B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0294254"/>
      </p:ext>
    </p:extLst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2D8A51-0246-4A53-A23F-EFAAFA2EC9D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5228144"/>
      </p:ext>
    </p:extLst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D3BCD7-E6AB-4617-92D2-612D069525F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5312502"/>
      </p:ext>
    </p:extLst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0D4E03-310E-4366-AD7E-BBC129BDD9F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2318359"/>
      </p:ext>
    </p:extLst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6DEBC0-A9C0-44E5-B374-CB0A8893CFF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4827005"/>
      </p:ext>
    </p:extLst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8BB32C-D42E-4CDD-A6E0-6426DFB378C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4856380"/>
      </p:ext>
    </p:extLst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341F9A-7C3D-4F3D-9DB3-C913A538C0A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334910"/>
      </p:ext>
    </p:extLst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10013-CAFD-485C-8385-8ABBE39ED00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006947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CF7FE-E46E-47AA-BA4D-87AC7D9AEB2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8955762"/>
      </p:ext>
    </p:extLst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EFDD9-9914-49A0-AD1D-8E084345BA1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2063638"/>
      </p:ext>
    </p:extLst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D73380-B78A-433D-A185-6B66C956F9B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8436897"/>
      </p:ext>
    </p:extLst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MCj0378845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AEA9E-4803-4675-8B78-8345A199ED9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6771264"/>
      </p:ext>
    </p:extLst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89937-0E40-43AD-BFFC-FBB7E39213D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9130147"/>
      </p:ext>
    </p:extLst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DEB91-339C-4767-8E29-640607BFB34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8901208"/>
      </p:ext>
    </p:extLst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33075-5D69-42ED-BA42-81A28040C52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0549064"/>
      </p:ext>
    </p:extLst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F42C8-2BEA-4D9C-8D4A-EC5FEA706A2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0843829"/>
      </p:ext>
    </p:extLst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FE699-B664-4ADD-9D4C-2D9DC487B76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585080"/>
      </p:ext>
    </p:extLst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206C2-0DA7-47BB-9621-6D1989AA279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9645054"/>
      </p:ext>
    </p:extLst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45A77-7AB3-4045-BB51-3D8CF4A208F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251986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77549-45B2-4360-AAF8-DEA0AFBA4DB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7553574"/>
      </p:ext>
    </p:extLst>
  </p:cSld>
  <p:clrMapOvr>
    <a:masterClrMapping/>
  </p:clrMapOvr>
  <p:transition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4B081-A71A-444A-A2AF-89DA29C0BD1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8450533"/>
      </p:ext>
    </p:extLst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35413-FC64-46C4-A0E6-E84EF80C31A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58967"/>
      </p:ext>
    </p:extLst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8AFA2-59AA-4AA3-BC8D-2284A14999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8680840"/>
      </p:ext>
    </p:extLst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D0798-55B2-40C5-ADC8-8A6811FDD6C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010103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1.w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image" Target="../media/image1.wmf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slideLayout" Target="../slideLayouts/slideLayout93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pPr>
              <a:defRPr/>
            </a:pPr>
            <a:fld id="{7659E902-F5F1-4821-B52F-A3D3E2F99C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© 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ransition spd="med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10/22/2020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659E902-F5F1-4821-B52F-A3D3E2F99C4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140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pPr>
              <a:defRPr/>
            </a:pPr>
            <a:fld id="{97F832D8-2751-440F-921C-5CAA6946BC1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© 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Trebuchet MS" pitchFamily="34" charset="0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Trebuchet MS" pitchFamily="34" charset="0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Trebuchet MS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Trebuchet MS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034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3F5059AA-F855-4B82-A334-55B9947E789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2053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0963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C8BEE1D7-65E4-479E-9AD0-F1F6B9A973C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cs typeface="Arial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BC4CA9DB-B989-41D4-8C8D-012609F198E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2007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0723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Comic Sans MS" panose="030F0702030302020204" pitchFamily="66" charset="0"/>
              </a:defRPr>
            </a:lvl1pPr>
          </a:lstStyle>
          <a:p>
            <a:fld id="{60C33549-BFC9-4BF0-9FBA-65427DD1C36D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7073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DF7DACDB-8E2E-4AB2-A4BA-6828B9730BE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4779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400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 txBox="1">
            <a:spLocks/>
          </p:cNvSpPr>
          <p:nvPr/>
        </p:nvSpPr>
        <p:spPr>
          <a:xfrm>
            <a:off x="828452" y="1906719"/>
            <a:ext cx="7660824" cy="1522281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11</a:t>
            </a:r>
            <a:r>
              <a:rPr lang="ko-KR" altLang="en-US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장 구조체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ko-KR" altLang="en-US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공용체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ko-KR" altLang="en-US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열거형</a:t>
            </a:r>
            <a:endParaRPr lang="ko-KR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1665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  <a:r>
              <a:rPr lang="en-US" altLang="ko-KR" dirty="0"/>
              <a:t> </a:t>
            </a:r>
            <a:r>
              <a:rPr lang="ko-KR" altLang="en-US" dirty="0"/>
              <a:t>변수의 선언 방법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12648" y="1844824"/>
            <a:ext cx="7777163" cy="3935760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500" dirty="0">
                <a:solidFill>
                  <a:srgbClr val="0070C0"/>
                </a:solidFill>
                <a:latin typeface="+mj-lt"/>
              </a:rPr>
              <a:t>#include </a:t>
            </a:r>
            <a:r>
              <a:rPr lang="en-US" altLang="ko-KR" sz="15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altLang="ko-KR" sz="1500" dirty="0" err="1">
                <a:solidFill>
                  <a:srgbClr val="800000"/>
                </a:solidFill>
                <a:latin typeface="+mj-lt"/>
              </a:rPr>
              <a:t>stdio.h</a:t>
            </a:r>
            <a:r>
              <a:rPr lang="en-US" altLang="ko-KR" sz="1500" dirty="0">
                <a:solidFill>
                  <a:srgbClr val="800000"/>
                </a:solidFill>
                <a:latin typeface="+mj-lt"/>
              </a:rPr>
              <a:t>&gt;</a:t>
            </a:r>
            <a:endParaRPr lang="en-US" altLang="ko-KR" sz="15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endParaRPr lang="en-US" altLang="ko-KR" sz="15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500" dirty="0" err="1">
                <a:solidFill>
                  <a:srgbClr val="0070C0"/>
                </a:solidFill>
                <a:latin typeface="+mj-lt"/>
              </a:rPr>
              <a:t>struct</a:t>
            </a:r>
            <a:r>
              <a:rPr lang="en-US" altLang="ko-KR" sz="15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1500" dirty="0">
                <a:latin typeface="+mj-lt"/>
              </a:rPr>
              <a:t>student {		</a:t>
            </a:r>
            <a:r>
              <a:rPr lang="en-US" altLang="ko-KR" sz="1500" dirty="0">
                <a:solidFill>
                  <a:schemeClr val="tx2"/>
                </a:solidFill>
                <a:latin typeface="+mj-lt"/>
              </a:rPr>
              <a:t>// </a:t>
            </a:r>
            <a:r>
              <a:rPr lang="ko-KR" altLang="en-US" sz="1500" dirty="0">
                <a:solidFill>
                  <a:schemeClr val="tx2"/>
                </a:solidFill>
                <a:latin typeface="+mj-lt"/>
              </a:rPr>
              <a:t>구조체의 선언</a:t>
            </a:r>
            <a:r>
              <a:rPr lang="en-US" altLang="ko-KR" sz="1500" dirty="0">
                <a:solidFill>
                  <a:schemeClr val="tx2"/>
                </a:solidFill>
                <a:latin typeface="+mj-lt"/>
              </a:rPr>
              <a:t>, main </a:t>
            </a:r>
            <a:r>
              <a:rPr lang="ko-KR" altLang="en-US" sz="1500" dirty="0">
                <a:solidFill>
                  <a:schemeClr val="tx2"/>
                </a:solidFill>
                <a:latin typeface="+mj-lt"/>
              </a:rPr>
              <a:t>함수 안에서 선언할 경우는</a:t>
            </a:r>
            <a:r>
              <a:rPr lang="en-US" altLang="ko-KR" sz="1500" dirty="0">
                <a:solidFill>
                  <a:schemeClr val="tx2"/>
                </a:solidFill>
                <a:latin typeface="+mj-lt"/>
              </a:rPr>
              <a:t>?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500" dirty="0">
                <a:latin typeface="+mj-lt"/>
              </a:rPr>
              <a:t>	</a:t>
            </a:r>
            <a:r>
              <a:rPr lang="en-US" altLang="ko-KR" sz="1500" dirty="0">
                <a:solidFill>
                  <a:srgbClr val="0070C0"/>
                </a:solidFill>
                <a:latin typeface="+mj-lt"/>
              </a:rPr>
              <a:t>char</a:t>
            </a:r>
            <a:r>
              <a:rPr lang="en-US" altLang="ko-KR" sz="1500" dirty="0">
                <a:latin typeface="+mj-lt"/>
              </a:rPr>
              <a:t> name[20];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500" dirty="0">
                <a:latin typeface="+mj-lt"/>
              </a:rPr>
              <a:t>	</a:t>
            </a:r>
            <a:r>
              <a:rPr lang="en-US" altLang="ko-KR" sz="1500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altLang="ko-KR" sz="15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1500" dirty="0">
                <a:latin typeface="+mj-lt"/>
              </a:rPr>
              <a:t>ID;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500" dirty="0">
                <a:latin typeface="+mj-lt"/>
              </a:rPr>
              <a:t>	</a:t>
            </a:r>
            <a:r>
              <a:rPr lang="en-US" altLang="ko-KR" sz="1500" dirty="0">
                <a:solidFill>
                  <a:srgbClr val="0070C0"/>
                </a:solidFill>
                <a:latin typeface="+mj-lt"/>
              </a:rPr>
              <a:t>float</a:t>
            </a:r>
            <a:r>
              <a:rPr lang="en-US" altLang="ko-KR" sz="1500" dirty="0">
                <a:latin typeface="+mj-lt"/>
              </a:rPr>
              <a:t> score;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500" dirty="0">
                <a:latin typeface="+mj-lt"/>
              </a:rPr>
              <a:t>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endParaRPr lang="en-US" altLang="ko-KR" sz="15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500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altLang="ko-KR" sz="15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1500" dirty="0">
                <a:latin typeface="+mj-lt"/>
              </a:rPr>
              <a:t>main(</a:t>
            </a:r>
            <a:r>
              <a:rPr lang="en-US" altLang="ko-KR" sz="1500" dirty="0">
                <a:solidFill>
                  <a:srgbClr val="0000FF"/>
                </a:solidFill>
                <a:latin typeface="+mj-lt"/>
              </a:rPr>
              <a:t>void</a:t>
            </a:r>
            <a:r>
              <a:rPr lang="en-US" altLang="ko-KR" sz="1500" dirty="0">
                <a:latin typeface="+mj-lt"/>
              </a:rPr>
              <a:t>)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500" dirty="0">
                <a:latin typeface="+mj-lt"/>
              </a:rPr>
              <a:t>	</a:t>
            </a:r>
            <a:r>
              <a:rPr lang="en-US" altLang="ko-KR" sz="1500" dirty="0" err="1">
                <a:solidFill>
                  <a:srgbClr val="0070C0"/>
                </a:solidFill>
                <a:latin typeface="+mj-lt"/>
              </a:rPr>
              <a:t>struct</a:t>
            </a:r>
            <a:r>
              <a:rPr lang="en-US" altLang="ko-KR" sz="15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1500" dirty="0">
                <a:latin typeface="+mj-lt"/>
              </a:rPr>
              <a:t>student s1;	</a:t>
            </a:r>
            <a:r>
              <a:rPr lang="en-US" altLang="ko-KR" sz="1500" dirty="0">
                <a:solidFill>
                  <a:schemeClr val="tx2"/>
                </a:solidFill>
                <a:latin typeface="+mj-lt"/>
              </a:rPr>
              <a:t>// </a:t>
            </a:r>
            <a:r>
              <a:rPr lang="ko-KR" altLang="en-US" sz="1500" dirty="0">
                <a:solidFill>
                  <a:schemeClr val="tx2"/>
                </a:solidFill>
                <a:latin typeface="+mj-lt"/>
              </a:rPr>
              <a:t>구조체 변수의 선언</a:t>
            </a:r>
            <a:endParaRPr lang="en-US" altLang="ko-KR" sz="1500" dirty="0">
              <a:solidFill>
                <a:schemeClr val="tx2"/>
              </a:solidFill>
              <a:latin typeface="+mj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defRPr/>
            </a:pPr>
            <a:r>
              <a:rPr lang="en-US" altLang="ko-KR" sz="1500" dirty="0">
                <a:solidFill>
                  <a:schemeClr val="tx2"/>
                </a:solidFill>
                <a:latin typeface="+mj-lt"/>
              </a:rPr>
              <a:t>	</a:t>
            </a:r>
            <a:r>
              <a:rPr lang="en-US" altLang="ko-KR" sz="1500" dirty="0" err="1">
                <a:solidFill>
                  <a:srgbClr val="0070C0"/>
                </a:solidFill>
              </a:rPr>
              <a:t>struct</a:t>
            </a:r>
            <a:r>
              <a:rPr lang="en-US" altLang="ko-KR" sz="1500" dirty="0">
                <a:solidFill>
                  <a:srgbClr val="0070C0"/>
                </a:solidFill>
              </a:rPr>
              <a:t> </a:t>
            </a:r>
            <a:r>
              <a:rPr lang="en-US" altLang="ko-KR" sz="1500" dirty="0"/>
              <a:t>student s2;	</a:t>
            </a:r>
            <a:r>
              <a:rPr lang="en-US" altLang="ko-KR" sz="1500" dirty="0">
                <a:solidFill>
                  <a:schemeClr val="tx2"/>
                </a:solidFill>
              </a:rPr>
              <a:t>// </a:t>
            </a:r>
            <a:r>
              <a:rPr lang="ko-KR" altLang="en-US" sz="1500" dirty="0">
                <a:solidFill>
                  <a:schemeClr val="tx2"/>
                </a:solidFill>
              </a:rPr>
              <a:t>구조체 변수의 선언</a:t>
            </a:r>
            <a:endParaRPr lang="en-US" altLang="ko-KR" sz="1500" dirty="0">
              <a:solidFill>
                <a:schemeClr val="tx2"/>
              </a:solidFill>
              <a:latin typeface="+mj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500" dirty="0">
                <a:latin typeface="+mj-lt"/>
              </a:rPr>
              <a:t>	...	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500" dirty="0">
                <a:latin typeface="+mj-lt"/>
              </a:rPr>
              <a:t>	return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5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179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  <a:r>
              <a:rPr lang="en-US" altLang="ko-KR" dirty="0"/>
              <a:t> </a:t>
            </a:r>
            <a:r>
              <a:rPr lang="ko-KR" altLang="en-US" dirty="0"/>
              <a:t>변수의 선언 방법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2648" y="1600200"/>
            <a:ext cx="8423848" cy="449580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구조체</a:t>
            </a:r>
            <a:r>
              <a:rPr lang="en-US" altLang="ko-KR" sz="1800" dirty="0"/>
              <a:t> </a:t>
            </a:r>
            <a:r>
              <a:rPr lang="ko-KR" altLang="en-US" sz="1800" dirty="0"/>
              <a:t>정의 없이 구조체 변수를 선언 가능함</a:t>
            </a:r>
            <a:endParaRPr lang="en-US" altLang="ko-KR" sz="1800" dirty="0"/>
          </a:p>
          <a:p>
            <a:r>
              <a:rPr lang="ko-KR" altLang="en-US" sz="1800" dirty="0"/>
              <a:t>그러나 아래와 같이 태그를 사용하지 않을 경우 구조체의 재사용이 불가능함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11560" y="2420888"/>
            <a:ext cx="7777163" cy="4248472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300" b="1" dirty="0">
                <a:solidFill>
                  <a:srgbClr val="0070C0"/>
                </a:solidFill>
                <a:latin typeface="+mj-lt"/>
              </a:rPr>
              <a:t>#include </a:t>
            </a:r>
            <a:r>
              <a:rPr lang="en-US" altLang="ko-KR" sz="1300" b="1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altLang="ko-KR" sz="1300" b="1" dirty="0" err="1">
                <a:solidFill>
                  <a:srgbClr val="800000"/>
                </a:solidFill>
                <a:latin typeface="+mj-lt"/>
              </a:rPr>
              <a:t>stdio.h</a:t>
            </a:r>
            <a:r>
              <a:rPr lang="en-US" altLang="ko-KR" sz="1300" b="1" dirty="0">
                <a:solidFill>
                  <a:srgbClr val="800000"/>
                </a:solidFill>
                <a:latin typeface="+mj-lt"/>
              </a:rPr>
              <a:t>&gt;</a:t>
            </a:r>
            <a:endParaRPr lang="en-US" altLang="ko-KR" sz="1300" b="1" dirty="0">
              <a:latin typeface="+mj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endParaRPr lang="en-US" altLang="ko-KR" sz="1300" b="1" dirty="0">
              <a:latin typeface="+mj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300" b="1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altLang="ko-KR" sz="13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1300" b="1" dirty="0">
                <a:latin typeface="+mj-lt"/>
              </a:rPr>
              <a:t>main(</a:t>
            </a:r>
            <a:r>
              <a:rPr lang="en-US" altLang="ko-KR" sz="1300" b="1" dirty="0">
                <a:solidFill>
                  <a:srgbClr val="0070C0"/>
                </a:solidFill>
                <a:latin typeface="+mj-lt"/>
              </a:rPr>
              <a:t>void</a:t>
            </a:r>
            <a:r>
              <a:rPr lang="en-US" altLang="ko-KR" sz="1300" b="1" dirty="0">
                <a:latin typeface="+mj-lt"/>
              </a:rPr>
              <a:t>)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300" b="1" dirty="0">
                <a:latin typeface="+mj-lt"/>
              </a:rPr>
              <a:t>	</a:t>
            </a:r>
            <a:r>
              <a:rPr lang="en-US" altLang="ko-KR" sz="1300" b="1" dirty="0" err="1">
                <a:solidFill>
                  <a:srgbClr val="0070C0"/>
                </a:solidFill>
                <a:latin typeface="+mj-lt"/>
              </a:rPr>
              <a:t>struct</a:t>
            </a:r>
            <a:r>
              <a:rPr lang="en-US" altLang="ko-KR" sz="13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1300" b="1" dirty="0">
                <a:latin typeface="+mj-lt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300" b="1" dirty="0">
                <a:latin typeface="+mj-lt"/>
              </a:rPr>
              <a:t>		</a:t>
            </a:r>
            <a:r>
              <a:rPr lang="en-US" altLang="ko-KR" sz="1300" b="1" dirty="0">
                <a:solidFill>
                  <a:srgbClr val="0070C0"/>
                </a:solidFill>
                <a:latin typeface="+mj-lt"/>
              </a:rPr>
              <a:t>char</a:t>
            </a:r>
            <a:r>
              <a:rPr lang="en-US" altLang="ko-KR" sz="1300" b="1" dirty="0">
                <a:latin typeface="+mj-lt"/>
              </a:rPr>
              <a:t> name[20];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300" b="1" dirty="0">
                <a:latin typeface="+mj-lt"/>
              </a:rPr>
              <a:t>		</a:t>
            </a:r>
            <a:r>
              <a:rPr lang="en-US" altLang="ko-KR" sz="1300" b="1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altLang="ko-KR" sz="13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1300" b="1" dirty="0">
                <a:latin typeface="+mj-lt"/>
              </a:rPr>
              <a:t>ID;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300" b="1" dirty="0">
                <a:latin typeface="+mj-lt"/>
              </a:rPr>
              <a:t>		</a:t>
            </a:r>
            <a:r>
              <a:rPr lang="en-US" altLang="ko-KR" sz="1300" b="1" dirty="0">
                <a:solidFill>
                  <a:srgbClr val="0070C0"/>
                </a:solidFill>
                <a:latin typeface="+mj-lt"/>
              </a:rPr>
              <a:t>float</a:t>
            </a:r>
            <a:r>
              <a:rPr lang="en-US" altLang="ko-KR" sz="1300" b="1" dirty="0">
                <a:latin typeface="+mj-lt"/>
              </a:rPr>
              <a:t> score;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300" b="1" dirty="0">
                <a:latin typeface="+mj-lt"/>
              </a:rPr>
              <a:t>	} s1, s2;	</a:t>
            </a:r>
            <a:r>
              <a:rPr lang="en-US" altLang="ko-KR" sz="1300" b="1" dirty="0">
                <a:solidFill>
                  <a:schemeClr val="tx2"/>
                </a:solidFill>
                <a:latin typeface="+mj-lt"/>
              </a:rPr>
              <a:t>// </a:t>
            </a:r>
            <a:r>
              <a:rPr lang="ko-KR" altLang="en-US" sz="1300" b="1" dirty="0">
                <a:solidFill>
                  <a:schemeClr val="tx2"/>
                </a:solidFill>
                <a:latin typeface="+mj-lt"/>
              </a:rPr>
              <a:t>구조체 변수의 선언</a:t>
            </a:r>
            <a:endParaRPr lang="en-US" altLang="ko-KR" sz="1300" b="1" dirty="0">
              <a:solidFill>
                <a:schemeClr val="tx2"/>
              </a:solidFill>
              <a:latin typeface="+mj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endParaRPr lang="en-US" altLang="ko-KR" sz="1300" b="1" dirty="0">
              <a:solidFill>
                <a:schemeClr val="tx2"/>
              </a:solidFill>
              <a:latin typeface="+mj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300" b="1" dirty="0">
                <a:latin typeface="+mj-lt"/>
              </a:rPr>
              <a:t>	</a:t>
            </a:r>
            <a:r>
              <a:rPr lang="en-US" altLang="ko-KR" sz="1300" b="1" dirty="0" err="1">
                <a:solidFill>
                  <a:srgbClr val="0070C0"/>
                </a:solidFill>
              </a:rPr>
              <a:t>struct</a:t>
            </a:r>
            <a:r>
              <a:rPr lang="en-US" altLang="ko-KR" sz="1300" b="1" dirty="0">
                <a:solidFill>
                  <a:srgbClr val="0070C0"/>
                </a:solidFill>
              </a:rPr>
              <a:t> </a:t>
            </a:r>
            <a:r>
              <a:rPr lang="en-US" altLang="ko-KR" sz="1300" b="1" dirty="0"/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300" b="1" dirty="0"/>
              <a:t>		</a:t>
            </a:r>
            <a:r>
              <a:rPr lang="en-US" altLang="ko-KR" sz="1300" b="1" dirty="0">
                <a:solidFill>
                  <a:srgbClr val="0070C0"/>
                </a:solidFill>
              </a:rPr>
              <a:t>char</a:t>
            </a:r>
            <a:r>
              <a:rPr lang="en-US" altLang="ko-KR" sz="1300" b="1" dirty="0"/>
              <a:t> name[20];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300" b="1" dirty="0"/>
              <a:t>		</a:t>
            </a:r>
            <a:r>
              <a:rPr lang="en-US" altLang="ko-KR" sz="1300" b="1" dirty="0" err="1">
                <a:solidFill>
                  <a:srgbClr val="0070C0"/>
                </a:solidFill>
              </a:rPr>
              <a:t>int</a:t>
            </a:r>
            <a:r>
              <a:rPr lang="en-US" altLang="ko-KR" sz="1300" b="1" dirty="0">
                <a:solidFill>
                  <a:srgbClr val="0070C0"/>
                </a:solidFill>
              </a:rPr>
              <a:t> </a:t>
            </a:r>
            <a:r>
              <a:rPr lang="en-US" altLang="ko-KR" sz="1300" b="1" dirty="0"/>
              <a:t>ID;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300" b="1" dirty="0"/>
              <a:t>		</a:t>
            </a:r>
            <a:r>
              <a:rPr lang="en-US" altLang="ko-KR" sz="1300" b="1" dirty="0">
                <a:solidFill>
                  <a:srgbClr val="0070C0"/>
                </a:solidFill>
              </a:rPr>
              <a:t>float</a:t>
            </a:r>
            <a:r>
              <a:rPr lang="en-US" altLang="ko-KR" sz="1300" b="1" dirty="0"/>
              <a:t> score;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300" b="1" dirty="0"/>
              <a:t>	} s3, s4;	</a:t>
            </a:r>
            <a:r>
              <a:rPr lang="en-US" altLang="ko-KR" sz="1300" b="1" dirty="0">
                <a:solidFill>
                  <a:schemeClr val="tx2"/>
                </a:solidFill>
              </a:rPr>
              <a:t>// </a:t>
            </a:r>
            <a:r>
              <a:rPr lang="ko-KR" altLang="en-US" sz="1300" b="1" dirty="0">
                <a:solidFill>
                  <a:schemeClr val="tx2"/>
                </a:solidFill>
              </a:rPr>
              <a:t>구조체 변수의 선언</a:t>
            </a:r>
            <a:r>
              <a:rPr lang="en-US" altLang="ko-KR" sz="1300" b="1" dirty="0">
                <a:solidFill>
                  <a:schemeClr val="tx2"/>
                </a:solidFill>
              </a:rPr>
              <a:t>,  </a:t>
            </a:r>
            <a:r>
              <a:rPr lang="ko-KR" altLang="en-US" sz="1300" b="1" dirty="0">
                <a:solidFill>
                  <a:schemeClr val="tx2"/>
                </a:solidFill>
              </a:rPr>
              <a:t>이때 </a:t>
            </a:r>
            <a:r>
              <a:rPr lang="en-US" altLang="ko-KR" sz="1300" b="1" dirty="0">
                <a:solidFill>
                  <a:schemeClr val="tx2"/>
                </a:solidFill>
              </a:rPr>
              <a:t>s1, s2</a:t>
            </a:r>
            <a:r>
              <a:rPr lang="ko-KR" altLang="en-US" sz="1300" b="1" dirty="0">
                <a:solidFill>
                  <a:schemeClr val="tx2"/>
                </a:solidFill>
              </a:rPr>
              <a:t>와 </a:t>
            </a:r>
            <a:r>
              <a:rPr lang="en-US" altLang="ko-KR" sz="1300" b="1" dirty="0">
                <a:solidFill>
                  <a:schemeClr val="tx2"/>
                </a:solidFill>
              </a:rPr>
              <a:t>s3, s4</a:t>
            </a:r>
            <a:r>
              <a:rPr lang="ko-KR" altLang="en-US" sz="1300" b="1" dirty="0">
                <a:solidFill>
                  <a:schemeClr val="tx2"/>
                </a:solidFill>
              </a:rPr>
              <a:t>는 다른 형임</a:t>
            </a:r>
            <a:endParaRPr lang="en-US" altLang="ko-KR" sz="1300" b="1" dirty="0">
              <a:latin typeface="+mj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300" b="1" dirty="0">
                <a:latin typeface="+mj-lt"/>
              </a:rPr>
              <a:t>	...	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300" b="1" dirty="0">
                <a:latin typeface="+mj-lt"/>
              </a:rPr>
              <a:t>	</a:t>
            </a:r>
            <a:r>
              <a:rPr lang="en-US" altLang="ko-KR" sz="1300" b="1" dirty="0">
                <a:solidFill>
                  <a:srgbClr val="0070C0"/>
                </a:solidFill>
                <a:latin typeface="+mj-lt"/>
              </a:rPr>
              <a:t>return</a:t>
            </a:r>
            <a:r>
              <a:rPr lang="en-US" altLang="ko-KR" sz="1300" b="1" dirty="0">
                <a:latin typeface="+mj-lt"/>
              </a:rPr>
              <a:t>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300" b="1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1821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  <a:r>
              <a:rPr lang="en-US" altLang="ko-KR" dirty="0"/>
              <a:t> </a:t>
            </a:r>
            <a:r>
              <a:rPr lang="ko-KR" altLang="en-US" dirty="0"/>
              <a:t>변수의 선언 방법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구조체의 선언과 동시에 변수를 선언할 수 있음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11560" y="2204864"/>
            <a:ext cx="7777163" cy="4079776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600" dirty="0">
                <a:solidFill>
                  <a:srgbClr val="0070C0"/>
                </a:solidFill>
                <a:latin typeface="+mj-lt"/>
              </a:rPr>
              <a:t>#include </a:t>
            </a:r>
            <a:r>
              <a:rPr lang="en-US" altLang="ko-KR" sz="16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latin typeface="+mj-lt"/>
              </a:rPr>
              <a:t>stdio.h</a:t>
            </a:r>
            <a:r>
              <a:rPr lang="en-US" altLang="ko-KR" sz="1600" dirty="0">
                <a:solidFill>
                  <a:srgbClr val="800000"/>
                </a:solidFill>
                <a:latin typeface="+mj-lt"/>
              </a:rPr>
              <a:t>&gt;</a:t>
            </a:r>
            <a:endParaRPr lang="en-US" altLang="ko-KR" sz="16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endParaRPr lang="en-US" altLang="ko-KR" sz="16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600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altLang="ko-KR" sz="16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main(</a:t>
            </a:r>
            <a:r>
              <a:rPr lang="en-US" altLang="ko-KR" sz="1600" dirty="0">
                <a:solidFill>
                  <a:srgbClr val="0070C0"/>
                </a:solidFill>
                <a:latin typeface="+mj-lt"/>
              </a:rPr>
              <a:t>void</a:t>
            </a:r>
            <a:r>
              <a:rPr lang="en-US" altLang="ko-KR" sz="1600" dirty="0">
                <a:latin typeface="+mj-lt"/>
              </a:rPr>
              <a:t>)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600" dirty="0">
                <a:latin typeface="+mj-lt"/>
              </a:rPr>
              <a:t>	</a:t>
            </a:r>
            <a:r>
              <a:rPr lang="en-US" altLang="ko-KR" sz="1600" dirty="0" err="1">
                <a:solidFill>
                  <a:srgbClr val="0070C0"/>
                </a:solidFill>
                <a:latin typeface="+mj-lt"/>
              </a:rPr>
              <a:t>struct</a:t>
            </a:r>
            <a:r>
              <a:rPr lang="en-US" altLang="ko-KR" sz="16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student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600" dirty="0">
                <a:latin typeface="+mj-lt"/>
              </a:rPr>
              <a:t>		char name[20];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600" dirty="0">
                <a:latin typeface="+mj-lt"/>
              </a:rPr>
              <a:t>		</a:t>
            </a:r>
            <a:r>
              <a:rPr lang="en-US" altLang="ko-KR" sz="1600" dirty="0" err="1">
                <a:latin typeface="+mj-lt"/>
              </a:rPr>
              <a:t>int</a:t>
            </a:r>
            <a:r>
              <a:rPr lang="en-US" altLang="ko-KR" sz="1600" dirty="0">
                <a:latin typeface="+mj-lt"/>
              </a:rPr>
              <a:t> ID;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600" dirty="0">
                <a:latin typeface="+mj-lt"/>
              </a:rPr>
              <a:t>		float score;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600" dirty="0">
                <a:latin typeface="+mj-lt"/>
              </a:rPr>
              <a:t>	} s1, s2;	</a:t>
            </a:r>
            <a:r>
              <a:rPr lang="en-US" altLang="ko-KR" sz="1600" dirty="0">
                <a:solidFill>
                  <a:schemeClr val="tx2"/>
                </a:solidFill>
                <a:latin typeface="+mj-lt"/>
              </a:rPr>
              <a:t>// </a:t>
            </a:r>
            <a:r>
              <a:rPr lang="ko-KR" altLang="en-US" sz="1600" dirty="0">
                <a:solidFill>
                  <a:schemeClr val="tx2"/>
                </a:solidFill>
                <a:latin typeface="+mj-lt"/>
              </a:rPr>
              <a:t>구조체의</a:t>
            </a:r>
            <a:r>
              <a:rPr lang="en-US" altLang="ko-KR" sz="1600" dirty="0">
                <a:solidFill>
                  <a:schemeClr val="tx2"/>
                </a:solidFill>
                <a:latin typeface="+mj-lt"/>
              </a:rPr>
              <a:t> </a:t>
            </a:r>
            <a:r>
              <a:rPr lang="ko-KR" altLang="en-US" sz="1600" dirty="0">
                <a:solidFill>
                  <a:schemeClr val="tx2"/>
                </a:solidFill>
                <a:latin typeface="+mj-lt"/>
              </a:rPr>
              <a:t>선언 및 구조체 변수의 선언</a:t>
            </a:r>
            <a:endParaRPr lang="en-US" altLang="ko-KR" sz="1600" dirty="0">
              <a:solidFill>
                <a:schemeClr val="tx2"/>
              </a:solidFill>
              <a:latin typeface="+mj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endParaRPr lang="en-US" altLang="ko-KR" sz="1600" dirty="0">
              <a:solidFill>
                <a:schemeClr val="tx2"/>
              </a:solidFill>
              <a:latin typeface="+mj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600" dirty="0">
                <a:latin typeface="+mj-lt"/>
              </a:rPr>
              <a:t>	</a:t>
            </a:r>
            <a:r>
              <a:rPr lang="en-US" altLang="ko-KR" sz="1600" dirty="0" err="1">
                <a:solidFill>
                  <a:srgbClr val="0070C0"/>
                </a:solidFill>
              </a:rPr>
              <a:t>struct</a:t>
            </a: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/>
              <a:t>student s3;	</a:t>
            </a:r>
            <a:r>
              <a:rPr lang="en-US" altLang="ko-KR" sz="1600" dirty="0">
                <a:solidFill>
                  <a:schemeClr val="tx2"/>
                </a:solidFill>
              </a:rPr>
              <a:t>// </a:t>
            </a:r>
            <a:r>
              <a:rPr lang="ko-KR" altLang="en-US" sz="1600" dirty="0">
                <a:solidFill>
                  <a:schemeClr val="tx2"/>
                </a:solidFill>
              </a:rPr>
              <a:t>구조체 변수의 선언</a:t>
            </a:r>
            <a:r>
              <a:rPr lang="en-US" altLang="ko-KR" sz="1600" dirty="0">
                <a:solidFill>
                  <a:schemeClr val="tx2"/>
                </a:solidFill>
              </a:rPr>
              <a:t>, </a:t>
            </a:r>
            <a:r>
              <a:rPr lang="ko-KR" altLang="en-US" sz="1600" dirty="0">
                <a:solidFill>
                  <a:schemeClr val="tx2"/>
                </a:solidFill>
              </a:rPr>
              <a:t>이때 </a:t>
            </a:r>
            <a:r>
              <a:rPr lang="en-US" altLang="ko-KR" sz="1600" dirty="0">
                <a:solidFill>
                  <a:schemeClr val="tx2"/>
                </a:solidFill>
              </a:rPr>
              <a:t>s3</a:t>
            </a:r>
            <a:r>
              <a:rPr lang="ko-KR" altLang="en-US" sz="1600" dirty="0">
                <a:solidFill>
                  <a:schemeClr val="tx2"/>
                </a:solidFill>
              </a:rPr>
              <a:t>는 </a:t>
            </a:r>
            <a:r>
              <a:rPr lang="en-US" altLang="ko-KR" sz="1600" dirty="0">
                <a:solidFill>
                  <a:schemeClr val="tx2"/>
                </a:solidFill>
              </a:rPr>
              <a:t>s1, s2</a:t>
            </a:r>
            <a:r>
              <a:rPr lang="ko-KR" altLang="en-US" sz="1600" dirty="0">
                <a:solidFill>
                  <a:schemeClr val="tx2"/>
                </a:solidFill>
              </a:rPr>
              <a:t>와 같은 형임</a:t>
            </a:r>
            <a:endParaRPr lang="en-US" altLang="ko-KR" sz="16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600" dirty="0">
                <a:latin typeface="+mj-lt"/>
              </a:rPr>
              <a:t>	...	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600" dirty="0">
                <a:latin typeface="+mj-lt"/>
              </a:rPr>
              <a:t>	return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6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8814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구조체의 초기화</a:t>
            </a:r>
          </a:p>
        </p:txBody>
      </p:sp>
      <p:sp>
        <p:nvSpPr>
          <p:cNvPr id="13317" name="Rectangle 8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중괄호를 이용하여 초기값을 나열한다</a:t>
            </a:r>
            <a:r>
              <a:rPr lang="en-US" altLang="ko-KR"/>
              <a:t>. 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1013727" y="2132856"/>
            <a:ext cx="7100887" cy="1941513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600" dirty="0">
                <a:latin typeface="Trebuchet MS" pitchFamily="34" charset="0"/>
              </a:rPr>
              <a:t> student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		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dirty="0">
                <a:latin typeface="Trebuchet MS" pitchFamily="34" charset="0"/>
              </a:rPr>
              <a:t> number;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dirty="0">
                <a:latin typeface="Trebuchet MS" pitchFamily="34" charset="0"/>
              </a:rPr>
              <a:t> name[10];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600" dirty="0">
                <a:latin typeface="Trebuchet MS" pitchFamily="34" charset="0"/>
              </a:rPr>
              <a:t> grade;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600" dirty="0">
                <a:latin typeface="Trebuchet MS" pitchFamily="34" charset="0"/>
              </a:rPr>
              <a:t> student s1 = { 24, 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"Kim"</a:t>
            </a:r>
            <a:r>
              <a:rPr lang="en-US" altLang="ko-KR" sz="1600" dirty="0">
                <a:latin typeface="Trebuchet MS" pitchFamily="34" charset="0"/>
              </a:rPr>
              <a:t>, 4.3 };</a:t>
            </a: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0" y="2636838"/>
            <a:ext cx="2016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ko-KR" altLang="en-US" sz="1600"/>
          </a:p>
        </p:txBody>
      </p:sp>
      <p:sp>
        <p:nvSpPr>
          <p:cNvPr id="2" name="직사각형 1"/>
          <p:cNvSpPr/>
          <p:nvPr/>
        </p:nvSpPr>
        <p:spPr>
          <a:xfrm>
            <a:off x="2843808" y="3573016"/>
            <a:ext cx="194421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82" y="4365104"/>
            <a:ext cx="833437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460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구조체 멤버 참조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구조체 멤버를 참조하려면 다음과 같이 </a:t>
            </a:r>
            <a:r>
              <a:rPr lang="en-US" altLang="ko-KR"/>
              <a:t>.</a:t>
            </a:r>
            <a:r>
              <a:rPr lang="ko-KR" altLang="en-US"/>
              <a:t>연산자를 사용한다</a:t>
            </a:r>
            <a:r>
              <a:rPr lang="en-US" altLang="ko-KR"/>
              <a:t>.</a:t>
            </a:r>
          </a:p>
          <a:p>
            <a:pPr lvl="1" eaLnBrk="1" hangingPunct="1">
              <a:buFont typeface="Symbol" pitchFamily="18" charset="2"/>
              <a:buNone/>
            </a:pPr>
            <a:endParaRPr lang="en-US" altLang="ko-KR"/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971600" y="2204864"/>
            <a:ext cx="7777162" cy="936625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latin typeface="Century Schoolbook" panose="02040604050505020304" pitchFamily="18" charset="0"/>
              </a:rPr>
              <a:t>s1.number</a:t>
            </a:r>
            <a:r>
              <a:rPr lang="en-US" altLang="ko-KR" sz="1600" dirty="0">
                <a:latin typeface="Century Schoolbook" panose="02040604050505020304" pitchFamily="18" charset="0"/>
              </a:rPr>
              <a:t> = 20170001;	// </a:t>
            </a:r>
            <a:r>
              <a:rPr lang="ko-KR" altLang="en-US" sz="1600" dirty="0">
                <a:latin typeface="Century Schoolbook" panose="02040604050505020304" pitchFamily="18" charset="0"/>
              </a:rPr>
              <a:t>정수 멤버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latin typeface="Century Schoolbook" panose="02040604050505020304" pitchFamily="18" charset="0"/>
              </a:rPr>
              <a:t>strcpy</a:t>
            </a:r>
            <a:r>
              <a:rPr lang="en-US" altLang="ko-KR" sz="1600" dirty="0">
                <a:latin typeface="Century Schoolbook" panose="02040604050505020304" pitchFamily="18" charset="0"/>
              </a:rPr>
              <a:t>(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s1.name</a:t>
            </a:r>
            <a:r>
              <a:rPr lang="en-US" altLang="ko-KR" sz="1600" dirty="0">
                <a:latin typeface="Century Schoolbook" panose="02040604050505020304" pitchFamily="18" charset="0"/>
              </a:rPr>
              <a:t>, </a:t>
            </a:r>
            <a:r>
              <a:rPr lang="en-US" altLang="ko-KR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"Kim"</a:t>
            </a:r>
            <a:r>
              <a:rPr lang="en-US" altLang="ko-KR" sz="1600" dirty="0">
                <a:latin typeface="Century Schoolbook" panose="02040604050505020304" pitchFamily="18" charset="0"/>
              </a:rPr>
              <a:t>);	// </a:t>
            </a:r>
            <a:r>
              <a:rPr lang="ko-KR" altLang="en-US" sz="1600" dirty="0">
                <a:latin typeface="Century Schoolbook" panose="02040604050505020304" pitchFamily="18" charset="0"/>
              </a:rPr>
              <a:t>문자열 멤버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latin typeface="Century Schoolbook" panose="02040604050505020304" pitchFamily="18" charset="0"/>
              </a:rPr>
              <a:t>s1.grade</a:t>
            </a:r>
            <a:r>
              <a:rPr lang="en-US" altLang="ko-KR" sz="1600" dirty="0">
                <a:latin typeface="Century Schoolbook" panose="02040604050505020304" pitchFamily="18" charset="0"/>
              </a:rPr>
              <a:t> = 4.3;		// </a:t>
            </a:r>
            <a:r>
              <a:rPr lang="ko-KR" altLang="en-US" sz="1600" dirty="0">
                <a:latin typeface="Century Schoolbook" panose="02040604050505020304" pitchFamily="18" charset="0"/>
              </a:rPr>
              <a:t>실수 멤버</a:t>
            </a:r>
          </a:p>
        </p:txBody>
      </p:sp>
      <p:grpSp>
        <p:nvGrpSpPr>
          <p:cNvPr id="14341" name="Group 12"/>
          <p:cNvGrpSpPr>
            <a:grpSpLocks/>
          </p:cNvGrpSpPr>
          <p:nvPr/>
        </p:nvGrpSpPr>
        <p:grpSpPr bwMode="auto">
          <a:xfrm>
            <a:off x="3059113" y="4437063"/>
            <a:ext cx="1589087" cy="1616075"/>
            <a:chOff x="3208" y="1586"/>
            <a:chExt cx="1395" cy="1617"/>
          </a:xfrm>
        </p:grpSpPr>
        <p:sp>
          <p:nvSpPr>
            <p:cNvPr id="14344" name="Freeform 13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4 w 44"/>
                <a:gd name="T1" fmla="*/ 0 h 88"/>
                <a:gd name="T2" fmla="*/ 0 w 44"/>
                <a:gd name="T3" fmla="*/ 100 h 88"/>
                <a:gd name="T4" fmla="*/ 17 w 44"/>
                <a:gd name="T5" fmla="*/ 100 h 88"/>
                <a:gd name="T6" fmla="*/ 50 w 44"/>
                <a:gd name="T7" fmla="*/ 0 h 88"/>
                <a:gd name="T8" fmla="*/ 3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5" name="Freeform 14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6" name="Freeform 15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7" name="Freeform 16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8" name="Freeform 17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9" name="Freeform 18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8 w 532"/>
                <a:gd name="T1" fmla="*/ 55 h 304"/>
                <a:gd name="T2" fmla="*/ 0 w 532"/>
                <a:gd name="T3" fmla="*/ 166 h 304"/>
                <a:gd name="T4" fmla="*/ 0 w 532"/>
                <a:gd name="T5" fmla="*/ 292 h 304"/>
                <a:gd name="T6" fmla="*/ 0 w 532"/>
                <a:gd name="T7" fmla="*/ 355 h 304"/>
                <a:gd name="T8" fmla="*/ 569 w 532"/>
                <a:gd name="T9" fmla="*/ 355 h 304"/>
                <a:gd name="T10" fmla="*/ 599 w 532"/>
                <a:gd name="T11" fmla="*/ 260 h 304"/>
                <a:gd name="T12" fmla="*/ 569 w 532"/>
                <a:gd name="T13" fmla="*/ 103 h 304"/>
                <a:gd name="T14" fmla="*/ 508 w 532"/>
                <a:gd name="T15" fmla="*/ 15 h 304"/>
                <a:gd name="T16" fmla="*/ 227 w 532"/>
                <a:gd name="T17" fmla="*/ 0 h 304"/>
                <a:gd name="T18" fmla="*/ 69 w 532"/>
                <a:gd name="T19" fmla="*/ 0 h 304"/>
                <a:gd name="T20" fmla="*/ 8 w 532"/>
                <a:gd name="T21" fmla="*/ 55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0" name="Freeform 19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78 w 161"/>
                <a:gd name="T1" fmla="*/ 168 h 221"/>
                <a:gd name="T2" fmla="*/ 165 w 161"/>
                <a:gd name="T3" fmla="*/ 115 h 221"/>
                <a:gd name="T4" fmla="*/ 155 w 161"/>
                <a:gd name="T5" fmla="*/ 54 h 221"/>
                <a:gd name="T6" fmla="*/ 123 w 161"/>
                <a:gd name="T7" fmla="*/ 36 h 221"/>
                <a:gd name="T8" fmla="*/ 101 w 161"/>
                <a:gd name="T9" fmla="*/ 20 h 221"/>
                <a:gd name="T10" fmla="*/ 61 w 161"/>
                <a:gd name="T11" fmla="*/ 0 h 221"/>
                <a:gd name="T12" fmla="*/ 52 w 161"/>
                <a:gd name="T13" fmla="*/ 24 h 221"/>
                <a:gd name="T14" fmla="*/ 14 w 161"/>
                <a:gd name="T15" fmla="*/ 1 h 221"/>
                <a:gd name="T16" fmla="*/ 1 w 161"/>
                <a:gd name="T17" fmla="*/ 29 h 221"/>
                <a:gd name="T18" fmla="*/ 26 w 161"/>
                <a:gd name="T19" fmla="*/ 51 h 221"/>
                <a:gd name="T20" fmla="*/ 22 w 161"/>
                <a:gd name="T21" fmla="*/ 70 h 221"/>
                <a:gd name="T22" fmla="*/ 8 w 161"/>
                <a:gd name="T23" fmla="*/ 82 h 221"/>
                <a:gd name="T24" fmla="*/ 1 w 161"/>
                <a:gd name="T25" fmla="*/ 95 h 221"/>
                <a:gd name="T26" fmla="*/ 0 w 161"/>
                <a:gd name="T27" fmla="*/ 108 h 221"/>
                <a:gd name="T28" fmla="*/ 6 w 161"/>
                <a:gd name="T29" fmla="*/ 125 h 221"/>
                <a:gd name="T30" fmla="*/ 13 w 161"/>
                <a:gd name="T31" fmla="*/ 154 h 221"/>
                <a:gd name="T32" fmla="*/ 17 w 161"/>
                <a:gd name="T33" fmla="*/ 168 h 221"/>
                <a:gd name="T34" fmla="*/ 23 w 161"/>
                <a:gd name="T35" fmla="*/ 178 h 221"/>
                <a:gd name="T36" fmla="*/ 31 w 161"/>
                <a:gd name="T37" fmla="*/ 188 h 221"/>
                <a:gd name="T38" fmla="*/ 41 w 161"/>
                <a:gd name="T39" fmla="*/ 196 h 221"/>
                <a:gd name="T40" fmla="*/ 51 w 161"/>
                <a:gd name="T41" fmla="*/ 204 h 221"/>
                <a:gd name="T42" fmla="*/ 65 w 161"/>
                <a:gd name="T43" fmla="*/ 209 h 221"/>
                <a:gd name="T44" fmla="*/ 80 w 161"/>
                <a:gd name="T45" fmla="*/ 212 h 221"/>
                <a:gd name="T46" fmla="*/ 97 w 161"/>
                <a:gd name="T47" fmla="*/ 214 h 221"/>
                <a:gd name="T48" fmla="*/ 125 w 161"/>
                <a:gd name="T49" fmla="*/ 256 h 221"/>
                <a:gd name="T50" fmla="*/ 183 w 161"/>
                <a:gd name="T51" fmla="*/ 183 h 221"/>
                <a:gd name="T52" fmla="*/ 178 w 161"/>
                <a:gd name="T53" fmla="*/ 168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1" name="Freeform 20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034 w 1132"/>
                <a:gd name="T1" fmla="*/ 194 h 1016"/>
                <a:gd name="T2" fmla="*/ 1091 w 1132"/>
                <a:gd name="T3" fmla="*/ 223 h 1016"/>
                <a:gd name="T4" fmla="*/ 1142 w 1132"/>
                <a:gd name="T5" fmla="*/ 254 h 1016"/>
                <a:gd name="T6" fmla="*/ 1182 w 1132"/>
                <a:gd name="T7" fmla="*/ 295 h 1016"/>
                <a:gd name="T8" fmla="*/ 1205 w 1132"/>
                <a:gd name="T9" fmla="*/ 356 h 1016"/>
                <a:gd name="T10" fmla="*/ 1245 w 1132"/>
                <a:gd name="T11" fmla="*/ 603 h 1016"/>
                <a:gd name="T12" fmla="*/ 1263 w 1132"/>
                <a:gd name="T13" fmla="*/ 863 h 1016"/>
                <a:gd name="T14" fmla="*/ 1214 w 1132"/>
                <a:gd name="T15" fmla="*/ 1045 h 1016"/>
                <a:gd name="T16" fmla="*/ 1200 w 1132"/>
                <a:gd name="T17" fmla="*/ 1098 h 1016"/>
                <a:gd name="T18" fmla="*/ 1171 w 1132"/>
                <a:gd name="T19" fmla="*/ 1134 h 1016"/>
                <a:gd name="T20" fmla="*/ 1127 w 1132"/>
                <a:gd name="T21" fmla="*/ 1147 h 1016"/>
                <a:gd name="T22" fmla="*/ 1073 w 1132"/>
                <a:gd name="T23" fmla="*/ 1185 h 1016"/>
                <a:gd name="T24" fmla="*/ 974 w 1132"/>
                <a:gd name="T25" fmla="*/ 1051 h 1016"/>
                <a:gd name="T26" fmla="*/ 813 w 1132"/>
                <a:gd name="T27" fmla="*/ 1043 h 1016"/>
                <a:gd name="T28" fmla="*/ 564 w 1132"/>
                <a:gd name="T29" fmla="*/ 1064 h 1016"/>
                <a:gd name="T30" fmla="*/ 503 w 1132"/>
                <a:gd name="T31" fmla="*/ 1073 h 1016"/>
                <a:gd name="T32" fmla="*/ 456 w 1132"/>
                <a:gd name="T33" fmla="*/ 1047 h 1016"/>
                <a:gd name="T34" fmla="*/ 437 w 1132"/>
                <a:gd name="T35" fmla="*/ 984 h 1016"/>
                <a:gd name="T36" fmla="*/ 462 w 1132"/>
                <a:gd name="T37" fmla="*/ 886 h 1016"/>
                <a:gd name="T38" fmla="*/ 497 w 1132"/>
                <a:gd name="T39" fmla="*/ 587 h 1016"/>
                <a:gd name="T40" fmla="*/ 371 w 1132"/>
                <a:gd name="T41" fmla="*/ 476 h 1016"/>
                <a:gd name="T42" fmla="*/ 175 w 1132"/>
                <a:gd name="T43" fmla="*/ 348 h 1016"/>
                <a:gd name="T44" fmla="*/ 65 w 1132"/>
                <a:gd name="T45" fmla="*/ 195 h 1016"/>
                <a:gd name="T46" fmla="*/ 0 w 1132"/>
                <a:gd name="T47" fmla="*/ 85 h 1016"/>
                <a:gd name="T48" fmla="*/ 112 w 1132"/>
                <a:gd name="T49" fmla="*/ 3 h 1016"/>
                <a:gd name="T50" fmla="*/ 269 w 1132"/>
                <a:gd name="T51" fmla="*/ 149 h 1016"/>
                <a:gd name="T52" fmla="*/ 353 w 1132"/>
                <a:gd name="T53" fmla="*/ 191 h 1016"/>
                <a:gd name="T54" fmla="*/ 387 w 1132"/>
                <a:gd name="T55" fmla="*/ 232 h 1016"/>
                <a:gd name="T56" fmla="*/ 407 w 1132"/>
                <a:gd name="T57" fmla="*/ 236 h 1016"/>
                <a:gd name="T58" fmla="*/ 428 w 1132"/>
                <a:gd name="T59" fmla="*/ 240 h 1016"/>
                <a:gd name="T60" fmla="*/ 447 w 1132"/>
                <a:gd name="T61" fmla="*/ 243 h 1016"/>
                <a:gd name="T62" fmla="*/ 476 w 1132"/>
                <a:gd name="T63" fmla="*/ 232 h 1016"/>
                <a:gd name="T64" fmla="*/ 519 w 1132"/>
                <a:gd name="T65" fmla="*/ 211 h 1016"/>
                <a:gd name="T66" fmla="*/ 563 w 1132"/>
                <a:gd name="T67" fmla="*/ 194 h 1016"/>
                <a:gd name="T68" fmla="*/ 609 w 1132"/>
                <a:gd name="T69" fmla="*/ 183 h 1016"/>
                <a:gd name="T70" fmla="*/ 684 w 1132"/>
                <a:gd name="T71" fmla="*/ 157 h 1016"/>
                <a:gd name="T72" fmla="*/ 747 w 1132"/>
                <a:gd name="T73" fmla="*/ 143 h 1016"/>
                <a:gd name="T74" fmla="*/ 765 w 1132"/>
                <a:gd name="T75" fmla="*/ 143 h 1016"/>
                <a:gd name="T76" fmla="*/ 797 w 1132"/>
                <a:gd name="T77" fmla="*/ 143 h 1016"/>
                <a:gd name="T78" fmla="*/ 838 w 1132"/>
                <a:gd name="T79" fmla="*/ 145 h 1016"/>
                <a:gd name="T80" fmla="*/ 880 w 1132"/>
                <a:gd name="T81" fmla="*/ 145 h 1016"/>
                <a:gd name="T82" fmla="*/ 918 w 1132"/>
                <a:gd name="T83" fmla="*/ 147 h 1016"/>
                <a:gd name="T84" fmla="*/ 949 w 1132"/>
                <a:gd name="T85" fmla="*/ 147 h 1016"/>
                <a:gd name="T86" fmla="*/ 965 w 1132"/>
                <a:gd name="T87" fmla="*/ 147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2" name="Freeform 21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80 w 271"/>
                <a:gd name="T1" fmla="*/ 184 h 365"/>
                <a:gd name="T2" fmla="*/ 300 w 271"/>
                <a:gd name="T3" fmla="*/ 195 h 365"/>
                <a:gd name="T4" fmla="*/ 304 w 271"/>
                <a:gd name="T5" fmla="*/ 222 h 365"/>
                <a:gd name="T6" fmla="*/ 301 w 271"/>
                <a:gd name="T7" fmla="*/ 236 h 365"/>
                <a:gd name="T8" fmla="*/ 298 w 271"/>
                <a:gd name="T9" fmla="*/ 248 h 365"/>
                <a:gd name="T10" fmla="*/ 297 w 271"/>
                <a:gd name="T11" fmla="*/ 255 h 365"/>
                <a:gd name="T12" fmla="*/ 296 w 271"/>
                <a:gd name="T13" fmla="*/ 262 h 365"/>
                <a:gd name="T14" fmla="*/ 292 w 271"/>
                <a:gd name="T15" fmla="*/ 267 h 365"/>
                <a:gd name="T16" fmla="*/ 287 w 271"/>
                <a:gd name="T17" fmla="*/ 271 h 365"/>
                <a:gd name="T18" fmla="*/ 278 w 271"/>
                <a:gd name="T19" fmla="*/ 278 h 365"/>
                <a:gd name="T20" fmla="*/ 265 w 271"/>
                <a:gd name="T21" fmla="*/ 287 h 365"/>
                <a:gd name="T22" fmla="*/ 262 w 271"/>
                <a:gd name="T23" fmla="*/ 308 h 365"/>
                <a:gd name="T24" fmla="*/ 256 w 271"/>
                <a:gd name="T25" fmla="*/ 361 h 365"/>
                <a:gd name="T26" fmla="*/ 214 w 271"/>
                <a:gd name="T27" fmla="*/ 391 h 365"/>
                <a:gd name="T28" fmla="*/ 155 w 271"/>
                <a:gd name="T29" fmla="*/ 427 h 365"/>
                <a:gd name="T30" fmla="*/ 83 w 271"/>
                <a:gd name="T31" fmla="*/ 414 h 365"/>
                <a:gd name="T32" fmla="*/ 52 w 271"/>
                <a:gd name="T33" fmla="*/ 351 h 365"/>
                <a:gd name="T34" fmla="*/ 30 w 271"/>
                <a:gd name="T35" fmla="*/ 308 h 365"/>
                <a:gd name="T36" fmla="*/ 30 w 271"/>
                <a:gd name="T37" fmla="*/ 296 h 365"/>
                <a:gd name="T38" fmla="*/ 17 w 271"/>
                <a:gd name="T39" fmla="*/ 285 h 365"/>
                <a:gd name="T40" fmla="*/ 8 w 271"/>
                <a:gd name="T41" fmla="*/ 273 h 365"/>
                <a:gd name="T42" fmla="*/ 2 w 271"/>
                <a:gd name="T43" fmla="*/ 260 h 365"/>
                <a:gd name="T44" fmla="*/ 0 w 271"/>
                <a:gd name="T45" fmla="*/ 245 h 365"/>
                <a:gd name="T46" fmla="*/ 0 w 271"/>
                <a:gd name="T47" fmla="*/ 230 h 365"/>
                <a:gd name="T48" fmla="*/ 2 w 271"/>
                <a:gd name="T49" fmla="*/ 214 h 365"/>
                <a:gd name="T50" fmla="*/ 6 w 271"/>
                <a:gd name="T51" fmla="*/ 198 h 365"/>
                <a:gd name="T52" fmla="*/ 10 w 271"/>
                <a:gd name="T53" fmla="*/ 180 h 365"/>
                <a:gd name="T54" fmla="*/ 33 w 271"/>
                <a:gd name="T55" fmla="*/ 190 h 365"/>
                <a:gd name="T56" fmla="*/ 33 w 271"/>
                <a:gd name="T57" fmla="*/ 142 h 365"/>
                <a:gd name="T58" fmla="*/ 26 w 271"/>
                <a:gd name="T59" fmla="*/ 68 h 365"/>
                <a:gd name="T60" fmla="*/ 99 w 271"/>
                <a:gd name="T61" fmla="*/ 2 h 365"/>
                <a:gd name="T62" fmla="*/ 184 w 271"/>
                <a:gd name="T63" fmla="*/ 0 h 365"/>
                <a:gd name="T64" fmla="*/ 278 w 271"/>
                <a:gd name="T65" fmla="*/ 66 h 365"/>
                <a:gd name="T66" fmla="*/ 280 w 271"/>
                <a:gd name="T67" fmla="*/ 184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3" name="Freeform 22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202 w 272"/>
                <a:gd name="T1" fmla="*/ 25 h 214"/>
                <a:gd name="T2" fmla="*/ 256 w 272"/>
                <a:gd name="T3" fmla="*/ 58 h 214"/>
                <a:gd name="T4" fmla="*/ 275 w 272"/>
                <a:gd name="T5" fmla="*/ 72 h 214"/>
                <a:gd name="T6" fmla="*/ 290 w 272"/>
                <a:gd name="T7" fmla="*/ 85 h 214"/>
                <a:gd name="T8" fmla="*/ 300 w 272"/>
                <a:gd name="T9" fmla="*/ 99 h 214"/>
                <a:gd name="T10" fmla="*/ 305 w 272"/>
                <a:gd name="T11" fmla="*/ 113 h 214"/>
                <a:gd name="T12" fmla="*/ 307 w 272"/>
                <a:gd name="T13" fmla="*/ 130 h 214"/>
                <a:gd name="T14" fmla="*/ 305 w 272"/>
                <a:gd name="T15" fmla="*/ 148 h 214"/>
                <a:gd name="T16" fmla="*/ 299 w 272"/>
                <a:gd name="T17" fmla="*/ 167 h 214"/>
                <a:gd name="T18" fmla="*/ 291 w 272"/>
                <a:gd name="T19" fmla="*/ 190 h 214"/>
                <a:gd name="T20" fmla="*/ 288 w 272"/>
                <a:gd name="T21" fmla="*/ 220 h 214"/>
                <a:gd name="T22" fmla="*/ 288 w 272"/>
                <a:gd name="T23" fmla="*/ 245 h 214"/>
                <a:gd name="T24" fmla="*/ 266 w 272"/>
                <a:gd name="T25" fmla="*/ 250 h 214"/>
                <a:gd name="T26" fmla="*/ 251 w 272"/>
                <a:gd name="T27" fmla="*/ 207 h 214"/>
                <a:gd name="T28" fmla="*/ 243 w 272"/>
                <a:gd name="T29" fmla="*/ 173 h 214"/>
                <a:gd name="T30" fmla="*/ 244 w 272"/>
                <a:gd name="T31" fmla="*/ 138 h 214"/>
                <a:gd name="T32" fmla="*/ 255 w 272"/>
                <a:gd name="T33" fmla="*/ 95 h 214"/>
                <a:gd name="T34" fmla="*/ 209 w 272"/>
                <a:gd name="T35" fmla="*/ 65 h 214"/>
                <a:gd name="T36" fmla="*/ 146 w 272"/>
                <a:gd name="T37" fmla="*/ 65 h 214"/>
                <a:gd name="T38" fmla="*/ 133 w 272"/>
                <a:gd name="T39" fmla="*/ 71 h 214"/>
                <a:gd name="T40" fmla="*/ 123 w 272"/>
                <a:gd name="T41" fmla="*/ 76 h 214"/>
                <a:gd name="T42" fmla="*/ 112 w 272"/>
                <a:gd name="T43" fmla="*/ 82 h 214"/>
                <a:gd name="T44" fmla="*/ 102 w 272"/>
                <a:gd name="T45" fmla="*/ 86 h 214"/>
                <a:gd name="T46" fmla="*/ 89 w 272"/>
                <a:gd name="T47" fmla="*/ 91 h 214"/>
                <a:gd name="T48" fmla="*/ 79 w 272"/>
                <a:gd name="T49" fmla="*/ 95 h 214"/>
                <a:gd name="T50" fmla="*/ 67 w 272"/>
                <a:gd name="T51" fmla="*/ 99 h 214"/>
                <a:gd name="T52" fmla="*/ 54 w 272"/>
                <a:gd name="T53" fmla="*/ 102 h 214"/>
                <a:gd name="T54" fmla="*/ 38 w 272"/>
                <a:gd name="T55" fmla="*/ 113 h 214"/>
                <a:gd name="T56" fmla="*/ 46 w 272"/>
                <a:gd name="T57" fmla="*/ 140 h 214"/>
                <a:gd name="T58" fmla="*/ 51 w 272"/>
                <a:gd name="T59" fmla="*/ 162 h 214"/>
                <a:gd name="T60" fmla="*/ 51 w 272"/>
                <a:gd name="T61" fmla="*/ 183 h 214"/>
                <a:gd name="T62" fmla="*/ 45 w 272"/>
                <a:gd name="T63" fmla="*/ 209 h 214"/>
                <a:gd name="T64" fmla="*/ 45 w 272"/>
                <a:gd name="T65" fmla="*/ 250 h 214"/>
                <a:gd name="T66" fmla="*/ 24 w 272"/>
                <a:gd name="T67" fmla="*/ 225 h 214"/>
                <a:gd name="T68" fmla="*/ 10 w 272"/>
                <a:gd name="T69" fmla="*/ 190 h 214"/>
                <a:gd name="T70" fmla="*/ 7 w 272"/>
                <a:gd name="T71" fmla="*/ 174 h 214"/>
                <a:gd name="T72" fmla="*/ 2 w 272"/>
                <a:gd name="T73" fmla="*/ 158 h 214"/>
                <a:gd name="T74" fmla="*/ 0 w 272"/>
                <a:gd name="T75" fmla="*/ 143 h 214"/>
                <a:gd name="T76" fmla="*/ 0 w 272"/>
                <a:gd name="T77" fmla="*/ 126 h 214"/>
                <a:gd name="T78" fmla="*/ 2 w 272"/>
                <a:gd name="T79" fmla="*/ 112 h 214"/>
                <a:gd name="T80" fmla="*/ 8 w 272"/>
                <a:gd name="T81" fmla="*/ 102 h 214"/>
                <a:gd name="T82" fmla="*/ 18 w 272"/>
                <a:gd name="T83" fmla="*/ 92 h 214"/>
                <a:gd name="T84" fmla="*/ 35 w 272"/>
                <a:gd name="T85" fmla="*/ 89 h 214"/>
                <a:gd name="T86" fmla="*/ 38 w 272"/>
                <a:gd name="T87" fmla="*/ 55 h 214"/>
                <a:gd name="T88" fmla="*/ 70 w 272"/>
                <a:gd name="T89" fmla="*/ 15 h 214"/>
                <a:gd name="T90" fmla="*/ 137 w 272"/>
                <a:gd name="T91" fmla="*/ 0 h 214"/>
                <a:gd name="T92" fmla="*/ 202 w 272"/>
                <a:gd name="T93" fmla="*/ 25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4" name="Freeform 23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89 w 99"/>
                <a:gd name="T1" fmla="*/ 86 h 304"/>
                <a:gd name="T2" fmla="*/ 89 w 99"/>
                <a:gd name="T3" fmla="*/ 141 h 304"/>
                <a:gd name="T4" fmla="*/ 111 w 99"/>
                <a:gd name="T5" fmla="*/ 178 h 304"/>
                <a:gd name="T6" fmla="*/ 110 w 99"/>
                <a:gd name="T7" fmla="*/ 223 h 304"/>
                <a:gd name="T8" fmla="*/ 110 w 99"/>
                <a:gd name="T9" fmla="*/ 290 h 304"/>
                <a:gd name="T10" fmla="*/ 89 w 99"/>
                <a:gd name="T11" fmla="*/ 309 h 304"/>
                <a:gd name="T12" fmla="*/ 61 w 99"/>
                <a:gd name="T13" fmla="*/ 328 h 304"/>
                <a:gd name="T14" fmla="*/ 52 w 99"/>
                <a:gd name="T15" fmla="*/ 355 h 304"/>
                <a:gd name="T16" fmla="*/ 13 w 99"/>
                <a:gd name="T17" fmla="*/ 355 h 304"/>
                <a:gd name="T18" fmla="*/ 0 w 99"/>
                <a:gd name="T19" fmla="*/ 328 h 304"/>
                <a:gd name="T20" fmla="*/ 38 w 99"/>
                <a:gd name="T21" fmla="*/ 322 h 304"/>
                <a:gd name="T22" fmla="*/ 17 w 99"/>
                <a:gd name="T23" fmla="*/ 312 h 304"/>
                <a:gd name="T24" fmla="*/ 1 w 99"/>
                <a:gd name="T25" fmla="*/ 312 h 304"/>
                <a:gd name="T26" fmla="*/ 1 w 99"/>
                <a:gd name="T27" fmla="*/ 290 h 304"/>
                <a:gd name="T28" fmla="*/ 20 w 99"/>
                <a:gd name="T29" fmla="*/ 295 h 304"/>
                <a:gd name="T30" fmla="*/ 57 w 99"/>
                <a:gd name="T31" fmla="*/ 293 h 304"/>
                <a:gd name="T32" fmla="*/ 57 w 99"/>
                <a:gd name="T33" fmla="*/ 273 h 304"/>
                <a:gd name="T34" fmla="*/ 27 w 99"/>
                <a:gd name="T35" fmla="*/ 273 h 304"/>
                <a:gd name="T36" fmla="*/ 0 w 99"/>
                <a:gd name="T37" fmla="*/ 266 h 304"/>
                <a:gd name="T38" fmla="*/ 0 w 99"/>
                <a:gd name="T39" fmla="*/ 239 h 304"/>
                <a:gd name="T40" fmla="*/ 22 w 99"/>
                <a:gd name="T41" fmla="*/ 237 h 304"/>
                <a:gd name="T42" fmla="*/ 48 w 99"/>
                <a:gd name="T43" fmla="*/ 259 h 304"/>
                <a:gd name="T44" fmla="*/ 67 w 99"/>
                <a:gd name="T45" fmla="*/ 250 h 304"/>
                <a:gd name="T46" fmla="*/ 52 w 99"/>
                <a:gd name="T47" fmla="*/ 223 h 304"/>
                <a:gd name="T48" fmla="*/ 71 w 99"/>
                <a:gd name="T49" fmla="*/ 214 h 304"/>
                <a:gd name="T50" fmla="*/ 57 w 99"/>
                <a:gd name="T51" fmla="*/ 197 h 304"/>
                <a:gd name="T52" fmla="*/ 67 w 99"/>
                <a:gd name="T53" fmla="*/ 175 h 304"/>
                <a:gd name="T54" fmla="*/ 38 w 99"/>
                <a:gd name="T55" fmla="*/ 175 h 304"/>
                <a:gd name="T56" fmla="*/ 52 w 99"/>
                <a:gd name="T57" fmla="*/ 158 h 304"/>
                <a:gd name="T58" fmla="*/ 71 w 99"/>
                <a:gd name="T59" fmla="*/ 158 h 304"/>
                <a:gd name="T60" fmla="*/ 89 w 99"/>
                <a:gd name="T61" fmla="*/ 161 h 304"/>
                <a:gd name="T62" fmla="*/ 77 w 99"/>
                <a:gd name="T63" fmla="*/ 127 h 304"/>
                <a:gd name="T64" fmla="*/ 52 w 99"/>
                <a:gd name="T65" fmla="*/ 118 h 304"/>
                <a:gd name="T66" fmla="*/ 13 w 99"/>
                <a:gd name="T67" fmla="*/ 118 h 304"/>
                <a:gd name="T68" fmla="*/ 8 w 99"/>
                <a:gd name="T69" fmla="*/ 98 h 304"/>
                <a:gd name="T70" fmla="*/ 8 w 99"/>
                <a:gd name="T71" fmla="*/ 62 h 304"/>
                <a:gd name="T72" fmla="*/ 4 w 99"/>
                <a:gd name="T73" fmla="*/ 27 h 304"/>
                <a:gd name="T74" fmla="*/ 27 w 99"/>
                <a:gd name="T75" fmla="*/ 0 h 304"/>
                <a:gd name="T76" fmla="*/ 53 w 99"/>
                <a:gd name="T77" fmla="*/ 4 h 304"/>
                <a:gd name="T78" fmla="*/ 72 w 99"/>
                <a:gd name="T79" fmla="*/ 7 h 304"/>
                <a:gd name="T80" fmla="*/ 86 w 99"/>
                <a:gd name="T81" fmla="*/ 12 h 304"/>
                <a:gd name="T82" fmla="*/ 95 w 99"/>
                <a:gd name="T83" fmla="*/ 19 h 304"/>
                <a:gd name="T84" fmla="*/ 99 w 99"/>
                <a:gd name="T85" fmla="*/ 28 h 304"/>
                <a:gd name="T86" fmla="*/ 99 w 99"/>
                <a:gd name="T87" fmla="*/ 42 h 304"/>
                <a:gd name="T88" fmla="*/ 95 w 99"/>
                <a:gd name="T89" fmla="*/ 61 h 304"/>
                <a:gd name="T90" fmla="*/ 89 w 99"/>
                <a:gd name="T91" fmla="*/ 86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5" name="Freeform 24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20 w 33"/>
                <a:gd name="T1" fmla="*/ 6 h 81"/>
                <a:gd name="T2" fmla="*/ 36 w 33"/>
                <a:gd name="T3" fmla="*/ 29 h 81"/>
                <a:gd name="T4" fmla="*/ 26 w 33"/>
                <a:gd name="T5" fmla="*/ 55 h 81"/>
                <a:gd name="T6" fmla="*/ 38 w 33"/>
                <a:gd name="T7" fmla="*/ 72 h 81"/>
                <a:gd name="T8" fmla="*/ 38 w 33"/>
                <a:gd name="T9" fmla="*/ 95 h 81"/>
                <a:gd name="T10" fmla="*/ 20 w 33"/>
                <a:gd name="T11" fmla="*/ 89 h 81"/>
                <a:gd name="T12" fmla="*/ 0 w 33"/>
                <a:gd name="T13" fmla="*/ 91 h 81"/>
                <a:gd name="T14" fmla="*/ 0 w 33"/>
                <a:gd name="T15" fmla="*/ 59 h 81"/>
                <a:gd name="T16" fmla="*/ 7 w 33"/>
                <a:gd name="T17" fmla="*/ 29 h 81"/>
                <a:gd name="T18" fmla="*/ 3 w 33"/>
                <a:gd name="T19" fmla="*/ 0 h 81"/>
                <a:gd name="T20" fmla="*/ 6 w 33"/>
                <a:gd name="T21" fmla="*/ 1 h 81"/>
                <a:gd name="T22" fmla="*/ 10 w 33"/>
                <a:gd name="T23" fmla="*/ 2 h 81"/>
                <a:gd name="T24" fmla="*/ 16 w 33"/>
                <a:gd name="T25" fmla="*/ 5 h 81"/>
                <a:gd name="T26" fmla="*/ 20 w 33"/>
                <a:gd name="T27" fmla="*/ 6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6" name="Freeform 25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32 w 30"/>
                <a:gd name="T1" fmla="*/ 0 h 84"/>
                <a:gd name="T2" fmla="*/ 9 w 30"/>
                <a:gd name="T3" fmla="*/ 6 h 84"/>
                <a:gd name="T4" fmla="*/ 0 w 30"/>
                <a:gd name="T5" fmla="*/ 36 h 84"/>
                <a:gd name="T6" fmla="*/ 22 w 30"/>
                <a:gd name="T7" fmla="*/ 20 h 84"/>
                <a:gd name="T8" fmla="*/ 16 w 30"/>
                <a:gd name="T9" fmla="*/ 56 h 84"/>
                <a:gd name="T10" fmla="*/ 0 w 30"/>
                <a:gd name="T11" fmla="*/ 58 h 84"/>
                <a:gd name="T12" fmla="*/ 0 w 30"/>
                <a:gd name="T13" fmla="*/ 95 h 84"/>
                <a:gd name="T14" fmla="*/ 16 w 30"/>
                <a:gd name="T15" fmla="*/ 98 h 84"/>
                <a:gd name="T16" fmla="*/ 22 w 30"/>
                <a:gd name="T17" fmla="*/ 72 h 84"/>
                <a:gd name="T18" fmla="*/ 34 w 30"/>
                <a:gd name="T19" fmla="*/ 39 h 84"/>
                <a:gd name="T20" fmla="*/ 32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7" name="Freeform 26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77 w 353"/>
                <a:gd name="T1" fmla="*/ 0 h 672"/>
                <a:gd name="T2" fmla="*/ 350 w 353"/>
                <a:gd name="T3" fmla="*/ 67 h 672"/>
                <a:gd name="T4" fmla="*/ 287 w 353"/>
                <a:gd name="T5" fmla="*/ 102 h 672"/>
                <a:gd name="T6" fmla="*/ 237 w 353"/>
                <a:gd name="T7" fmla="*/ 113 h 672"/>
                <a:gd name="T8" fmla="*/ 200 w 353"/>
                <a:gd name="T9" fmla="*/ 89 h 672"/>
                <a:gd name="T10" fmla="*/ 184 w 353"/>
                <a:gd name="T11" fmla="*/ 58 h 672"/>
                <a:gd name="T12" fmla="*/ 160 w 353"/>
                <a:gd name="T13" fmla="*/ 127 h 672"/>
                <a:gd name="T14" fmla="*/ 65 w 353"/>
                <a:gd name="T15" fmla="*/ 306 h 672"/>
                <a:gd name="T16" fmla="*/ 21 w 353"/>
                <a:gd name="T17" fmla="*/ 585 h 672"/>
                <a:gd name="T18" fmla="*/ 0 w 353"/>
                <a:gd name="T19" fmla="*/ 786 h 672"/>
                <a:gd name="T20" fmla="*/ 110 w 353"/>
                <a:gd name="T21" fmla="*/ 590 h 672"/>
                <a:gd name="T22" fmla="*/ 237 w 353"/>
                <a:gd name="T23" fmla="*/ 251 h 672"/>
                <a:gd name="T24" fmla="*/ 265 w 353"/>
                <a:gd name="T25" fmla="*/ 179 h 672"/>
                <a:gd name="T26" fmla="*/ 326 w 353"/>
                <a:gd name="T27" fmla="*/ 118 h 672"/>
                <a:gd name="T28" fmla="*/ 372 w 353"/>
                <a:gd name="T29" fmla="*/ 81 h 672"/>
                <a:gd name="T30" fmla="*/ 397 w 353"/>
                <a:gd name="T31" fmla="*/ 55 h 672"/>
                <a:gd name="T32" fmla="*/ 377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8" name="Freeform 27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65 w 103"/>
                <a:gd name="T1" fmla="*/ 96 h 140"/>
                <a:gd name="T2" fmla="*/ 0 w 103"/>
                <a:gd name="T3" fmla="*/ 166 h 140"/>
                <a:gd name="T4" fmla="*/ 0 w 103"/>
                <a:gd name="T5" fmla="*/ 114 h 140"/>
                <a:gd name="T6" fmla="*/ 77 w 103"/>
                <a:gd name="T7" fmla="*/ 55 h 140"/>
                <a:gd name="T8" fmla="*/ 113 w 103"/>
                <a:gd name="T9" fmla="*/ 0 h 140"/>
                <a:gd name="T10" fmla="*/ 115 w 103"/>
                <a:gd name="T11" fmla="*/ 51 h 140"/>
                <a:gd name="T12" fmla="*/ 65 w 103"/>
                <a:gd name="T13" fmla="*/ 96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9" name="Freeform 28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216 w 192"/>
                <a:gd name="T1" fmla="*/ 5 h 508"/>
                <a:gd name="T2" fmla="*/ 216 w 192"/>
                <a:gd name="T3" fmla="*/ 56 h 508"/>
                <a:gd name="T4" fmla="*/ 107 w 192"/>
                <a:gd name="T5" fmla="*/ 380 h 508"/>
                <a:gd name="T6" fmla="*/ 57 w 192"/>
                <a:gd name="T7" fmla="*/ 473 h 508"/>
                <a:gd name="T8" fmla="*/ 0 w 192"/>
                <a:gd name="T9" fmla="*/ 592 h 508"/>
                <a:gd name="T10" fmla="*/ 0 w 192"/>
                <a:gd name="T11" fmla="*/ 428 h 508"/>
                <a:gd name="T12" fmla="*/ 53 w 192"/>
                <a:gd name="T13" fmla="*/ 311 h 508"/>
                <a:gd name="T14" fmla="*/ 93 w 192"/>
                <a:gd name="T15" fmla="*/ 308 h 508"/>
                <a:gd name="T16" fmla="*/ 93 w 192"/>
                <a:gd name="T17" fmla="*/ 247 h 508"/>
                <a:gd name="T18" fmla="*/ 93 w 192"/>
                <a:gd name="T19" fmla="*/ 169 h 508"/>
                <a:gd name="T20" fmla="*/ 99 w 192"/>
                <a:gd name="T21" fmla="*/ 111 h 508"/>
                <a:gd name="T22" fmla="*/ 143 w 192"/>
                <a:gd name="T23" fmla="*/ 45 h 508"/>
                <a:gd name="T24" fmla="*/ 171 w 192"/>
                <a:gd name="T25" fmla="*/ 34 h 508"/>
                <a:gd name="T26" fmla="*/ 180 w 192"/>
                <a:gd name="T27" fmla="*/ 0 h 508"/>
                <a:gd name="T28" fmla="*/ 216 w 192"/>
                <a:gd name="T29" fmla="*/ 5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0" name="Freeform 29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74 w 65"/>
                <a:gd name="T1" fmla="*/ 34 h 90"/>
                <a:gd name="T2" fmla="*/ 35 w 65"/>
                <a:gd name="T3" fmla="*/ 61 h 90"/>
                <a:gd name="T4" fmla="*/ 0 w 65"/>
                <a:gd name="T5" fmla="*/ 105 h 90"/>
                <a:gd name="T6" fmla="*/ 22 w 65"/>
                <a:gd name="T7" fmla="*/ 13 h 90"/>
                <a:gd name="T8" fmla="*/ 47 w 65"/>
                <a:gd name="T9" fmla="*/ 0 h 90"/>
                <a:gd name="T10" fmla="*/ 74 w 65"/>
                <a:gd name="T11" fmla="*/ 34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1" name="Freeform 30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54 w 225"/>
                <a:gd name="T1" fmla="*/ 16 h 594"/>
                <a:gd name="T2" fmla="*/ 185 w 225"/>
                <a:gd name="T3" fmla="*/ 0 h 594"/>
                <a:gd name="T4" fmla="*/ 167 w 225"/>
                <a:gd name="T5" fmla="*/ 50 h 594"/>
                <a:gd name="T6" fmla="*/ 173 w 225"/>
                <a:gd name="T7" fmla="*/ 84 h 594"/>
                <a:gd name="T8" fmla="*/ 96 w 225"/>
                <a:gd name="T9" fmla="*/ 224 h 594"/>
                <a:gd name="T10" fmla="*/ 18 w 225"/>
                <a:gd name="T11" fmla="*/ 455 h 594"/>
                <a:gd name="T12" fmla="*/ 0 w 225"/>
                <a:gd name="T13" fmla="*/ 693 h 594"/>
                <a:gd name="T14" fmla="*/ 106 w 225"/>
                <a:gd name="T15" fmla="*/ 509 h 594"/>
                <a:gd name="T16" fmla="*/ 205 w 225"/>
                <a:gd name="T17" fmla="*/ 86 h 594"/>
                <a:gd name="T18" fmla="*/ 228 w 225"/>
                <a:gd name="T19" fmla="*/ 69 h 594"/>
                <a:gd name="T20" fmla="*/ 254 w 225"/>
                <a:gd name="T21" fmla="*/ 16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2" name="Freeform 31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219 w 295"/>
                <a:gd name="T1" fmla="*/ 131 h 210"/>
                <a:gd name="T2" fmla="*/ 152 w 295"/>
                <a:gd name="T3" fmla="*/ 54 h 210"/>
                <a:gd name="T4" fmla="*/ 116 w 295"/>
                <a:gd name="T5" fmla="*/ 46 h 210"/>
                <a:gd name="T6" fmla="*/ 81 w 295"/>
                <a:gd name="T7" fmla="*/ 0 h 210"/>
                <a:gd name="T8" fmla="*/ 43 w 295"/>
                <a:gd name="T9" fmla="*/ 0 h 210"/>
                <a:gd name="T10" fmla="*/ 0 w 295"/>
                <a:gd name="T11" fmla="*/ 58 h 210"/>
                <a:gd name="T12" fmla="*/ 19 w 295"/>
                <a:gd name="T13" fmla="*/ 74 h 210"/>
                <a:gd name="T14" fmla="*/ 62 w 295"/>
                <a:gd name="T15" fmla="*/ 65 h 210"/>
                <a:gd name="T16" fmla="*/ 81 w 295"/>
                <a:gd name="T17" fmla="*/ 36 h 210"/>
                <a:gd name="T18" fmla="*/ 97 w 295"/>
                <a:gd name="T19" fmla="*/ 62 h 210"/>
                <a:gd name="T20" fmla="*/ 97 w 295"/>
                <a:gd name="T21" fmla="*/ 123 h 210"/>
                <a:gd name="T22" fmla="*/ 124 w 295"/>
                <a:gd name="T23" fmla="*/ 131 h 210"/>
                <a:gd name="T24" fmla="*/ 124 w 295"/>
                <a:gd name="T25" fmla="*/ 78 h 210"/>
                <a:gd name="T26" fmla="*/ 165 w 295"/>
                <a:gd name="T27" fmla="*/ 103 h 210"/>
                <a:gd name="T28" fmla="*/ 156 w 295"/>
                <a:gd name="T29" fmla="*/ 168 h 210"/>
                <a:gd name="T30" fmla="*/ 165 w 295"/>
                <a:gd name="T31" fmla="*/ 193 h 210"/>
                <a:gd name="T32" fmla="*/ 184 w 295"/>
                <a:gd name="T33" fmla="*/ 156 h 210"/>
                <a:gd name="T34" fmla="*/ 204 w 295"/>
                <a:gd name="T35" fmla="*/ 168 h 210"/>
                <a:gd name="T36" fmla="*/ 200 w 295"/>
                <a:gd name="T37" fmla="*/ 208 h 210"/>
                <a:gd name="T38" fmla="*/ 224 w 295"/>
                <a:gd name="T39" fmla="*/ 229 h 210"/>
                <a:gd name="T40" fmla="*/ 224 w 295"/>
                <a:gd name="T41" fmla="*/ 180 h 210"/>
                <a:gd name="T42" fmla="*/ 251 w 295"/>
                <a:gd name="T43" fmla="*/ 188 h 210"/>
                <a:gd name="T44" fmla="*/ 251 w 295"/>
                <a:gd name="T45" fmla="*/ 245 h 210"/>
                <a:gd name="T46" fmla="*/ 270 w 295"/>
                <a:gd name="T47" fmla="*/ 229 h 210"/>
                <a:gd name="T48" fmla="*/ 258 w 295"/>
                <a:gd name="T49" fmla="*/ 168 h 210"/>
                <a:gd name="T50" fmla="*/ 293 w 295"/>
                <a:gd name="T51" fmla="*/ 196 h 210"/>
                <a:gd name="T52" fmla="*/ 298 w 295"/>
                <a:gd name="T53" fmla="*/ 240 h 210"/>
                <a:gd name="T54" fmla="*/ 333 w 295"/>
                <a:gd name="T55" fmla="*/ 240 h 210"/>
                <a:gd name="T56" fmla="*/ 325 w 295"/>
                <a:gd name="T57" fmla="*/ 184 h 210"/>
                <a:gd name="T58" fmla="*/ 274 w 295"/>
                <a:gd name="T59" fmla="*/ 147 h 210"/>
                <a:gd name="T60" fmla="*/ 271 w 295"/>
                <a:gd name="T61" fmla="*/ 145 h 210"/>
                <a:gd name="T62" fmla="*/ 265 w 295"/>
                <a:gd name="T63" fmla="*/ 144 h 210"/>
                <a:gd name="T64" fmla="*/ 256 w 295"/>
                <a:gd name="T65" fmla="*/ 141 h 210"/>
                <a:gd name="T66" fmla="*/ 245 w 295"/>
                <a:gd name="T67" fmla="*/ 139 h 210"/>
                <a:gd name="T68" fmla="*/ 235 w 295"/>
                <a:gd name="T69" fmla="*/ 135 h 210"/>
                <a:gd name="T70" fmla="*/ 226 w 295"/>
                <a:gd name="T71" fmla="*/ 133 h 210"/>
                <a:gd name="T72" fmla="*/ 221 w 295"/>
                <a:gd name="T73" fmla="*/ 132 h 210"/>
                <a:gd name="T74" fmla="*/ 219 w 295"/>
                <a:gd name="T75" fmla="*/ 131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3" name="Freeform 32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98 w 116"/>
                <a:gd name="T1" fmla="*/ 48 h 159"/>
                <a:gd name="T2" fmla="*/ 77 w 116"/>
                <a:gd name="T3" fmla="*/ 40 h 159"/>
                <a:gd name="T4" fmla="*/ 56 w 116"/>
                <a:gd name="T5" fmla="*/ 19 h 159"/>
                <a:gd name="T6" fmla="*/ 35 w 116"/>
                <a:gd name="T7" fmla="*/ 16 h 159"/>
                <a:gd name="T8" fmla="*/ 15 w 116"/>
                <a:gd name="T9" fmla="*/ 0 h 159"/>
                <a:gd name="T10" fmla="*/ 15 w 116"/>
                <a:gd name="T11" fmla="*/ 32 h 159"/>
                <a:gd name="T12" fmla="*/ 35 w 116"/>
                <a:gd name="T13" fmla="*/ 40 h 159"/>
                <a:gd name="T14" fmla="*/ 64 w 116"/>
                <a:gd name="T15" fmla="*/ 48 h 159"/>
                <a:gd name="T16" fmla="*/ 61 w 116"/>
                <a:gd name="T17" fmla="*/ 112 h 159"/>
                <a:gd name="T18" fmla="*/ 61 w 116"/>
                <a:gd name="T19" fmla="*/ 132 h 159"/>
                <a:gd name="T20" fmla="*/ 84 w 116"/>
                <a:gd name="T21" fmla="*/ 156 h 159"/>
                <a:gd name="T22" fmla="*/ 71 w 116"/>
                <a:gd name="T23" fmla="*/ 160 h 159"/>
                <a:gd name="T24" fmla="*/ 45 w 116"/>
                <a:gd name="T25" fmla="*/ 142 h 159"/>
                <a:gd name="T26" fmla="*/ 0 w 116"/>
                <a:gd name="T27" fmla="*/ 142 h 159"/>
                <a:gd name="T28" fmla="*/ 8 w 116"/>
                <a:gd name="T29" fmla="*/ 169 h 159"/>
                <a:gd name="T30" fmla="*/ 56 w 116"/>
                <a:gd name="T31" fmla="*/ 187 h 159"/>
                <a:gd name="T32" fmla="*/ 87 w 116"/>
                <a:gd name="T33" fmla="*/ 187 h 159"/>
                <a:gd name="T34" fmla="*/ 131 w 116"/>
                <a:gd name="T35" fmla="*/ 155 h 159"/>
                <a:gd name="T36" fmla="*/ 111 w 116"/>
                <a:gd name="T37" fmla="*/ 126 h 159"/>
                <a:gd name="T38" fmla="*/ 111 w 116"/>
                <a:gd name="T39" fmla="*/ 95 h 159"/>
                <a:gd name="T40" fmla="*/ 103 w 116"/>
                <a:gd name="T41" fmla="*/ 62 h 159"/>
                <a:gd name="T42" fmla="*/ 98 w 116"/>
                <a:gd name="T43" fmla="*/ 48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4" name="Freeform 33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52 w 47"/>
                <a:gd name="T1" fmla="*/ 13 h 41"/>
                <a:gd name="T2" fmla="*/ 10 w 47"/>
                <a:gd name="T3" fmla="*/ 0 h 41"/>
                <a:gd name="T4" fmla="*/ 0 w 47"/>
                <a:gd name="T5" fmla="*/ 13 h 41"/>
                <a:gd name="T6" fmla="*/ 10 w 47"/>
                <a:gd name="T7" fmla="*/ 26 h 41"/>
                <a:gd name="T8" fmla="*/ 51 w 47"/>
                <a:gd name="T9" fmla="*/ 47 h 41"/>
                <a:gd name="T10" fmla="*/ 54 w 47"/>
                <a:gd name="T11" fmla="*/ 32 h 41"/>
                <a:gd name="T12" fmla="*/ 54 w 47"/>
                <a:gd name="T13" fmla="*/ 28 h 41"/>
                <a:gd name="T14" fmla="*/ 53 w 47"/>
                <a:gd name="T15" fmla="*/ 19 h 41"/>
                <a:gd name="T16" fmla="*/ 52 w 47"/>
                <a:gd name="T17" fmla="*/ 14 h 41"/>
                <a:gd name="T18" fmla="*/ 52 w 47"/>
                <a:gd name="T19" fmla="*/ 13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5" name="Freeform 34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9 w 40"/>
                <a:gd name="T1" fmla="*/ 26 h 36"/>
                <a:gd name="T2" fmla="*/ 8 w 40"/>
                <a:gd name="T3" fmla="*/ 0 h 36"/>
                <a:gd name="T4" fmla="*/ 0 w 40"/>
                <a:gd name="T5" fmla="*/ 20 h 36"/>
                <a:gd name="T6" fmla="*/ 16 w 40"/>
                <a:gd name="T7" fmla="*/ 40 h 36"/>
                <a:gd name="T8" fmla="*/ 45 w 40"/>
                <a:gd name="T9" fmla="*/ 42 h 36"/>
                <a:gd name="T10" fmla="*/ 44 w 40"/>
                <a:gd name="T11" fmla="*/ 40 h 36"/>
                <a:gd name="T12" fmla="*/ 43 w 40"/>
                <a:gd name="T13" fmla="*/ 33 h 36"/>
                <a:gd name="T14" fmla="*/ 41 w 40"/>
                <a:gd name="T15" fmla="*/ 28 h 36"/>
                <a:gd name="T16" fmla="*/ 39 w 40"/>
                <a:gd name="T17" fmla="*/ 2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6" name="Freeform 35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4 w 38"/>
                <a:gd name="T1" fmla="*/ 16 h 32"/>
                <a:gd name="T2" fmla="*/ 5 w 38"/>
                <a:gd name="T3" fmla="*/ 0 h 32"/>
                <a:gd name="T4" fmla="*/ 0 w 38"/>
                <a:gd name="T5" fmla="*/ 16 h 32"/>
                <a:gd name="T6" fmla="*/ 19 w 38"/>
                <a:gd name="T7" fmla="*/ 32 h 32"/>
                <a:gd name="T8" fmla="*/ 43 w 38"/>
                <a:gd name="T9" fmla="*/ 37 h 32"/>
                <a:gd name="T10" fmla="*/ 43 w 38"/>
                <a:gd name="T11" fmla="*/ 21 h 32"/>
                <a:gd name="T12" fmla="*/ 34 w 38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7" name="Freeform 36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8 w 35"/>
                <a:gd name="T1" fmla="*/ 18 h 30"/>
                <a:gd name="T2" fmla="*/ 0 w 35"/>
                <a:gd name="T3" fmla="*/ 0 h 30"/>
                <a:gd name="T4" fmla="*/ 0 w 35"/>
                <a:gd name="T5" fmla="*/ 34 h 30"/>
                <a:gd name="T6" fmla="*/ 25 w 35"/>
                <a:gd name="T7" fmla="*/ 35 h 30"/>
                <a:gd name="T8" fmla="*/ 38 w 35"/>
                <a:gd name="T9" fmla="*/ 29 h 30"/>
                <a:gd name="T10" fmla="*/ 28 w 35"/>
                <a:gd name="T11" fmla="*/ 18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8" name="Freeform 37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53 h 58"/>
                <a:gd name="T2" fmla="*/ 0 w 81"/>
                <a:gd name="T3" fmla="*/ 68 h 58"/>
                <a:gd name="T4" fmla="*/ 8 w 81"/>
                <a:gd name="T5" fmla="*/ 66 h 58"/>
                <a:gd name="T6" fmla="*/ 16 w 81"/>
                <a:gd name="T7" fmla="*/ 62 h 58"/>
                <a:gd name="T8" fmla="*/ 24 w 81"/>
                <a:gd name="T9" fmla="*/ 55 h 58"/>
                <a:gd name="T10" fmla="*/ 34 w 81"/>
                <a:gd name="T11" fmla="*/ 48 h 58"/>
                <a:gd name="T12" fmla="*/ 41 w 81"/>
                <a:gd name="T13" fmla="*/ 26 h 58"/>
                <a:gd name="T14" fmla="*/ 71 w 81"/>
                <a:gd name="T15" fmla="*/ 21 h 58"/>
                <a:gd name="T16" fmla="*/ 90 w 81"/>
                <a:gd name="T17" fmla="*/ 12 h 58"/>
                <a:gd name="T18" fmla="*/ 39 w 81"/>
                <a:gd name="T19" fmla="*/ 1 h 58"/>
                <a:gd name="T20" fmla="*/ 0 w 81"/>
                <a:gd name="T21" fmla="*/ 0 h 58"/>
                <a:gd name="T22" fmla="*/ 0 w 81"/>
                <a:gd name="T23" fmla="*/ 14 h 58"/>
                <a:gd name="T24" fmla="*/ 32 w 81"/>
                <a:gd name="T25" fmla="*/ 19 h 58"/>
                <a:gd name="T26" fmla="*/ 23 w 81"/>
                <a:gd name="T27" fmla="*/ 41 h 58"/>
                <a:gd name="T28" fmla="*/ 17 w 81"/>
                <a:gd name="T29" fmla="*/ 45 h 58"/>
                <a:gd name="T30" fmla="*/ 11 w 81"/>
                <a:gd name="T31" fmla="*/ 48 h 58"/>
                <a:gd name="T32" fmla="*/ 6 w 81"/>
                <a:gd name="T33" fmla="*/ 52 h 58"/>
                <a:gd name="T34" fmla="*/ 0 w 81"/>
                <a:gd name="T35" fmla="*/ 53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9" name="Freeform 38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24 w 109"/>
                <a:gd name="T1" fmla="*/ 16 h 61"/>
                <a:gd name="T2" fmla="*/ 124 w 109"/>
                <a:gd name="T3" fmla="*/ 2 h 61"/>
                <a:gd name="T4" fmla="*/ 97 w 109"/>
                <a:gd name="T5" fmla="*/ 0 h 61"/>
                <a:gd name="T6" fmla="*/ 47 w 109"/>
                <a:gd name="T7" fmla="*/ 0 h 61"/>
                <a:gd name="T8" fmla="*/ 20 w 109"/>
                <a:gd name="T9" fmla="*/ 0 h 61"/>
                <a:gd name="T10" fmla="*/ 0 w 109"/>
                <a:gd name="T11" fmla="*/ 1 h 61"/>
                <a:gd name="T12" fmla="*/ 0 w 109"/>
                <a:gd name="T13" fmla="*/ 13 h 61"/>
                <a:gd name="T14" fmla="*/ 33 w 109"/>
                <a:gd name="T15" fmla="*/ 16 h 61"/>
                <a:gd name="T16" fmla="*/ 26 w 109"/>
                <a:gd name="T17" fmla="*/ 42 h 61"/>
                <a:gd name="T18" fmla="*/ 18 w 109"/>
                <a:gd name="T19" fmla="*/ 46 h 61"/>
                <a:gd name="T20" fmla="*/ 11 w 109"/>
                <a:gd name="T21" fmla="*/ 49 h 61"/>
                <a:gd name="T22" fmla="*/ 7 w 109"/>
                <a:gd name="T23" fmla="*/ 53 h 61"/>
                <a:gd name="T24" fmla="*/ 0 w 109"/>
                <a:gd name="T25" fmla="*/ 54 h 61"/>
                <a:gd name="T26" fmla="*/ 0 w 109"/>
                <a:gd name="T27" fmla="*/ 69 h 61"/>
                <a:gd name="T28" fmla="*/ 8 w 109"/>
                <a:gd name="T29" fmla="*/ 67 h 61"/>
                <a:gd name="T30" fmla="*/ 16 w 109"/>
                <a:gd name="T31" fmla="*/ 63 h 61"/>
                <a:gd name="T32" fmla="*/ 25 w 109"/>
                <a:gd name="T33" fmla="*/ 60 h 61"/>
                <a:gd name="T34" fmla="*/ 34 w 109"/>
                <a:gd name="T35" fmla="*/ 53 h 61"/>
                <a:gd name="T36" fmla="*/ 51 w 109"/>
                <a:gd name="T37" fmla="*/ 21 h 61"/>
                <a:gd name="T38" fmla="*/ 76 w 109"/>
                <a:gd name="T39" fmla="*/ 23 h 61"/>
                <a:gd name="T40" fmla="*/ 81 w 109"/>
                <a:gd name="T41" fmla="*/ 36 h 61"/>
                <a:gd name="T42" fmla="*/ 86 w 109"/>
                <a:gd name="T43" fmla="*/ 45 h 61"/>
                <a:gd name="T44" fmla="*/ 92 w 109"/>
                <a:gd name="T45" fmla="*/ 54 h 61"/>
                <a:gd name="T46" fmla="*/ 97 w 109"/>
                <a:gd name="T47" fmla="*/ 61 h 61"/>
                <a:gd name="T48" fmla="*/ 102 w 109"/>
                <a:gd name="T49" fmla="*/ 65 h 61"/>
                <a:gd name="T50" fmla="*/ 108 w 109"/>
                <a:gd name="T51" fmla="*/ 69 h 61"/>
                <a:gd name="T52" fmla="*/ 116 w 109"/>
                <a:gd name="T53" fmla="*/ 70 h 61"/>
                <a:gd name="T54" fmla="*/ 124 w 109"/>
                <a:gd name="T55" fmla="*/ 69 h 61"/>
                <a:gd name="T56" fmla="*/ 124 w 109"/>
                <a:gd name="T57" fmla="*/ 54 h 61"/>
                <a:gd name="T58" fmla="*/ 111 w 109"/>
                <a:gd name="T59" fmla="*/ 56 h 61"/>
                <a:gd name="T60" fmla="*/ 101 w 109"/>
                <a:gd name="T61" fmla="*/ 52 h 61"/>
                <a:gd name="T62" fmla="*/ 96 w 109"/>
                <a:gd name="T63" fmla="*/ 38 h 61"/>
                <a:gd name="T64" fmla="*/ 92 w 109"/>
                <a:gd name="T65" fmla="*/ 16 h 61"/>
                <a:gd name="T66" fmla="*/ 115 w 109"/>
                <a:gd name="T67" fmla="*/ 14 h 61"/>
                <a:gd name="T68" fmla="*/ 124 w 109"/>
                <a:gd name="T69" fmla="*/ 16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0" name="Freeform 39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7 w 43"/>
                <a:gd name="T1" fmla="*/ 12 h 60"/>
                <a:gd name="T2" fmla="*/ 47 w 43"/>
                <a:gd name="T3" fmla="*/ 0 h 60"/>
                <a:gd name="T4" fmla="*/ 0 w 43"/>
                <a:gd name="T5" fmla="*/ 2 h 60"/>
                <a:gd name="T6" fmla="*/ 5 w 43"/>
                <a:gd name="T7" fmla="*/ 27 h 60"/>
                <a:gd name="T8" fmla="*/ 13 w 43"/>
                <a:gd name="T9" fmla="*/ 46 h 60"/>
                <a:gd name="T10" fmla="*/ 21 w 43"/>
                <a:gd name="T11" fmla="*/ 60 h 60"/>
                <a:gd name="T12" fmla="*/ 32 w 43"/>
                <a:gd name="T13" fmla="*/ 67 h 60"/>
                <a:gd name="T14" fmla="*/ 34 w 43"/>
                <a:gd name="T15" fmla="*/ 69 h 60"/>
                <a:gd name="T16" fmla="*/ 38 w 43"/>
                <a:gd name="T17" fmla="*/ 70 h 60"/>
                <a:gd name="T18" fmla="*/ 42 w 43"/>
                <a:gd name="T19" fmla="*/ 70 h 60"/>
                <a:gd name="T20" fmla="*/ 47 w 43"/>
                <a:gd name="T21" fmla="*/ 69 h 60"/>
                <a:gd name="T22" fmla="*/ 47 w 43"/>
                <a:gd name="T23" fmla="*/ 54 h 60"/>
                <a:gd name="T24" fmla="*/ 34 w 43"/>
                <a:gd name="T25" fmla="*/ 54 h 60"/>
                <a:gd name="T26" fmla="*/ 25 w 43"/>
                <a:gd name="T27" fmla="*/ 48 h 60"/>
                <a:gd name="T28" fmla="*/ 20 w 43"/>
                <a:gd name="T29" fmla="*/ 34 h 60"/>
                <a:gd name="T30" fmla="*/ 15 w 43"/>
                <a:gd name="T31" fmla="*/ 12 h 60"/>
                <a:gd name="T32" fmla="*/ 38 w 43"/>
                <a:gd name="T33" fmla="*/ 11 h 60"/>
                <a:gd name="T34" fmla="*/ 47 w 43"/>
                <a:gd name="T35" fmla="*/ 12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1" name="Freeform 40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21 w 220"/>
                <a:gd name="T1" fmla="*/ 98 h 221"/>
                <a:gd name="T2" fmla="*/ 146 w 220"/>
                <a:gd name="T3" fmla="*/ 108 h 221"/>
                <a:gd name="T4" fmla="*/ 163 w 220"/>
                <a:gd name="T5" fmla="*/ 115 h 221"/>
                <a:gd name="T6" fmla="*/ 172 w 220"/>
                <a:gd name="T7" fmla="*/ 121 h 221"/>
                <a:gd name="T8" fmla="*/ 177 w 220"/>
                <a:gd name="T9" fmla="*/ 127 h 221"/>
                <a:gd name="T10" fmla="*/ 181 w 220"/>
                <a:gd name="T11" fmla="*/ 135 h 221"/>
                <a:gd name="T12" fmla="*/ 184 w 220"/>
                <a:gd name="T13" fmla="*/ 144 h 221"/>
                <a:gd name="T14" fmla="*/ 190 w 220"/>
                <a:gd name="T15" fmla="*/ 157 h 221"/>
                <a:gd name="T16" fmla="*/ 201 w 220"/>
                <a:gd name="T17" fmla="*/ 176 h 221"/>
                <a:gd name="T18" fmla="*/ 220 w 220"/>
                <a:gd name="T19" fmla="*/ 136 h 221"/>
                <a:gd name="T20" fmla="*/ 223 w 220"/>
                <a:gd name="T21" fmla="*/ 91 h 221"/>
                <a:gd name="T22" fmla="*/ 221 w 220"/>
                <a:gd name="T23" fmla="*/ 46 h 221"/>
                <a:gd name="T24" fmla="*/ 218 w 220"/>
                <a:gd name="T25" fmla="*/ 0 h 221"/>
                <a:gd name="T26" fmla="*/ 247 w 220"/>
                <a:gd name="T27" fmla="*/ 57 h 221"/>
                <a:gd name="T28" fmla="*/ 245 w 220"/>
                <a:gd name="T29" fmla="*/ 100 h 221"/>
                <a:gd name="T30" fmla="*/ 243 w 220"/>
                <a:gd name="T31" fmla="*/ 136 h 221"/>
                <a:gd name="T32" fmla="*/ 236 w 220"/>
                <a:gd name="T33" fmla="*/ 171 h 221"/>
                <a:gd name="T34" fmla="*/ 226 w 220"/>
                <a:gd name="T35" fmla="*/ 211 h 221"/>
                <a:gd name="T36" fmla="*/ 194 w 220"/>
                <a:gd name="T37" fmla="*/ 218 h 221"/>
                <a:gd name="T38" fmla="*/ 149 w 220"/>
                <a:gd name="T39" fmla="*/ 259 h 221"/>
                <a:gd name="T40" fmla="*/ 83 w 220"/>
                <a:gd name="T41" fmla="*/ 259 h 221"/>
                <a:gd name="T42" fmla="*/ 36 w 220"/>
                <a:gd name="T43" fmla="*/ 225 h 221"/>
                <a:gd name="T44" fmla="*/ 15 w 220"/>
                <a:gd name="T45" fmla="*/ 188 h 221"/>
                <a:gd name="T46" fmla="*/ 2 w 220"/>
                <a:gd name="T47" fmla="*/ 139 h 221"/>
                <a:gd name="T48" fmla="*/ 0 w 220"/>
                <a:gd name="T49" fmla="*/ 100 h 221"/>
                <a:gd name="T50" fmla="*/ 2 w 220"/>
                <a:gd name="T51" fmla="*/ 63 h 221"/>
                <a:gd name="T52" fmla="*/ 12 w 220"/>
                <a:gd name="T53" fmla="*/ 29 h 221"/>
                <a:gd name="T54" fmla="*/ 19 w 220"/>
                <a:gd name="T55" fmla="*/ 67 h 221"/>
                <a:gd name="T56" fmla="*/ 24 w 220"/>
                <a:gd name="T57" fmla="*/ 103 h 221"/>
                <a:gd name="T58" fmla="*/ 28 w 220"/>
                <a:gd name="T59" fmla="*/ 138 h 221"/>
                <a:gd name="T60" fmla="*/ 38 w 220"/>
                <a:gd name="T61" fmla="*/ 173 h 221"/>
                <a:gd name="T62" fmla="*/ 43 w 220"/>
                <a:gd name="T63" fmla="*/ 156 h 221"/>
                <a:gd name="T64" fmla="*/ 47 w 220"/>
                <a:gd name="T65" fmla="*/ 142 h 221"/>
                <a:gd name="T66" fmla="*/ 52 w 220"/>
                <a:gd name="T67" fmla="*/ 130 h 221"/>
                <a:gd name="T68" fmla="*/ 56 w 220"/>
                <a:gd name="T69" fmla="*/ 122 h 221"/>
                <a:gd name="T70" fmla="*/ 64 w 220"/>
                <a:gd name="T71" fmla="*/ 116 h 221"/>
                <a:gd name="T72" fmla="*/ 73 w 220"/>
                <a:gd name="T73" fmla="*/ 110 h 221"/>
                <a:gd name="T74" fmla="*/ 86 w 220"/>
                <a:gd name="T75" fmla="*/ 107 h 221"/>
                <a:gd name="T76" fmla="*/ 104 w 220"/>
                <a:gd name="T77" fmla="*/ 102 h 221"/>
                <a:gd name="T78" fmla="*/ 104 w 220"/>
                <a:gd name="T79" fmla="*/ 118 h 221"/>
                <a:gd name="T80" fmla="*/ 92 w 220"/>
                <a:gd name="T81" fmla="*/ 127 h 221"/>
                <a:gd name="T82" fmla="*/ 83 w 220"/>
                <a:gd name="T83" fmla="*/ 135 h 221"/>
                <a:gd name="T84" fmla="*/ 76 w 220"/>
                <a:gd name="T85" fmla="*/ 142 h 221"/>
                <a:gd name="T86" fmla="*/ 74 w 220"/>
                <a:gd name="T87" fmla="*/ 149 h 221"/>
                <a:gd name="T88" fmla="*/ 73 w 220"/>
                <a:gd name="T89" fmla="*/ 157 h 221"/>
                <a:gd name="T90" fmla="*/ 75 w 220"/>
                <a:gd name="T91" fmla="*/ 169 h 221"/>
                <a:gd name="T92" fmla="*/ 76 w 220"/>
                <a:gd name="T93" fmla="*/ 182 h 221"/>
                <a:gd name="T94" fmla="*/ 81 w 220"/>
                <a:gd name="T95" fmla="*/ 198 h 221"/>
                <a:gd name="T96" fmla="*/ 103 w 220"/>
                <a:gd name="T97" fmla="*/ 198 h 221"/>
                <a:gd name="T98" fmla="*/ 103 w 220"/>
                <a:gd name="T99" fmla="*/ 173 h 221"/>
                <a:gd name="T100" fmla="*/ 119 w 220"/>
                <a:gd name="T101" fmla="*/ 176 h 221"/>
                <a:gd name="T102" fmla="*/ 126 w 220"/>
                <a:gd name="T103" fmla="*/ 205 h 221"/>
                <a:gd name="T104" fmla="*/ 152 w 220"/>
                <a:gd name="T105" fmla="*/ 205 h 221"/>
                <a:gd name="T106" fmla="*/ 164 w 220"/>
                <a:gd name="T107" fmla="*/ 176 h 221"/>
                <a:gd name="T108" fmla="*/ 162 w 220"/>
                <a:gd name="T109" fmla="*/ 163 h 221"/>
                <a:gd name="T110" fmla="*/ 158 w 220"/>
                <a:gd name="T111" fmla="*/ 152 h 221"/>
                <a:gd name="T112" fmla="*/ 155 w 220"/>
                <a:gd name="T113" fmla="*/ 144 h 221"/>
                <a:gd name="T114" fmla="*/ 150 w 220"/>
                <a:gd name="T115" fmla="*/ 138 h 221"/>
                <a:gd name="T116" fmla="*/ 145 w 220"/>
                <a:gd name="T117" fmla="*/ 134 h 221"/>
                <a:gd name="T118" fmla="*/ 138 w 220"/>
                <a:gd name="T119" fmla="*/ 129 h 221"/>
                <a:gd name="T120" fmla="*/ 128 w 220"/>
                <a:gd name="T121" fmla="*/ 124 h 221"/>
                <a:gd name="T122" fmla="*/ 117 w 220"/>
                <a:gd name="T123" fmla="*/ 118 h 221"/>
                <a:gd name="T124" fmla="*/ 121 w 220"/>
                <a:gd name="T125" fmla="*/ 98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2" name="Freeform 41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33 w 119"/>
                <a:gd name="T1" fmla="*/ 108 h 156"/>
                <a:gd name="T2" fmla="*/ 116 w 119"/>
                <a:gd name="T3" fmla="*/ 157 h 156"/>
                <a:gd name="T4" fmla="*/ 68 w 119"/>
                <a:gd name="T5" fmla="*/ 185 h 156"/>
                <a:gd name="T6" fmla="*/ 0 w 119"/>
                <a:gd name="T7" fmla="*/ 72 h 156"/>
                <a:gd name="T8" fmla="*/ 31 w 119"/>
                <a:gd name="T9" fmla="*/ 40 h 156"/>
                <a:gd name="T10" fmla="*/ 53 w 119"/>
                <a:gd name="T11" fmla="*/ 0 h 156"/>
                <a:gd name="T12" fmla="*/ 133 w 119"/>
                <a:gd name="T13" fmla="*/ 108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3" name="Freeform 42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32 w 28"/>
                <a:gd name="T1" fmla="*/ 76 h 77"/>
                <a:gd name="T2" fmla="*/ 17 w 28"/>
                <a:gd name="T3" fmla="*/ 0 h 77"/>
                <a:gd name="T4" fmla="*/ 0 w 28"/>
                <a:gd name="T5" fmla="*/ 6 h 77"/>
                <a:gd name="T6" fmla="*/ 6 w 28"/>
                <a:gd name="T7" fmla="*/ 73 h 77"/>
                <a:gd name="T8" fmla="*/ 29 w 28"/>
                <a:gd name="T9" fmla="*/ 91 h 77"/>
                <a:gd name="T10" fmla="*/ 32 w 28"/>
                <a:gd name="T11" fmla="*/ 76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4" name="Freeform 43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38 w 440"/>
                <a:gd name="T1" fmla="*/ 37 h 857"/>
                <a:gd name="T2" fmla="*/ 318 w 440"/>
                <a:gd name="T3" fmla="*/ 86 h 857"/>
                <a:gd name="T4" fmla="*/ 372 w 440"/>
                <a:gd name="T5" fmla="*/ 123 h 857"/>
                <a:gd name="T6" fmla="*/ 407 w 440"/>
                <a:gd name="T7" fmla="*/ 168 h 857"/>
                <a:gd name="T8" fmla="*/ 434 w 440"/>
                <a:gd name="T9" fmla="*/ 234 h 857"/>
                <a:gd name="T10" fmla="*/ 479 w 440"/>
                <a:gd name="T11" fmla="*/ 473 h 857"/>
                <a:gd name="T12" fmla="*/ 496 w 440"/>
                <a:gd name="T13" fmla="*/ 642 h 857"/>
                <a:gd name="T14" fmla="*/ 434 w 440"/>
                <a:gd name="T15" fmla="*/ 885 h 857"/>
                <a:gd name="T16" fmla="*/ 390 w 440"/>
                <a:gd name="T17" fmla="*/ 998 h 857"/>
                <a:gd name="T18" fmla="*/ 309 w 440"/>
                <a:gd name="T19" fmla="*/ 958 h 857"/>
                <a:gd name="T20" fmla="*/ 347 w 440"/>
                <a:gd name="T21" fmla="*/ 936 h 857"/>
                <a:gd name="T22" fmla="*/ 390 w 440"/>
                <a:gd name="T23" fmla="*/ 857 h 857"/>
                <a:gd name="T24" fmla="*/ 369 w 440"/>
                <a:gd name="T25" fmla="*/ 772 h 857"/>
                <a:gd name="T26" fmla="*/ 446 w 440"/>
                <a:gd name="T27" fmla="*/ 706 h 857"/>
                <a:gd name="T28" fmla="*/ 422 w 440"/>
                <a:gd name="T29" fmla="*/ 593 h 857"/>
                <a:gd name="T30" fmla="*/ 379 w 440"/>
                <a:gd name="T31" fmla="*/ 575 h 857"/>
                <a:gd name="T32" fmla="*/ 422 w 440"/>
                <a:gd name="T33" fmla="*/ 458 h 857"/>
                <a:gd name="T34" fmla="*/ 374 w 440"/>
                <a:gd name="T35" fmla="*/ 361 h 857"/>
                <a:gd name="T36" fmla="*/ 358 w 440"/>
                <a:gd name="T37" fmla="*/ 344 h 857"/>
                <a:gd name="T38" fmla="*/ 342 w 440"/>
                <a:gd name="T39" fmla="*/ 331 h 857"/>
                <a:gd name="T40" fmla="*/ 327 w 440"/>
                <a:gd name="T41" fmla="*/ 319 h 857"/>
                <a:gd name="T42" fmla="*/ 325 w 440"/>
                <a:gd name="T43" fmla="*/ 299 h 857"/>
                <a:gd name="T44" fmla="*/ 309 w 440"/>
                <a:gd name="T45" fmla="*/ 206 h 857"/>
                <a:gd name="T46" fmla="*/ 245 w 440"/>
                <a:gd name="T47" fmla="*/ 452 h 857"/>
                <a:gd name="T48" fmla="*/ 189 w 440"/>
                <a:gd name="T49" fmla="*/ 473 h 857"/>
                <a:gd name="T50" fmla="*/ 245 w 440"/>
                <a:gd name="T51" fmla="*/ 569 h 857"/>
                <a:gd name="T52" fmla="*/ 211 w 440"/>
                <a:gd name="T53" fmla="*/ 609 h 857"/>
                <a:gd name="T54" fmla="*/ 232 w 440"/>
                <a:gd name="T55" fmla="*/ 699 h 857"/>
                <a:gd name="T56" fmla="*/ 211 w 440"/>
                <a:gd name="T57" fmla="*/ 817 h 857"/>
                <a:gd name="T58" fmla="*/ 130 w 440"/>
                <a:gd name="T59" fmla="*/ 677 h 857"/>
                <a:gd name="T60" fmla="*/ 130 w 440"/>
                <a:gd name="T61" fmla="*/ 396 h 857"/>
                <a:gd name="T62" fmla="*/ 98 w 440"/>
                <a:gd name="T63" fmla="*/ 603 h 857"/>
                <a:gd name="T64" fmla="*/ 0 w 440"/>
                <a:gd name="T65" fmla="*/ 688 h 857"/>
                <a:gd name="T66" fmla="*/ 76 w 440"/>
                <a:gd name="T67" fmla="*/ 296 h 857"/>
                <a:gd name="T68" fmla="*/ 83 w 440"/>
                <a:gd name="T69" fmla="*/ 206 h 857"/>
                <a:gd name="T70" fmla="*/ 104 w 440"/>
                <a:gd name="T71" fmla="*/ 139 h 857"/>
                <a:gd name="T72" fmla="*/ 139 w 440"/>
                <a:gd name="T73" fmla="*/ 75 h 857"/>
                <a:gd name="T74" fmla="*/ 187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5" name="Freeform 44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205 w 326"/>
                <a:gd name="T1" fmla="*/ 134 h 627"/>
                <a:gd name="T2" fmla="*/ 125 w 326"/>
                <a:gd name="T3" fmla="*/ 375 h 627"/>
                <a:gd name="T4" fmla="*/ 80 w 326"/>
                <a:gd name="T5" fmla="*/ 469 h 627"/>
                <a:gd name="T6" fmla="*/ 10 w 326"/>
                <a:gd name="T7" fmla="*/ 589 h 627"/>
                <a:gd name="T8" fmla="*/ 0 w 326"/>
                <a:gd name="T9" fmla="*/ 679 h 627"/>
                <a:gd name="T10" fmla="*/ 33 w 326"/>
                <a:gd name="T11" fmla="*/ 713 h 627"/>
                <a:gd name="T12" fmla="*/ 86 w 326"/>
                <a:gd name="T13" fmla="*/ 713 h 627"/>
                <a:gd name="T14" fmla="*/ 156 w 326"/>
                <a:gd name="T15" fmla="*/ 717 h 627"/>
                <a:gd name="T16" fmla="*/ 259 w 326"/>
                <a:gd name="T17" fmla="*/ 707 h 627"/>
                <a:gd name="T18" fmla="*/ 367 w 326"/>
                <a:gd name="T19" fmla="*/ 730 h 627"/>
                <a:gd name="T20" fmla="*/ 357 w 326"/>
                <a:gd name="T21" fmla="*/ 685 h 627"/>
                <a:gd name="T22" fmla="*/ 185 w 326"/>
                <a:gd name="T23" fmla="*/ 679 h 627"/>
                <a:gd name="T24" fmla="*/ 114 w 326"/>
                <a:gd name="T25" fmla="*/ 605 h 627"/>
                <a:gd name="T26" fmla="*/ 151 w 326"/>
                <a:gd name="T27" fmla="*/ 465 h 627"/>
                <a:gd name="T28" fmla="*/ 232 w 326"/>
                <a:gd name="T29" fmla="*/ 200 h 627"/>
                <a:gd name="T30" fmla="*/ 270 w 326"/>
                <a:gd name="T31" fmla="*/ 0 h 627"/>
                <a:gd name="T32" fmla="*/ 205 w 326"/>
                <a:gd name="T33" fmla="*/ 134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6" name="Freeform 45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61 w 74"/>
                <a:gd name="T1" fmla="*/ 0 h 146"/>
                <a:gd name="T2" fmla="*/ 83 w 74"/>
                <a:gd name="T3" fmla="*/ 76 h 146"/>
                <a:gd name="T4" fmla="*/ 83 w 74"/>
                <a:gd name="T5" fmla="*/ 170 h 146"/>
                <a:gd name="T6" fmla="*/ 0 w 74"/>
                <a:gd name="T7" fmla="*/ 170 h 146"/>
                <a:gd name="T8" fmla="*/ 0 w 74"/>
                <a:gd name="T9" fmla="*/ 92 h 146"/>
                <a:gd name="T10" fmla="*/ 45 w 74"/>
                <a:gd name="T11" fmla="*/ 52 h 146"/>
                <a:gd name="T12" fmla="*/ 61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4342" name="AutoShape 46"/>
          <p:cNvSpPr>
            <a:spLocks noChangeArrowheads="1"/>
          </p:cNvSpPr>
          <p:nvPr/>
        </p:nvSpPr>
        <p:spPr bwMode="auto">
          <a:xfrm>
            <a:off x="4643438" y="3356992"/>
            <a:ext cx="2376834" cy="1834133"/>
          </a:xfrm>
          <a:prstGeom prst="wedgeEllipseCallout">
            <a:avLst>
              <a:gd name="adj1" fmla="val -66986"/>
              <a:gd name="adj2" fmla="val 17222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latinLnBrk="0" hangingPunct="0"/>
            <a:r>
              <a:rPr kumimoji="0" lang="en-US" altLang="ko-KR" sz="1600" dirty="0"/>
              <a:t>.</a:t>
            </a:r>
            <a:r>
              <a:rPr kumimoji="0" lang="ko-KR" altLang="en-US" sz="1600" dirty="0"/>
              <a:t>기호는 구조체에서 멤버를 참조할 때 사용하는 연산자입니다</a:t>
            </a:r>
            <a:r>
              <a:rPr kumimoji="0" lang="en-US" altLang="ko-KR" sz="1600" dirty="0"/>
              <a:t>. </a:t>
            </a:r>
          </a:p>
        </p:txBody>
      </p:sp>
      <p:sp>
        <p:nvSpPr>
          <p:cNvPr id="14343" name="Text Box 47"/>
          <p:cNvSpPr txBox="1">
            <a:spLocks noChangeArrowheads="1"/>
          </p:cNvSpPr>
          <p:nvPr/>
        </p:nvSpPr>
        <p:spPr bwMode="auto">
          <a:xfrm>
            <a:off x="2608263" y="3524250"/>
            <a:ext cx="384175" cy="1016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600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0068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 선언과 구조체 변수 선언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917374" y="2023678"/>
            <a:ext cx="3310136" cy="151943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altLang="ko-KR" i="1" dirty="0"/>
              <a:t>struct point {</a:t>
            </a:r>
          </a:p>
          <a:p>
            <a:pPr marL="0" indent="0">
              <a:buNone/>
            </a:pPr>
            <a:r>
              <a:rPr lang="fr-FR" altLang="ko-KR" i="1" dirty="0"/>
              <a:t>	int x;</a:t>
            </a:r>
          </a:p>
          <a:p>
            <a:pPr marL="0" indent="0">
              <a:buNone/>
            </a:pPr>
            <a:r>
              <a:rPr lang="fr-FR" altLang="ko-KR" i="1" dirty="0"/>
              <a:t>	int y;</a:t>
            </a:r>
          </a:p>
          <a:p>
            <a:pPr marL="0" indent="0">
              <a:buNone/>
            </a:pPr>
            <a:r>
              <a:rPr lang="fr-FR" altLang="ko-KR" i="1" dirty="0"/>
              <a:t>};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843134" y="4047170"/>
            <a:ext cx="3310136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fr-FR" altLang="ko-KR" i="1" kern="0" dirty="0"/>
              <a:t>struct point p1;</a:t>
            </a:r>
          </a:p>
          <a:p>
            <a:pPr marL="0" indent="0">
              <a:buFont typeface="Symbol" pitchFamily="18" charset="2"/>
              <a:buNone/>
            </a:pPr>
            <a:br>
              <a:rPr lang="fr-FR" altLang="ko-KR" i="1" kern="0" dirty="0"/>
            </a:br>
            <a:endParaRPr lang="ko-KR" altLang="en-US" kern="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614" y="2318978"/>
            <a:ext cx="24384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915142" y="4839258"/>
            <a:ext cx="3310136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fr-FR" altLang="ko-KR" i="1" kern="0" dirty="0"/>
              <a:t>p1.x = 10;</a:t>
            </a:r>
          </a:p>
          <a:p>
            <a:pPr marL="0" indent="0">
              <a:buFont typeface="Symbol" pitchFamily="18" charset="2"/>
              <a:buNone/>
            </a:pPr>
            <a:r>
              <a:rPr lang="fr-FR" altLang="ko-KR" i="1" kern="0" dirty="0"/>
              <a:t>p1.y = 20;</a:t>
            </a:r>
          </a:p>
          <a:p>
            <a:pPr marL="0" indent="0">
              <a:buFont typeface="Symbol" pitchFamily="18" charset="2"/>
              <a:buNone/>
            </a:pPr>
            <a:endParaRPr lang="ko-KR" altLang="en-US" kern="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861048"/>
            <a:ext cx="22288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644" y="5055282"/>
            <a:ext cx="22574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418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예제 </a:t>
            </a:r>
            <a:r>
              <a:rPr lang="en-US" altLang="ko-KR" dirty="0"/>
              <a:t>#1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827584" y="1484784"/>
            <a:ext cx="7777162" cy="2160463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…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Century Schoolbook" panose="02040604050505020304" pitchFamily="18" charset="0"/>
              </a:rPr>
              <a:t>struct</a:t>
            </a:r>
            <a:r>
              <a:rPr lang="en-US" altLang="en-US" sz="1600" dirty="0">
                <a:latin typeface="Century Schoolbook" panose="02040604050505020304" pitchFamily="18" charset="0"/>
              </a:rPr>
              <a:t> student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en-US" sz="1600" dirty="0">
                <a:latin typeface="Century Schoolbook" panose="02040604050505020304" pitchFamily="18" charset="0"/>
              </a:rPr>
              <a:t> number;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char</a:t>
            </a:r>
            <a:r>
              <a:rPr lang="en-US" altLang="en-US" sz="1600" dirty="0">
                <a:latin typeface="Century Schoolbook" panose="02040604050505020304" pitchFamily="18" charset="0"/>
              </a:rPr>
              <a:t> name[10];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double</a:t>
            </a:r>
            <a:r>
              <a:rPr lang="en-US" altLang="en-US" sz="1600" dirty="0"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latin typeface="Century Schoolbook" panose="02040604050505020304" pitchFamily="18" charset="0"/>
              </a:rPr>
              <a:t>grade</a:t>
            </a:r>
            <a:r>
              <a:rPr lang="en-US" altLang="en-US" sz="1600" dirty="0">
                <a:latin typeface="Century Schoolbook" panose="02040604050505020304" pitchFamily="18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entury Schoolbook" panose="02040604050505020304" pitchFamily="18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6" name="Rectangle 10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623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예제 </a:t>
            </a:r>
            <a:r>
              <a:rPr lang="en-US" altLang="ko-KR" dirty="0"/>
              <a:t>#1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712333" y="1190211"/>
            <a:ext cx="7777162" cy="4176687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en-US" sz="1600" dirty="0">
                <a:latin typeface="Century Schoolbook" panose="02040604050505020304" pitchFamily="18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void</a:t>
            </a:r>
            <a:r>
              <a:rPr lang="en-US" altLang="en-US" sz="1600" dirty="0">
                <a:latin typeface="Century Schoolbook" panose="02040604050505020304" pitchFamily="18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Century Schoolbook" panose="02040604050505020304" pitchFamily="18" charset="0"/>
              </a:rPr>
              <a:t>struct</a:t>
            </a:r>
            <a:r>
              <a:rPr lang="en-US" altLang="en-US" sz="1600" dirty="0">
                <a:latin typeface="Century Schoolbook" panose="02040604050505020304" pitchFamily="18" charset="0"/>
              </a:rPr>
              <a:t> student s;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entury Schoolbook" panose="020406040505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s.number</a:t>
            </a:r>
            <a:r>
              <a:rPr lang="en-US" altLang="en-US" sz="1600" dirty="0">
                <a:latin typeface="Century Schoolbook" panose="02040604050505020304" pitchFamily="18" charset="0"/>
              </a:rPr>
              <a:t> = 20170001;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strcpy</a:t>
            </a:r>
            <a:r>
              <a:rPr lang="en-US" altLang="en-US" sz="1600" dirty="0">
                <a:latin typeface="Century Schoolbook" panose="02040604050505020304" pitchFamily="18" charset="0"/>
              </a:rPr>
              <a:t>(s.name,</a:t>
            </a:r>
            <a:r>
              <a:rPr lang="en-US" altLang="en-US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홍길동</a:t>
            </a:r>
            <a:r>
              <a:rPr lang="en-US" altLang="en-US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"</a:t>
            </a:r>
            <a:r>
              <a:rPr lang="en-US" altLang="en-US" sz="1600" dirty="0">
                <a:latin typeface="Century Schoolbook" panose="02040604050505020304" pitchFamily="18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s.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grade</a:t>
            </a:r>
            <a:r>
              <a:rPr lang="en-US" altLang="en-US" sz="1600" dirty="0">
                <a:latin typeface="Century Schoolbook" panose="02040604050505020304" pitchFamily="18" charset="0"/>
              </a:rPr>
              <a:t> = </a:t>
            </a:r>
            <a:r>
              <a:rPr lang="en-US" altLang="ko-KR" sz="1600" dirty="0">
                <a:latin typeface="Century Schoolbook" panose="02040604050505020304" pitchFamily="18" charset="0"/>
              </a:rPr>
              <a:t>4.3</a:t>
            </a:r>
            <a:r>
              <a:rPr lang="en-US" altLang="en-US" sz="1600" dirty="0">
                <a:latin typeface="Century Schoolbook" panose="02040604050505020304" pitchFamily="18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entury Schoolbook" panose="020406040505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en-US" sz="1600" dirty="0">
                <a:latin typeface="Century Schoolbook" panose="02040604050505020304" pitchFamily="18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학번</a:t>
            </a:r>
            <a:r>
              <a:rPr lang="en-US" altLang="en-US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: %d\n"</a:t>
            </a:r>
            <a:r>
              <a:rPr lang="en-US" altLang="en-US" sz="1600" dirty="0">
                <a:latin typeface="Century Schoolbook" panose="02040604050505020304" pitchFamily="18" charset="0"/>
              </a:rPr>
              <a:t>, 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s.number</a:t>
            </a:r>
            <a:r>
              <a:rPr lang="en-US" altLang="en-US" sz="1600" dirty="0">
                <a:latin typeface="Century Schoolbook" panose="02040604050505020304" pitchFamily="18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en-US" sz="1600" dirty="0">
                <a:latin typeface="Century Schoolbook" panose="02040604050505020304" pitchFamily="18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이름</a:t>
            </a:r>
            <a:r>
              <a:rPr lang="en-US" altLang="en-US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: %s\n"</a:t>
            </a:r>
            <a:r>
              <a:rPr lang="en-US" altLang="en-US" sz="1600" dirty="0">
                <a:latin typeface="Century Schoolbook" panose="02040604050505020304" pitchFamily="18" charset="0"/>
              </a:rPr>
              <a:t>, s.name);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en-US" sz="1600" dirty="0">
                <a:latin typeface="Century Schoolbook" panose="02040604050505020304" pitchFamily="18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“</a:t>
            </a:r>
            <a:r>
              <a:rPr lang="ko-KR" altLang="en-US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학점</a:t>
            </a:r>
            <a:r>
              <a:rPr lang="en-US" altLang="en-US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: %f\n"</a:t>
            </a:r>
            <a:r>
              <a:rPr lang="en-US" altLang="en-US" sz="1600" dirty="0">
                <a:latin typeface="Century Schoolbook" panose="02040604050505020304" pitchFamily="18" charset="0"/>
              </a:rPr>
              <a:t>, 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s.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grade</a:t>
            </a:r>
            <a:r>
              <a:rPr lang="en-US" altLang="en-US" sz="1600" dirty="0">
                <a:latin typeface="Century Schoolbook" panose="02040604050505020304" pitchFamily="18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return</a:t>
            </a:r>
            <a:r>
              <a:rPr lang="en-US" altLang="en-US" sz="1600" dirty="0">
                <a:latin typeface="Century Schoolbook" panose="02040604050505020304" pitchFamily="18" charset="0"/>
              </a:rPr>
              <a:t>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}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510914"/>
            <a:ext cx="7805927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963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예제 </a:t>
            </a:r>
            <a:r>
              <a:rPr lang="en-US" altLang="ko-KR" dirty="0"/>
              <a:t>#2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800767" y="1089617"/>
            <a:ext cx="7777162" cy="4787655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stdio.h</a:t>
            </a:r>
            <a:r>
              <a:rPr lang="en-US" altLang="ko-KR" sz="1600" dirty="0">
                <a:latin typeface="Century Schoolbook" panose="02040604050505020304" pitchFamily="18" charset="0"/>
              </a:rPr>
              <a:t>&gt;</a:t>
            </a:r>
          </a:p>
          <a:p>
            <a:r>
              <a:rPr lang="en-US" altLang="ko-KR" sz="1600" dirty="0">
                <a:latin typeface="Century Schoolbook" panose="02040604050505020304" pitchFamily="18" charset="0"/>
              </a:rPr>
              <a:t>// 2</a:t>
            </a:r>
            <a:r>
              <a:rPr lang="ko-KR" altLang="en-US" sz="1600" dirty="0">
                <a:latin typeface="Century Schoolbook" panose="02040604050505020304" pitchFamily="18" charset="0"/>
              </a:rPr>
              <a:t>차원 공간의 점을 구조체로 나타낸다</a:t>
            </a:r>
            <a:r>
              <a:rPr lang="en-US" altLang="ko-KR" sz="1600" dirty="0">
                <a:latin typeface="Century Schoolbook" panose="02040604050505020304" pitchFamily="18" charset="0"/>
              </a:rPr>
              <a:t>. </a:t>
            </a:r>
          </a:p>
          <a:p>
            <a:r>
              <a:rPr lang="en-US" altLang="ko-KR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ko-KR" sz="1600" dirty="0">
                <a:latin typeface="Century Schoolbook" panose="02040604050505020304" pitchFamily="18" charset="0"/>
              </a:rPr>
              <a:t> point {</a:t>
            </a:r>
          </a:p>
          <a:p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   x;</a:t>
            </a:r>
          </a:p>
          <a:p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   y;</a:t>
            </a:r>
          </a:p>
          <a:p>
            <a:r>
              <a:rPr lang="en-US" altLang="ko-KR" sz="1600" dirty="0">
                <a:latin typeface="Century Schoolbook" panose="02040604050505020304" pitchFamily="18" charset="0"/>
              </a:rPr>
              <a:t>};</a:t>
            </a:r>
          </a:p>
          <a:p>
            <a:endParaRPr lang="en-US" altLang="ko-KR" sz="1600" dirty="0">
              <a:latin typeface="Century Schoolbook" panose="02040604050505020304" pitchFamily="18" charset="0"/>
            </a:endParaRPr>
          </a:p>
          <a:p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main(void)  {</a:t>
            </a:r>
          </a:p>
          <a:p>
            <a:endParaRPr lang="en-US" altLang="ko-KR" sz="1600" dirty="0">
              <a:latin typeface="Century Schoolbook" panose="02040604050505020304" pitchFamily="18" charset="0"/>
            </a:endParaRPr>
          </a:p>
          <a:p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ko-KR" sz="1600" dirty="0">
                <a:latin typeface="Century Schoolbook" panose="02040604050505020304" pitchFamily="18" charset="0"/>
              </a:rPr>
              <a:t> point p = { 1, 2 };		// ①</a:t>
            </a:r>
          </a:p>
          <a:p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ko-KR" sz="1600" dirty="0">
                <a:latin typeface="Century Schoolbook" panose="02040604050505020304" pitchFamily="18" charset="0"/>
              </a:rPr>
              <a:t> point q = { .y =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2,.x</a:t>
            </a:r>
            <a:r>
              <a:rPr lang="en-US" altLang="ko-KR" sz="1600" dirty="0">
                <a:latin typeface="Century Schoolbook" panose="02040604050505020304" pitchFamily="18" charset="0"/>
              </a:rPr>
              <a:t> = 1 };	// ②</a:t>
            </a:r>
          </a:p>
          <a:p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ko-KR" sz="1600" dirty="0">
                <a:latin typeface="Century Schoolbook" panose="02040604050505020304" pitchFamily="18" charset="0"/>
              </a:rPr>
              <a:t> point r = p;			// ③	</a:t>
            </a:r>
          </a:p>
          <a:p>
            <a:r>
              <a:rPr lang="en-US" altLang="ko-KR" sz="1600" dirty="0">
                <a:latin typeface="Century Schoolbook" panose="02040604050505020304" pitchFamily="18" charset="0"/>
              </a:rPr>
              <a:t>	r = (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ko-KR" sz="1600" dirty="0">
                <a:latin typeface="Century Schoolbook" panose="02040604050505020304" pitchFamily="18" charset="0"/>
              </a:rPr>
              <a:t> point) { 1, 2 };		// ④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C99</a:t>
            </a:r>
            <a:r>
              <a:rPr lang="en-US" altLang="ko-KR" sz="1600" dirty="0">
                <a:latin typeface="Century Schoolbook" panose="02040604050505020304" pitchFamily="18" charset="0"/>
              </a:rPr>
              <a:t> </a:t>
            </a:r>
            <a:r>
              <a:rPr lang="ko-KR" altLang="en-US" sz="1600" dirty="0">
                <a:latin typeface="Century Schoolbook" panose="02040604050505020304" pitchFamily="18" charset="0"/>
              </a:rPr>
              <a:t>버전	</a:t>
            </a:r>
          </a:p>
          <a:p>
            <a:endParaRPr lang="ko-KR" altLang="en-US" sz="1600" dirty="0">
              <a:latin typeface="Century Schoolbook" panose="02040604050505020304" pitchFamily="18" charset="0"/>
            </a:endParaRPr>
          </a:p>
          <a:p>
            <a:r>
              <a:rPr lang="ko-KR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</a:rPr>
              <a:t>("p=(%d, %d) \n",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p.x</a:t>
            </a:r>
            <a:r>
              <a:rPr lang="en-US" altLang="ko-KR" sz="1600" dirty="0">
                <a:latin typeface="Century Schoolbook" panose="02040604050505020304" pitchFamily="18" charset="0"/>
              </a:rPr>
              <a:t>,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p.y</a:t>
            </a:r>
            <a:r>
              <a:rPr lang="en-US" altLang="ko-KR" sz="1600" dirty="0">
                <a:latin typeface="Century Schoolbook" panose="02040604050505020304" pitchFamily="18" charset="0"/>
              </a:rPr>
              <a:t>);</a:t>
            </a:r>
          </a:p>
          <a:p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</a:rPr>
              <a:t>("q=(%d, %d) \n",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q.x</a:t>
            </a:r>
            <a:r>
              <a:rPr lang="en-US" altLang="ko-KR" sz="1600" dirty="0">
                <a:latin typeface="Century Schoolbook" panose="02040604050505020304" pitchFamily="18" charset="0"/>
              </a:rPr>
              <a:t>,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q.y</a:t>
            </a:r>
            <a:r>
              <a:rPr lang="en-US" altLang="ko-KR" sz="1600" dirty="0">
                <a:latin typeface="Century Schoolbook" panose="02040604050505020304" pitchFamily="18" charset="0"/>
              </a:rPr>
              <a:t>);</a:t>
            </a:r>
          </a:p>
          <a:p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</a:rPr>
              <a:t>("r=(%d, %d) \n",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r.x</a:t>
            </a:r>
            <a:r>
              <a:rPr lang="en-US" altLang="ko-KR" sz="1600" dirty="0">
                <a:latin typeface="Century Schoolbook" panose="02040604050505020304" pitchFamily="18" charset="0"/>
              </a:rPr>
              <a:t>,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r.y</a:t>
            </a:r>
            <a:r>
              <a:rPr lang="en-US" altLang="ko-KR" sz="1600" dirty="0">
                <a:latin typeface="Century Schoolbook" panose="02040604050505020304" pitchFamily="18" charset="0"/>
              </a:rPr>
              <a:t>);</a:t>
            </a:r>
          </a:p>
          <a:p>
            <a:r>
              <a:rPr lang="en-US" altLang="ko-KR" sz="1600" dirty="0">
                <a:latin typeface="Century Schoolbook" panose="02040604050505020304" pitchFamily="18" charset="0"/>
              </a:rPr>
              <a:t>	return 0;</a:t>
            </a:r>
          </a:p>
          <a:p>
            <a:r>
              <a:rPr lang="en-US" altLang="ko-KR" sz="1600" dirty="0">
                <a:latin typeface="Century Schoolbook" panose="02040604050505020304" pitchFamily="18" charset="0"/>
              </a:rPr>
              <a:t>}</a:t>
            </a:r>
            <a:endParaRPr lang="en-US" altLang="en-US" sz="1600" dirty="0">
              <a:latin typeface="Century Schoolbook" panose="02040604050505020304" pitchFamily="18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6" name="Rectangle 10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652439"/>
            <a:ext cx="7777162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7269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1) </a:t>
            </a:r>
            <a:r>
              <a:rPr lang="ko-KR" altLang="en-US"/>
              <a:t>점들간의 </a:t>
            </a:r>
            <a:r>
              <a:rPr lang="ko-KR" altLang="en-US" dirty="0"/>
              <a:t>거리 계산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앞에서 정의한 </a:t>
            </a:r>
            <a:r>
              <a:rPr lang="en-US" altLang="ko-KR" dirty="0"/>
              <a:t>point </a:t>
            </a:r>
            <a:r>
              <a:rPr lang="ko-KR" altLang="en-US" dirty="0"/>
              <a:t>구조체를 사용하여서 </a:t>
            </a:r>
            <a:r>
              <a:rPr lang="en-US" altLang="ko-KR" dirty="0"/>
              <a:t>2</a:t>
            </a:r>
            <a:r>
              <a:rPr lang="ko-KR" altLang="en-US" dirty="0"/>
              <a:t>개의 점을 나타내는 변수를 선언한 후에 사용자로부터 점의 좌표를 </a:t>
            </a:r>
            <a:r>
              <a:rPr lang="ko-KR" altLang="en-US" dirty="0" err="1"/>
              <a:t>입력받는다</a:t>
            </a:r>
            <a:r>
              <a:rPr lang="en-US" altLang="ko-KR" dirty="0"/>
              <a:t>. </a:t>
            </a:r>
            <a:r>
              <a:rPr lang="ko-KR" altLang="en-US" dirty="0"/>
              <a:t>구조체 멤버의 값을 키보드로 입력할 수 있다</a:t>
            </a:r>
            <a:r>
              <a:rPr lang="en-US" altLang="ko-KR" dirty="0"/>
              <a:t>. </a:t>
            </a:r>
            <a:r>
              <a:rPr lang="ko-KR" altLang="en-US" dirty="0"/>
              <a:t>이때 멤버 앞에 </a:t>
            </a:r>
            <a:r>
              <a:rPr lang="en-US" altLang="ko-KR" dirty="0"/>
              <a:t>&amp;</a:t>
            </a:r>
            <a:r>
              <a:rPr lang="ko-KR" altLang="en-US" dirty="0"/>
              <a:t>을 붙여야 한다</a:t>
            </a:r>
            <a:endParaRPr lang="en-US" altLang="ko-KR" dirty="0"/>
          </a:p>
          <a:p>
            <a:r>
              <a:rPr lang="ko-KR" altLang="en-US" dirty="0"/>
              <a:t>최종적으로 이들 점 사이의 거리를 계산하여 보자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73016"/>
            <a:ext cx="7488832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151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이번 장에서 학습할 내용</a:t>
            </a:r>
          </a:p>
        </p:txBody>
      </p:sp>
      <p:sp>
        <p:nvSpPr>
          <p:cNvPr id="5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ko-KR" altLang="en-US" dirty="0"/>
              <a:t>구조체의 개념</a:t>
            </a:r>
            <a:r>
              <a:rPr lang="en-US" altLang="ko-KR" dirty="0"/>
              <a:t>, </a:t>
            </a:r>
            <a:r>
              <a:rPr lang="ko-KR" altLang="en-US"/>
              <a:t>정의</a:t>
            </a:r>
            <a:r>
              <a:rPr lang="en-US" altLang="ko-KR" dirty="0"/>
              <a:t>, </a:t>
            </a:r>
            <a:r>
              <a:rPr lang="ko-KR" altLang="en-US"/>
              <a:t>초기화 방법</a:t>
            </a:r>
          </a:p>
          <a:p>
            <a:r>
              <a:rPr lang="ko-KR" altLang="en-US" dirty="0"/>
              <a:t>구조체와 포인터와의 관계</a:t>
            </a:r>
          </a:p>
          <a:p>
            <a:r>
              <a:rPr lang="ko-KR" altLang="en-US" dirty="0" err="1"/>
              <a:t>공용체와</a:t>
            </a:r>
            <a:r>
              <a:rPr lang="ko-KR" altLang="en-US" dirty="0"/>
              <a:t> </a:t>
            </a:r>
            <a:r>
              <a:rPr lang="en-US" altLang="ko-KR" dirty="0" err="1"/>
              <a:t>typedef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2381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1) </a:t>
            </a:r>
            <a:r>
              <a:rPr lang="ko-KR" altLang="en-US"/>
              <a:t>점들간의 거리 계산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23767" y="1556792"/>
            <a:ext cx="7777162" cy="3816424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latin typeface="Century Schoolbook" panose="02040604050505020304" pitchFamily="18" charset="0"/>
              </a:rPr>
              <a:t>#include</a:t>
            </a:r>
            <a:r>
              <a:rPr lang="ko-KR" altLang="en-US" sz="1600" dirty="0"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latin typeface="Century Schoolbook" panose="02040604050505020304" pitchFamily="18" charset="0"/>
              </a:rPr>
              <a:t>&lt;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stdio.h</a:t>
            </a:r>
            <a:r>
              <a:rPr lang="en-US" altLang="ko-KR" sz="1600" dirty="0">
                <a:latin typeface="Century Schoolbook" panose="02040604050505020304" pitchFamily="18" charset="0"/>
              </a:rPr>
              <a:t>&gt;</a:t>
            </a:r>
            <a:endParaRPr lang="ko-KR" altLang="en-US" sz="1600" dirty="0">
              <a:latin typeface="Century Schoolbook" panose="02040604050505020304" pitchFamily="18" charset="0"/>
            </a:endParaRPr>
          </a:p>
          <a:p>
            <a:r>
              <a:rPr lang="en-US" altLang="ko-KR" sz="1600" dirty="0">
                <a:latin typeface="Century Schoolbook" panose="02040604050505020304" pitchFamily="18" charset="0"/>
              </a:rPr>
              <a:t>#include</a:t>
            </a:r>
            <a:r>
              <a:rPr lang="ko-KR" altLang="en-US" sz="1600" dirty="0"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latin typeface="Century Schoolbook" panose="02040604050505020304" pitchFamily="18" charset="0"/>
              </a:rPr>
              <a:t>&lt;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math.h</a:t>
            </a:r>
            <a:r>
              <a:rPr lang="en-US" altLang="ko-KR" sz="1600" dirty="0">
                <a:latin typeface="Century Schoolbook" panose="02040604050505020304" pitchFamily="18" charset="0"/>
              </a:rPr>
              <a:t>&gt;</a:t>
            </a:r>
            <a:endParaRPr lang="ko-KR" altLang="en-US" sz="1600" dirty="0">
              <a:latin typeface="Century Schoolbook" panose="02040604050505020304" pitchFamily="18" charset="0"/>
            </a:endParaRPr>
          </a:p>
          <a:p>
            <a:endParaRPr lang="en-US" altLang="ko-KR" sz="1600" dirty="0">
              <a:latin typeface="Century Schoolbook" panose="02040604050505020304" pitchFamily="18" charset="0"/>
            </a:endParaRPr>
          </a:p>
          <a:p>
            <a:r>
              <a:rPr lang="en-US" altLang="ko-KR" sz="1600" dirty="0" err="1">
                <a:latin typeface="Century Schoolbook" panose="02040604050505020304" pitchFamily="18" charset="0"/>
              </a:rPr>
              <a:t>struct</a:t>
            </a:r>
            <a:r>
              <a:rPr lang="ko-KR" altLang="en-US" sz="1600" dirty="0"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latin typeface="Century Schoolbook" panose="02040604050505020304" pitchFamily="18" charset="0"/>
              </a:rPr>
              <a:t>point</a:t>
            </a:r>
            <a:r>
              <a:rPr lang="ko-KR" altLang="en-US" sz="1600" dirty="0"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latin typeface="Century Schoolbook" panose="02040604050505020304" pitchFamily="18" charset="0"/>
              </a:rPr>
              <a:t>{</a:t>
            </a:r>
            <a:endParaRPr lang="ko-KR" altLang="en-US" sz="1600" dirty="0">
              <a:latin typeface="Century Schoolbook" panose="02040604050505020304" pitchFamily="18" charset="0"/>
            </a:endParaRPr>
          </a:p>
          <a:p>
            <a:r>
              <a:rPr lang="ko-KR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ko-KR" altLang="en-US" sz="1600" dirty="0"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latin typeface="Century Schoolbook" panose="02040604050505020304" pitchFamily="18" charset="0"/>
              </a:rPr>
              <a:t>x;</a:t>
            </a:r>
            <a:endParaRPr lang="ko-KR" altLang="en-US" sz="1600" dirty="0">
              <a:latin typeface="Century Schoolbook" panose="02040604050505020304" pitchFamily="18" charset="0"/>
            </a:endParaRPr>
          </a:p>
          <a:p>
            <a:r>
              <a:rPr lang="ko-KR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ko-KR" altLang="en-US" sz="1600" dirty="0"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latin typeface="Century Schoolbook" panose="02040604050505020304" pitchFamily="18" charset="0"/>
              </a:rPr>
              <a:t>y;</a:t>
            </a:r>
            <a:endParaRPr lang="ko-KR" altLang="en-US" sz="1600" dirty="0">
              <a:latin typeface="Century Schoolbook" panose="02040604050505020304" pitchFamily="18" charset="0"/>
            </a:endParaRPr>
          </a:p>
          <a:p>
            <a:r>
              <a:rPr lang="en-US" altLang="ko-KR" sz="1600" dirty="0">
                <a:latin typeface="Century Schoolbook" panose="02040604050505020304" pitchFamily="18" charset="0"/>
              </a:rPr>
              <a:t>};</a:t>
            </a:r>
            <a:endParaRPr lang="ko-KR" altLang="en-US" sz="1600" dirty="0">
              <a:latin typeface="Century Schoolbook" panose="02040604050505020304" pitchFamily="18" charset="0"/>
            </a:endParaRPr>
          </a:p>
          <a:p>
            <a:endParaRPr lang="en-US" altLang="ko-KR" sz="1600" dirty="0">
              <a:latin typeface="Century Schoolbook" panose="02040604050505020304" pitchFamily="18" charset="0"/>
            </a:endParaRPr>
          </a:p>
          <a:p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ko-KR" altLang="en-US" sz="1600" dirty="0"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latin typeface="Century Schoolbook" panose="02040604050505020304" pitchFamily="18" charset="0"/>
              </a:rPr>
              <a:t>main(void)</a:t>
            </a:r>
            <a:r>
              <a:rPr lang="ko-KR" altLang="en-US" sz="1600" dirty="0"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latin typeface="Century Schoolbook" panose="02040604050505020304" pitchFamily="18" charset="0"/>
              </a:rPr>
              <a:t>{</a:t>
            </a:r>
            <a:endParaRPr lang="ko-KR" altLang="en-US" sz="1600" dirty="0">
              <a:latin typeface="Century Schoolbook" panose="02040604050505020304" pitchFamily="18" charset="0"/>
            </a:endParaRPr>
          </a:p>
          <a:p>
            <a:r>
              <a:rPr lang="ko-KR" altLang="en-US" sz="1600" dirty="0">
                <a:latin typeface="Century Schoolbook" panose="02040604050505020304" pitchFamily="18" charset="0"/>
              </a:rPr>
              <a:t>	</a:t>
            </a:r>
            <a:endParaRPr lang="en-US" altLang="ko-KR" sz="1600" dirty="0">
              <a:latin typeface="Century Schoolbook" panose="02040604050505020304" pitchFamily="18" charset="0"/>
            </a:endParaRPr>
          </a:p>
          <a:p>
            <a:endParaRPr lang="en-US" altLang="ko-KR" sz="1600" dirty="0">
              <a:latin typeface="Century Schoolbook" panose="02040604050505020304" pitchFamily="18" charset="0"/>
            </a:endParaRPr>
          </a:p>
          <a:p>
            <a:endParaRPr lang="en-US" altLang="ko-KR" sz="1600" dirty="0">
              <a:latin typeface="Century Schoolbook" panose="02040604050505020304" pitchFamily="18" charset="0"/>
            </a:endParaRPr>
          </a:p>
          <a:p>
            <a:endParaRPr lang="en-US" altLang="ko-KR" sz="1600" dirty="0">
              <a:latin typeface="Century Schoolbook" panose="02040604050505020304" pitchFamily="18" charset="0"/>
            </a:endParaRPr>
          </a:p>
          <a:p>
            <a:r>
              <a:rPr lang="en-US" altLang="ko-KR" sz="1600" dirty="0">
                <a:latin typeface="Century Schoolbook" panose="02040604050505020304" pitchFamily="18" charset="0"/>
              </a:rPr>
              <a:t>	return 0;</a:t>
            </a:r>
          </a:p>
          <a:p>
            <a:r>
              <a:rPr lang="en-US" altLang="ko-KR" sz="1600" dirty="0">
                <a:latin typeface="Century Schoolbook" panose="02040604050505020304" pitchFamily="18" charset="0"/>
              </a:rPr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445224"/>
            <a:ext cx="7488832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6693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 변수의 대입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구조체 대입은 가능하고 권장된다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73696" y="2204863"/>
            <a:ext cx="7488832" cy="3240361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ko-KR" sz="1600" dirty="0">
                <a:latin typeface="Century Schoolbook" panose="02040604050505020304" pitchFamily="18" charset="0"/>
              </a:rPr>
              <a:t> point {</a:t>
            </a:r>
          </a:p>
          <a:p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x;</a:t>
            </a:r>
          </a:p>
          <a:p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y;</a:t>
            </a:r>
          </a:p>
          <a:p>
            <a:r>
              <a:rPr lang="en-US" altLang="ko-KR" sz="1600" dirty="0">
                <a:latin typeface="Century Schoolbook" panose="02040604050505020304" pitchFamily="18" charset="0"/>
              </a:rPr>
              <a:t>};</a:t>
            </a:r>
          </a:p>
          <a:p>
            <a:r>
              <a:rPr lang="en-US" altLang="ko-KR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ko-KR" sz="1600" dirty="0">
                <a:latin typeface="Century Schoolbook" panose="02040604050505020304" pitchFamily="18" charset="0"/>
              </a:rPr>
              <a:t> point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p1</a:t>
            </a:r>
            <a:r>
              <a:rPr lang="en-US" altLang="ko-KR" sz="1600" dirty="0">
                <a:latin typeface="Century Schoolbook" panose="02040604050505020304" pitchFamily="18" charset="0"/>
              </a:rPr>
              <a:t> = {10, 20};</a:t>
            </a:r>
          </a:p>
          <a:p>
            <a:r>
              <a:rPr lang="en-US" altLang="ko-KR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ko-KR" sz="1600" dirty="0">
                <a:latin typeface="Century Schoolbook" panose="02040604050505020304" pitchFamily="18" charset="0"/>
              </a:rPr>
              <a:t> point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p2</a:t>
            </a:r>
            <a:r>
              <a:rPr lang="en-US" altLang="ko-KR" sz="1600" dirty="0">
                <a:latin typeface="Century Schoolbook" panose="02040604050505020304" pitchFamily="18" charset="0"/>
              </a:rPr>
              <a:t> = {30, 40};</a:t>
            </a:r>
          </a:p>
          <a:p>
            <a:endParaRPr lang="en-US" altLang="ko-KR" sz="1600" dirty="0">
              <a:latin typeface="Century Schoolbook" panose="02040604050505020304" pitchFamily="18" charset="0"/>
            </a:endParaRPr>
          </a:p>
          <a:p>
            <a:endParaRPr lang="en-US" altLang="ko-KR" sz="1600" dirty="0">
              <a:latin typeface="Century Schoolbook" panose="02040604050505020304" pitchFamily="18" charset="0"/>
            </a:endParaRPr>
          </a:p>
          <a:p>
            <a:r>
              <a:rPr lang="en-US" altLang="ko-KR" sz="1600" dirty="0" err="1">
                <a:latin typeface="Century Schoolbook" panose="02040604050505020304" pitchFamily="18" charset="0"/>
              </a:rPr>
              <a:t>p2</a:t>
            </a:r>
            <a:r>
              <a:rPr lang="en-US" altLang="ko-KR" sz="1600" dirty="0">
                <a:latin typeface="Century Schoolbook" panose="02040604050505020304" pitchFamily="18" charset="0"/>
              </a:rPr>
              <a:t> =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p1</a:t>
            </a:r>
            <a:r>
              <a:rPr lang="en-US" altLang="ko-KR" sz="1600" dirty="0">
                <a:latin typeface="Century Schoolbook" panose="02040604050505020304" pitchFamily="18" charset="0"/>
              </a:rPr>
              <a:t>;</a:t>
            </a:r>
          </a:p>
          <a:p>
            <a:endParaRPr lang="ko-KR" altLang="en-US" sz="1600" dirty="0">
              <a:latin typeface="Century Schoolbook" panose="02040604050505020304" pitchFamily="18" charset="0"/>
            </a:endParaRPr>
          </a:p>
        </p:txBody>
      </p:sp>
      <p:sp>
        <p:nvSpPr>
          <p:cNvPr id="8" name="설명선 2 7"/>
          <p:cNvSpPr/>
          <p:nvPr/>
        </p:nvSpPr>
        <p:spPr>
          <a:xfrm>
            <a:off x="3779912" y="5229200"/>
            <a:ext cx="4464496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3480"/>
              <a:gd name="adj6" fmla="val -50650"/>
            </a:avLst>
          </a:prstGeom>
          <a:solidFill>
            <a:srgbClr val="B9FF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구조체</a:t>
            </a:r>
            <a:r>
              <a:rPr lang="en-US" altLang="ko-KR" sz="1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변수 </a:t>
            </a:r>
            <a:r>
              <a:rPr lang="ko-KR" altLang="en-US" sz="1600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끼리의</a:t>
            </a:r>
            <a:r>
              <a:rPr lang="ko-KR" altLang="en-US" sz="1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대입 연산은 가능하다</a:t>
            </a:r>
            <a:r>
              <a:rPr lang="en-US" altLang="ko-KR" sz="1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6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3061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 변수의 비교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구조체 비교는 불가능하다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73696" y="2204863"/>
            <a:ext cx="7488832" cy="3096345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ko-KR" sz="1600" dirty="0">
                <a:latin typeface="Century Schoolbook" panose="02040604050505020304" pitchFamily="18" charset="0"/>
              </a:rPr>
              <a:t> point {</a:t>
            </a:r>
          </a:p>
          <a:p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x;</a:t>
            </a:r>
          </a:p>
          <a:p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y;</a:t>
            </a:r>
          </a:p>
          <a:p>
            <a:r>
              <a:rPr lang="en-US" altLang="ko-KR" sz="1600" dirty="0">
                <a:latin typeface="Century Schoolbook" panose="02040604050505020304" pitchFamily="18" charset="0"/>
              </a:rPr>
              <a:t>};</a:t>
            </a:r>
          </a:p>
          <a:p>
            <a:r>
              <a:rPr lang="en-US" altLang="ko-KR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ko-KR" sz="1600" dirty="0">
                <a:latin typeface="Century Schoolbook" panose="02040604050505020304" pitchFamily="18" charset="0"/>
              </a:rPr>
              <a:t> point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p1</a:t>
            </a:r>
            <a:r>
              <a:rPr lang="en-US" altLang="ko-KR" sz="1600" dirty="0">
                <a:latin typeface="Century Schoolbook" panose="02040604050505020304" pitchFamily="18" charset="0"/>
              </a:rPr>
              <a:t> = {10, 20};</a:t>
            </a:r>
          </a:p>
          <a:p>
            <a:r>
              <a:rPr lang="en-US" altLang="ko-KR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ko-KR" sz="1600" dirty="0">
                <a:latin typeface="Century Schoolbook" panose="02040604050505020304" pitchFamily="18" charset="0"/>
              </a:rPr>
              <a:t> point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p2</a:t>
            </a:r>
            <a:r>
              <a:rPr lang="en-US" altLang="ko-KR" sz="1600" dirty="0">
                <a:latin typeface="Century Schoolbook" panose="02040604050505020304" pitchFamily="18" charset="0"/>
              </a:rPr>
              <a:t> = {30, 40};</a:t>
            </a:r>
          </a:p>
          <a:p>
            <a:endParaRPr lang="en-US" altLang="ko-KR" sz="1600" dirty="0">
              <a:latin typeface="Century Schoolbook" panose="02040604050505020304" pitchFamily="18" charset="0"/>
            </a:endParaRPr>
          </a:p>
          <a:p>
            <a:endParaRPr lang="en-US" altLang="ko-KR" sz="1600" dirty="0">
              <a:latin typeface="Century Schoolbook" panose="02040604050505020304" pitchFamily="18" charset="0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Century Schoolbook" panose="02040604050505020304" pitchFamily="18" charset="0"/>
              </a:rPr>
              <a:t>if( </a:t>
            </a:r>
            <a:r>
              <a:rPr lang="en-US" altLang="ko-KR" sz="1600" dirty="0" err="1">
                <a:solidFill>
                  <a:srgbClr val="FF0000"/>
                </a:solidFill>
                <a:latin typeface="Century Schoolbook" panose="02040604050505020304" pitchFamily="18" charset="0"/>
              </a:rPr>
              <a:t>p1</a:t>
            </a:r>
            <a:r>
              <a:rPr lang="en-US" altLang="ko-KR" sz="1600" dirty="0">
                <a:solidFill>
                  <a:srgbClr val="FF0000"/>
                </a:solidFill>
                <a:latin typeface="Century Schoolbook" panose="02040604050505020304" pitchFamily="18" charset="0"/>
              </a:rPr>
              <a:t> == </a:t>
            </a:r>
            <a:r>
              <a:rPr lang="en-US" altLang="ko-KR" sz="1600" dirty="0" err="1">
                <a:solidFill>
                  <a:srgbClr val="FF0000"/>
                </a:solidFill>
                <a:latin typeface="Century Schoolbook" panose="02040604050505020304" pitchFamily="18" charset="0"/>
              </a:rPr>
              <a:t>p2</a:t>
            </a:r>
            <a:r>
              <a:rPr lang="en-US" altLang="ko-KR" sz="1600" dirty="0">
                <a:solidFill>
                  <a:srgbClr val="FF0000"/>
                </a:solidFill>
                <a:latin typeface="Century Schoolbook" panose="02040604050505020304" pitchFamily="18" charset="0"/>
              </a:rPr>
              <a:t> )</a:t>
            </a:r>
            <a:r>
              <a:rPr lang="en-US" altLang="ko-KR" sz="1600" dirty="0">
                <a:latin typeface="Century Schoolbook" panose="02040604050505020304" pitchFamily="18" charset="0"/>
              </a:rPr>
              <a:t>		// </a:t>
            </a:r>
            <a:r>
              <a:rPr lang="ko-KR" altLang="en-US" sz="1600" dirty="0">
                <a:latin typeface="Century Schoolbook" panose="02040604050505020304" pitchFamily="18" charset="0"/>
              </a:rPr>
              <a:t>컴파일 오류</a:t>
            </a:r>
          </a:p>
          <a:p>
            <a:r>
              <a:rPr lang="en-US" altLang="ko-KR" sz="1600" dirty="0">
                <a:latin typeface="Century Schoolbook" panose="02040604050505020304" pitchFamily="18" charset="0"/>
              </a:rPr>
              <a:t>{		</a:t>
            </a:r>
          </a:p>
          <a:p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</a:rPr>
              <a:t>("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p1</a:t>
            </a:r>
            <a:r>
              <a:rPr lang="ko-KR" altLang="en-US" sz="1600" dirty="0">
                <a:latin typeface="Century Schoolbook" panose="02040604050505020304" pitchFamily="18" charset="0"/>
              </a:rPr>
              <a:t>와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p2</a:t>
            </a:r>
            <a:r>
              <a:rPr lang="ko-KR" altLang="en-US" sz="1600" dirty="0">
                <a:latin typeface="Century Schoolbook" panose="02040604050505020304" pitchFamily="18" charset="0"/>
              </a:rPr>
              <a:t>이 같습니다</a:t>
            </a:r>
            <a:r>
              <a:rPr lang="en-US" altLang="ko-KR" sz="1600" dirty="0">
                <a:latin typeface="Century Schoolbook" panose="02040604050505020304" pitchFamily="18" charset="0"/>
              </a:rPr>
              <a:t>.")</a:t>
            </a:r>
          </a:p>
          <a:p>
            <a:r>
              <a:rPr lang="en-US" altLang="ko-KR" sz="1600" dirty="0">
                <a:latin typeface="Century Schoolbook" panose="02040604050505020304" pitchFamily="18" charset="0"/>
              </a:rPr>
              <a:t>}</a:t>
            </a:r>
            <a:endParaRPr lang="ko-KR" altLang="en-US" sz="1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899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사각형의</a:t>
            </a:r>
            <a:r>
              <a:rPr lang="en-US" altLang="ko-KR" dirty="0"/>
              <a:t> </a:t>
            </a:r>
            <a:r>
              <a:rPr lang="ko-KR" altLang="en-US" dirty="0"/>
              <a:t>면적 계산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사각형을 구조체로 표현하고 사각형의 면적을 계산해보자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5" name="_x32170648"/>
          <p:cNvSpPr>
            <a:spLocks noChangeArrowheads="1"/>
          </p:cNvSpPr>
          <p:nvPr/>
        </p:nvSpPr>
        <p:spPr bwMode="auto">
          <a:xfrm>
            <a:off x="1156878" y="2348880"/>
            <a:ext cx="7715250" cy="1224136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en-US" sz="1600" i="1" dirty="0">
                <a:solidFill>
                  <a:srgbClr val="000000"/>
                </a:solidFill>
                <a:latin typeface="Comic Sans MS" pitchFamily="66" charset="0"/>
              </a:rPr>
              <a:t>왼쪽 상단의 좌표를 입력하시오</a:t>
            </a:r>
            <a:r>
              <a:rPr lang="en-US" altLang="ko-KR" sz="1600" i="1" dirty="0">
                <a:solidFill>
                  <a:srgbClr val="000000"/>
                </a:solidFill>
                <a:latin typeface="Comic Sans MS" pitchFamily="66" charset="0"/>
              </a:rPr>
              <a:t>: 1    1</a:t>
            </a:r>
            <a:endParaRPr lang="en-US" altLang="ko-KR" sz="1600" dirty="0">
              <a:latin typeface="Comic Sans MS" pitchFamily="66" charset="0"/>
            </a:endParaRPr>
          </a:p>
          <a:p>
            <a:pPr algn="just" eaLnBrk="0" latinLnBrk="0" hangingPunct="0"/>
            <a:r>
              <a:rPr lang="ko-KR" altLang="en-US" sz="1600" i="1" dirty="0">
                <a:solidFill>
                  <a:srgbClr val="000000"/>
                </a:solidFill>
                <a:latin typeface="Comic Sans MS" pitchFamily="66" charset="0"/>
              </a:rPr>
              <a:t>오른쪽 상단의 좌표를 입력하시오</a:t>
            </a:r>
            <a:r>
              <a:rPr lang="en-US" altLang="ko-KR" sz="1600" i="1" dirty="0">
                <a:solidFill>
                  <a:srgbClr val="000000"/>
                </a:solidFill>
                <a:latin typeface="Comic Sans MS" pitchFamily="66" charset="0"/>
              </a:rPr>
              <a:t>: 6   6</a:t>
            </a:r>
            <a:endParaRPr lang="en-US" altLang="ko-KR" sz="1600" dirty="0">
              <a:latin typeface="Comic Sans MS" pitchFamily="66" charset="0"/>
            </a:endParaRPr>
          </a:p>
          <a:p>
            <a:pPr algn="just" eaLnBrk="0" latinLnBrk="0" hangingPunct="0"/>
            <a:r>
              <a:rPr lang="ko-KR" altLang="en-US" sz="1600" i="1" dirty="0">
                <a:solidFill>
                  <a:srgbClr val="000000"/>
                </a:solidFill>
                <a:latin typeface="Comic Sans MS" pitchFamily="66" charset="0"/>
              </a:rPr>
              <a:t>면적은 </a:t>
            </a:r>
            <a:r>
              <a:rPr lang="en-US" altLang="ko-KR" sz="1600" i="1" dirty="0">
                <a:solidFill>
                  <a:srgbClr val="000000"/>
                </a:solidFill>
                <a:latin typeface="Comic Sans MS" pitchFamily="66" charset="0"/>
              </a:rPr>
              <a:t>25</a:t>
            </a:r>
            <a:r>
              <a:rPr lang="ko-KR" altLang="en-US" sz="1600" i="1" dirty="0">
                <a:solidFill>
                  <a:srgbClr val="000000"/>
                </a:solidFill>
                <a:latin typeface="Comic Sans MS" pitchFamily="66" charset="0"/>
              </a:rPr>
              <a:t>이고 둘레는 </a:t>
            </a:r>
            <a:r>
              <a:rPr lang="en-US" altLang="ko-KR" sz="1600" i="1" dirty="0">
                <a:solidFill>
                  <a:srgbClr val="000000"/>
                </a:solidFill>
                <a:latin typeface="Comic Sans MS" pitchFamily="66" charset="0"/>
              </a:rPr>
              <a:t>20</a:t>
            </a:r>
            <a:r>
              <a:rPr lang="ko-KR" altLang="en-US" sz="1600" i="1" dirty="0">
                <a:solidFill>
                  <a:srgbClr val="000000"/>
                </a:solidFill>
                <a:latin typeface="Comic Sans MS" pitchFamily="66" charset="0"/>
              </a:rPr>
              <a:t>입니다</a:t>
            </a:r>
            <a:r>
              <a:rPr lang="en-US" altLang="ko-KR" sz="1600" i="1" dirty="0">
                <a:solidFill>
                  <a:srgbClr val="000000"/>
                </a:solidFill>
                <a:latin typeface="Comic Sans MS" pitchFamily="66" charset="0"/>
              </a:rPr>
              <a:t>.</a:t>
            </a:r>
            <a:endParaRPr lang="en-US" altLang="ko-KR" sz="1600" dirty="0">
              <a:latin typeface="Comic Sans MS" pitchFamily="66" charset="0"/>
            </a:endParaRPr>
          </a:p>
        </p:txBody>
      </p:sp>
      <p:pic>
        <p:nvPicPr>
          <p:cNvPr id="24" name="_x71273600" descr="EMB00000c0036d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293096"/>
            <a:ext cx="2573337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378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예제</a:t>
            </a:r>
            <a:endParaRPr lang="en-US" altLang="ko-KR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755576" y="1484784"/>
            <a:ext cx="7777162" cy="4392141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Century Schoolbook" panose="02040604050505020304" pitchFamily="18" charset="0"/>
              </a:rPr>
              <a:t>#include </a:t>
            </a:r>
            <a:r>
              <a:rPr lang="en-US" altLang="en-US" sz="1600">
                <a:latin typeface="Century Schoolbook" panose="02040604050505020304" pitchFamily="18" charset="0"/>
              </a:rPr>
              <a:t>&lt;stdio.h&gt;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>
              <a:solidFill>
                <a:srgbClr val="0000FF"/>
              </a:solidFill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Century Schoolbook" panose="02040604050505020304" pitchFamily="18" charset="0"/>
              </a:rPr>
              <a:t>struct</a:t>
            </a:r>
            <a:r>
              <a:rPr lang="en-US" altLang="en-US" sz="1600">
                <a:latin typeface="Century Schoolbook" panose="02040604050505020304" pitchFamily="18" charset="0"/>
              </a:rPr>
              <a:t> point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entury Schoolbook" panose="02040604050505020304" pitchFamily="18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en-US" sz="1600">
                <a:latin typeface="Century Schoolbook" panose="02040604050505020304" pitchFamily="18" charset="0"/>
              </a:rPr>
              <a:t> 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entury Schoolbook" panose="02040604050505020304" pitchFamily="18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en-US" sz="1600">
                <a:latin typeface="Century Schoolbook" panose="02040604050505020304" pitchFamily="18" charset="0"/>
              </a:rPr>
              <a:t> 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entury Schoolbook" panose="02040604050505020304" pitchFamily="18" charset="0"/>
              </a:rPr>
              <a:t>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Century Schoolbook" panose="02040604050505020304" pitchFamily="18" charset="0"/>
              </a:rPr>
              <a:t>struct</a:t>
            </a:r>
            <a:r>
              <a:rPr lang="en-US" altLang="en-US" sz="1600">
                <a:latin typeface="Century Schoolbook" panose="02040604050505020304" pitchFamily="18" charset="0"/>
              </a:rPr>
              <a:t> rect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entury Schoolbook" panose="02040604050505020304" pitchFamily="18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entury Schoolbook" panose="02040604050505020304" pitchFamily="18" charset="0"/>
              </a:rPr>
              <a:t>struct</a:t>
            </a:r>
            <a:r>
              <a:rPr lang="en-US" altLang="en-US" sz="1600">
                <a:latin typeface="Century Schoolbook" panose="02040604050505020304" pitchFamily="18" charset="0"/>
              </a:rPr>
              <a:t> point p1;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entury Schoolbook" panose="02040604050505020304" pitchFamily="18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entury Schoolbook" panose="02040604050505020304" pitchFamily="18" charset="0"/>
              </a:rPr>
              <a:t>struct</a:t>
            </a:r>
            <a:r>
              <a:rPr lang="en-US" altLang="en-US" sz="1600">
                <a:latin typeface="Century Schoolbook" panose="02040604050505020304" pitchFamily="18" charset="0"/>
              </a:rPr>
              <a:t> point p2;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entury Schoolbook" panose="02040604050505020304" pitchFamily="18" charset="0"/>
              </a:rPr>
              <a:t>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en-US" sz="1600">
                <a:latin typeface="Century Schoolbook" panose="02040604050505020304" pitchFamily="18" charset="0"/>
              </a:rPr>
              <a:t> main(</a:t>
            </a:r>
            <a:r>
              <a:rPr lang="en-US" altLang="en-US" sz="1600">
                <a:solidFill>
                  <a:srgbClr val="0000FF"/>
                </a:solidFill>
                <a:latin typeface="Century Schoolbook" panose="02040604050505020304" pitchFamily="18" charset="0"/>
              </a:rPr>
              <a:t>void</a:t>
            </a:r>
            <a:r>
              <a:rPr lang="en-US" altLang="en-US" sz="1600">
                <a:latin typeface="Century Schoolbook" panose="02040604050505020304" pitchFamily="18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entury Schoolbook" panose="02040604050505020304" pitchFamily="18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entury Schoolbook" panose="02040604050505020304" pitchFamily="18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entury Schoolbook" panose="02040604050505020304" pitchFamily="18" charset="0"/>
              </a:rPr>
              <a:t>struct</a:t>
            </a:r>
            <a:r>
              <a:rPr lang="en-US" altLang="en-US" sz="1600">
                <a:latin typeface="Century Schoolbook" panose="02040604050505020304" pitchFamily="18" charset="0"/>
              </a:rPr>
              <a:t> rect r;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entury Schoolbook" panose="02040604050505020304" pitchFamily="18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en-US" sz="1600">
                <a:latin typeface="Century Schoolbook" panose="02040604050505020304" pitchFamily="18" charset="0"/>
              </a:rPr>
              <a:t> w, h, area, peri;</a:t>
            </a:r>
          </a:p>
        </p:txBody>
      </p:sp>
      <p:sp>
        <p:nvSpPr>
          <p:cNvPr id="20484" name="Rectangle 9"/>
          <p:cNvSpPr>
            <a:spLocks noChangeArrowheads="1"/>
          </p:cNvSpPr>
          <p:nvPr/>
        </p:nvSpPr>
        <p:spPr bwMode="auto">
          <a:xfrm>
            <a:off x="0" y="2844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0485" name="_x71273600" descr="EMB00000c0036d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288" y="2060502"/>
            <a:ext cx="2573337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Rectangle 11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111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예제</a:t>
            </a:r>
            <a:endParaRPr lang="en-US" altLang="ko-KR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765672" y="1156765"/>
            <a:ext cx="7777162" cy="40195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en-US" sz="1600" dirty="0">
                <a:latin typeface="Century Schoolbook" panose="02040604050505020304" pitchFamily="18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왼쪽</a:t>
            </a:r>
            <a:r>
              <a:rPr lang="en-US" altLang="en-US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상단의</a:t>
            </a:r>
            <a:r>
              <a:rPr lang="en-US" altLang="en-US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좌표를</a:t>
            </a:r>
            <a:r>
              <a:rPr lang="en-US" altLang="en-US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입력하시오</a:t>
            </a:r>
            <a:r>
              <a:rPr lang="en-US" altLang="en-US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: "</a:t>
            </a:r>
            <a:r>
              <a:rPr lang="en-US" altLang="en-US" sz="1600" dirty="0">
                <a:latin typeface="Century Schoolbook" panose="02040604050505020304" pitchFamily="18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scanf</a:t>
            </a:r>
            <a:r>
              <a:rPr lang="en-US" altLang="en-US" sz="1600" dirty="0">
                <a:latin typeface="Century Schoolbook" panose="02040604050505020304" pitchFamily="18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"%d %d"</a:t>
            </a:r>
            <a:r>
              <a:rPr lang="en-US" altLang="en-US" sz="1600" dirty="0">
                <a:latin typeface="Century Schoolbook" panose="02040604050505020304" pitchFamily="18" charset="0"/>
              </a:rPr>
              <a:t>, &amp;r.p1.x, &amp;r.p1.y);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en-US" sz="1600" dirty="0">
                <a:latin typeface="Century Schoolbook" panose="02040604050505020304" pitchFamily="18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오른쪽</a:t>
            </a:r>
            <a:r>
              <a:rPr lang="en-US" altLang="en-US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상단의</a:t>
            </a:r>
            <a:r>
              <a:rPr lang="en-US" altLang="en-US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좌표를</a:t>
            </a:r>
            <a:r>
              <a:rPr lang="en-US" altLang="en-US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입력하시오</a:t>
            </a:r>
            <a:r>
              <a:rPr lang="en-US" altLang="en-US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: "</a:t>
            </a:r>
            <a:r>
              <a:rPr lang="en-US" altLang="en-US" sz="1600" dirty="0">
                <a:latin typeface="Century Schoolbook" panose="02040604050505020304" pitchFamily="18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scanf</a:t>
            </a:r>
            <a:r>
              <a:rPr lang="en-US" altLang="en-US" sz="1600" dirty="0">
                <a:latin typeface="Century Schoolbook" panose="02040604050505020304" pitchFamily="18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"%d %d"</a:t>
            </a:r>
            <a:r>
              <a:rPr lang="en-US" altLang="en-US" sz="1600" dirty="0">
                <a:latin typeface="Century Schoolbook" panose="02040604050505020304" pitchFamily="18" charset="0"/>
              </a:rPr>
              <a:t>, &amp;r.p2.x, &amp;r.p2.y);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w = r.p2.x - r.p1.x;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h = r.p2.x - r.p1.x;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area = w * h;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peri</a:t>
            </a:r>
            <a:r>
              <a:rPr lang="en-US" altLang="en-US" sz="1600" dirty="0">
                <a:latin typeface="Century Schoolbook" panose="02040604050505020304" pitchFamily="18" charset="0"/>
              </a:rPr>
              <a:t> = 2 * w + 2 * h;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en-US" sz="1600" dirty="0">
                <a:latin typeface="Century Schoolbook" panose="02040604050505020304" pitchFamily="18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면적은</a:t>
            </a:r>
            <a:r>
              <a:rPr lang="en-US" altLang="en-US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 %</a:t>
            </a:r>
            <a:r>
              <a:rPr lang="en-US" altLang="en-US" sz="16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d이고</a:t>
            </a:r>
            <a:r>
              <a:rPr lang="en-US" altLang="en-US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둘레는</a:t>
            </a:r>
            <a:r>
              <a:rPr lang="en-US" altLang="en-US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 %</a:t>
            </a:r>
            <a:r>
              <a:rPr lang="en-US" altLang="en-US" sz="16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d입니다</a:t>
            </a:r>
            <a:r>
              <a:rPr lang="en-US" altLang="en-US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.\n"</a:t>
            </a:r>
            <a:r>
              <a:rPr lang="en-US" altLang="en-US" sz="1600" dirty="0">
                <a:latin typeface="Century Schoolbook" panose="02040604050505020304" pitchFamily="18" charset="0"/>
              </a:rPr>
              <a:t>, area, 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peri</a:t>
            </a:r>
            <a:r>
              <a:rPr lang="en-US" altLang="en-US" sz="1600" dirty="0">
                <a:latin typeface="Century Schoolbook" panose="02040604050505020304" pitchFamily="18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return</a:t>
            </a:r>
            <a:r>
              <a:rPr lang="en-US" altLang="en-US" sz="1600" dirty="0">
                <a:latin typeface="Century Schoolbook" panose="02040604050505020304" pitchFamily="18" charset="0"/>
              </a:rPr>
              <a:t>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}</a:t>
            </a:r>
          </a:p>
        </p:txBody>
      </p:sp>
      <p:sp>
        <p:nvSpPr>
          <p:cNvPr id="21508" name="Rectangle 9"/>
          <p:cNvSpPr>
            <a:spLocks noChangeArrowheads="1"/>
          </p:cNvSpPr>
          <p:nvPr/>
        </p:nvSpPr>
        <p:spPr bwMode="auto">
          <a:xfrm>
            <a:off x="0" y="2844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1509" name="_x71273600" descr="EMB00000c0036d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622" y="1517128"/>
            <a:ext cx="2573337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Rectangle 11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4394" name="_x32170648"/>
          <p:cNvSpPr>
            <a:spLocks noChangeArrowheads="1"/>
          </p:cNvSpPr>
          <p:nvPr/>
        </p:nvSpPr>
        <p:spPr bwMode="auto">
          <a:xfrm>
            <a:off x="827584" y="5445224"/>
            <a:ext cx="7715250" cy="857250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en-US" sz="1400" i="1">
                <a:solidFill>
                  <a:srgbClr val="000000"/>
                </a:solidFill>
                <a:latin typeface="Comic Sans MS" pitchFamily="66" charset="0"/>
              </a:rPr>
              <a:t>왼쪽 상단의 좌표를 입력하시오</a:t>
            </a:r>
            <a:r>
              <a:rPr lang="en-US" altLang="ko-KR" sz="1400" i="1">
                <a:solidFill>
                  <a:srgbClr val="000000"/>
                </a:solidFill>
                <a:latin typeface="Comic Sans MS" pitchFamily="66" charset="0"/>
              </a:rPr>
              <a:t>: 1 1</a:t>
            </a:r>
            <a:endParaRPr lang="en-US" altLang="ko-KR" sz="1400">
              <a:latin typeface="Comic Sans MS" pitchFamily="66" charset="0"/>
            </a:endParaRPr>
          </a:p>
          <a:p>
            <a:pPr algn="just" eaLnBrk="0" latinLnBrk="0" hangingPunct="0"/>
            <a:r>
              <a:rPr lang="ko-KR" altLang="en-US" sz="1400" i="1">
                <a:solidFill>
                  <a:srgbClr val="000000"/>
                </a:solidFill>
                <a:latin typeface="Comic Sans MS" pitchFamily="66" charset="0"/>
              </a:rPr>
              <a:t>오른쪽 상단의 좌표를 입력하시오</a:t>
            </a:r>
            <a:r>
              <a:rPr lang="en-US" altLang="ko-KR" sz="1400" i="1">
                <a:solidFill>
                  <a:srgbClr val="000000"/>
                </a:solidFill>
                <a:latin typeface="Comic Sans MS" pitchFamily="66" charset="0"/>
              </a:rPr>
              <a:t>: 6 6</a:t>
            </a:r>
            <a:endParaRPr lang="en-US" altLang="ko-KR" sz="1400">
              <a:latin typeface="Comic Sans MS" pitchFamily="66" charset="0"/>
            </a:endParaRPr>
          </a:p>
          <a:p>
            <a:pPr algn="just" eaLnBrk="0" latinLnBrk="0" hangingPunct="0"/>
            <a:r>
              <a:rPr lang="ko-KR" altLang="en-US" sz="1400" i="1">
                <a:solidFill>
                  <a:srgbClr val="000000"/>
                </a:solidFill>
                <a:latin typeface="Comic Sans MS" pitchFamily="66" charset="0"/>
              </a:rPr>
              <a:t>면적은 </a:t>
            </a:r>
            <a:r>
              <a:rPr lang="en-US" altLang="ko-KR" sz="1400" i="1">
                <a:solidFill>
                  <a:srgbClr val="000000"/>
                </a:solidFill>
                <a:latin typeface="Comic Sans MS" pitchFamily="66" charset="0"/>
              </a:rPr>
              <a:t>25</a:t>
            </a:r>
            <a:r>
              <a:rPr lang="ko-KR" altLang="en-US" sz="1400" i="1">
                <a:solidFill>
                  <a:srgbClr val="000000"/>
                </a:solidFill>
                <a:latin typeface="Comic Sans MS" pitchFamily="66" charset="0"/>
              </a:rPr>
              <a:t>이고 둘레는 </a:t>
            </a:r>
            <a:r>
              <a:rPr lang="en-US" altLang="ko-KR" sz="1400" i="1">
                <a:solidFill>
                  <a:srgbClr val="000000"/>
                </a:solidFill>
                <a:latin typeface="Comic Sans MS" pitchFamily="66" charset="0"/>
              </a:rPr>
              <a:t>20</a:t>
            </a:r>
            <a:r>
              <a:rPr lang="ko-KR" altLang="en-US" sz="1400" i="1">
                <a:solidFill>
                  <a:srgbClr val="000000"/>
                </a:solidFill>
                <a:latin typeface="Comic Sans MS" pitchFamily="66" charset="0"/>
              </a:rPr>
              <a:t>입니다</a:t>
            </a:r>
            <a:r>
              <a:rPr lang="en-US" altLang="ko-KR" sz="1400" i="1">
                <a:solidFill>
                  <a:srgbClr val="000000"/>
                </a:solidFill>
                <a:latin typeface="Comic Sans MS" pitchFamily="66" charset="0"/>
              </a:rPr>
              <a:t>.</a:t>
            </a:r>
            <a:endParaRPr lang="en-US" altLang="ko-KR" sz="140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83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구조체 배열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91178" y="1772816"/>
            <a:ext cx="6954523" cy="2047569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ko-KR" sz="1600" dirty="0">
                <a:latin typeface="Century Schoolbook" panose="02040604050505020304" pitchFamily="18" charset="0"/>
              </a:rPr>
              <a:t> student {</a:t>
            </a:r>
          </a:p>
          <a:p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number;</a:t>
            </a:r>
          </a:p>
          <a:p>
            <a:r>
              <a:rPr lang="en-US" altLang="ko-KR" sz="1600" dirty="0">
                <a:latin typeface="Century Schoolbook" panose="02040604050505020304" pitchFamily="18" charset="0"/>
              </a:rPr>
              <a:t>	char name[20];</a:t>
            </a:r>
          </a:p>
          <a:p>
            <a:r>
              <a:rPr lang="en-US" altLang="ko-KR" sz="1600" dirty="0">
                <a:latin typeface="Century Schoolbook" panose="02040604050505020304" pitchFamily="18" charset="0"/>
              </a:rPr>
              <a:t>	double grade;</a:t>
            </a:r>
          </a:p>
          <a:p>
            <a:r>
              <a:rPr lang="en-US" altLang="ko-KR" sz="1600" dirty="0">
                <a:latin typeface="Century Schoolbook" panose="02040604050505020304" pitchFamily="18" charset="0"/>
              </a:rPr>
              <a:t>}; </a:t>
            </a:r>
          </a:p>
          <a:p>
            <a:endParaRPr lang="en-US" altLang="ko-KR" sz="1600" dirty="0">
              <a:latin typeface="Century Schoolbook" panose="02040604050505020304" pitchFamily="18" charset="0"/>
            </a:endParaRPr>
          </a:p>
          <a:p>
            <a:r>
              <a:rPr lang="en-US" altLang="ko-KR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ko-KR" sz="1600" dirty="0">
                <a:latin typeface="Century Schoolbook" panose="02040604050505020304" pitchFamily="18" charset="0"/>
              </a:rPr>
              <a:t> student list[100];	// </a:t>
            </a:r>
            <a:r>
              <a:rPr lang="ko-KR" altLang="en-US" sz="1600" dirty="0">
                <a:latin typeface="Century Schoolbook" panose="02040604050505020304" pitchFamily="18" charset="0"/>
              </a:rPr>
              <a:t>구조체 배열 선언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77072"/>
            <a:ext cx="6912767" cy="2037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5014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구조체 배열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827584" y="1988840"/>
            <a:ext cx="7777162" cy="3873500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Century Schoolbook" panose="02040604050505020304" pitchFamily="18" charset="0"/>
              </a:rPr>
              <a:t>struct</a:t>
            </a:r>
            <a:r>
              <a:rPr lang="en-US" altLang="en-US" sz="1600" dirty="0">
                <a:latin typeface="Century Schoolbook" panose="02040604050505020304" pitchFamily="18" charset="0"/>
              </a:rPr>
              <a:t> student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en-US" sz="1600" dirty="0">
                <a:latin typeface="Century Schoolbook" panose="02040604050505020304" pitchFamily="18" charset="0"/>
              </a:rPr>
              <a:t> number;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char</a:t>
            </a:r>
            <a:r>
              <a:rPr lang="en-US" altLang="en-US" sz="1600" dirty="0">
                <a:latin typeface="Century Schoolbook" panose="02040604050505020304" pitchFamily="18" charset="0"/>
              </a:rPr>
              <a:t> name[20];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double</a:t>
            </a:r>
            <a:r>
              <a:rPr lang="en-US" altLang="en-US" sz="1600" dirty="0">
                <a:latin typeface="Century Schoolbook" panose="02040604050505020304" pitchFamily="18" charset="0"/>
              </a:rPr>
              <a:t> grade;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};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void</a:t>
            </a:r>
            <a:r>
              <a:rPr lang="en-US" altLang="ko-KR" sz="1600" dirty="0">
                <a:latin typeface="Century Schoolbook" panose="02040604050505020304" pitchFamily="18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en-US" sz="1600" dirty="0" err="1">
                <a:solidFill>
                  <a:srgbClr val="FF0000"/>
                </a:solidFill>
                <a:latin typeface="Century Schoolbook" panose="02040604050505020304" pitchFamily="18" charset="0"/>
              </a:rPr>
              <a:t>struct</a:t>
            </a:r>
            <a:r>
              <a:rPr lang="en-US" altLang="en-US" sz="1600" dirty="0">
                <a:solidFill>
                  <a:srgbClr val="FF0000"/>
                </a:solidFill>
                <a:latin typeface="Century Schoolbook" panose="02040604050505020304" pitchFamily="18" charset="0"/>
              </a:rPr>
              <a:t> student list[100];</a:t>
            </a:r>
            <a:r>
              <a:rPr lang="en-US" altLang="ko-KR" sz="1600" dirty="0">
                <a:solidFill>
                  <a:srgbClr val="FF0000"/>
                </a:solidFill>
                <a:latin typeface="Century Schoolbook" panose="02040604050505020304" pitchFamily="18" charset="0"/>
              </a:rPr>
              <a:t>	// </a:t>
            </a:r>
            <a:r>
              <a:rPr lang="ko-KR" altLang="en-US" sz="1600" dirty="0">
                <a:solidFill>
                  <a:srgbClr val="FF0000"/>
                </a:solidFill>
                <a:latin typeface="Century Schoolbook" panose="02040604050505020304" pitchFamily="18" charset="0"/>
              </a:rPr>
              <a:t>구조체의 배열 선언</a:t>
            </a:r>
            <a:endParaRPr lang="en-US" altLang="en-US" sz="1600" dirty="0">
              <a:solidFill>
                <a:srgbClr val="FF0000"/>
              </a:solidFill>
              <a:latin typeface="Century Schoolbook" panose="02040604050505020304" pitchFamily="18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solidFill>
                <a:srgbClr val="FF0000"/>
              </a:solidFill>
              <a:latin typeface="Century Schoolbook" panose="02040604050505020304" pitchFamily="18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en-US" sz="1600" dirty="0">
                <a:latin typeface="Century Schoolbook" panose="02040604050505020304" pitchFamily="18" charset="0"/>
              </a:rPr>
              <a:t>list[2].number = 27;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strcpy</a:t>
            </a:r>
            <a:r>
              <a:rPr lang="en-US" altLang="en-US" sz="1600" dirty="0">
                <a:latin typeface="Century Schoolbook" panose="02040604050505020304" pitchFamily="18" charset="0"/>
              </a:rPr>
              <a:t>(list[2].name, </a:t>
            </a:r>
            <a:r>
              <a:rPr lang="en-US" altLang="en-US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Century Schoolbook" panose="02040604050505020304" pitchFamily="18" charset="0"/>
                <a:ea typeface="새굴림" pitchFamily="18" charset="-127"/>
              </a:rPr>
              <a:t>홍길동</a:t>
            </a:r>
            <a:r>
              <a:rPr lang="en-US" altLang="en-US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"</a:t>
            </a:r>
            <a:r>
              <a:rPr lang="en-US" altLang="en-US" sz="1600" dirty="0">
                <a:latin typeface="Century Schoolbook" panose="02040604050505020304" pitchFamily="18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en-US" sz="1600" dirty="0">
                <a:latin typeface="Century Schoolbook" panose="02040604050505020304" pitchFamily="18" charset="0"/>
              </a:rPr>
              <a:t>list[2].grade = 178.0;</a:t>
            </a:r>
            <a:endParaRPr lang="en-US" altLang="ko-KR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}</a:t>
            </a:r>
            <a:endParaRPr lang="en-US" altLang="en-US" sz="1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582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구조체 배열의</a:t>
            </a:r>
            <a:r>
              <a:rPr lang="en-US" altLang="ko-KR"/>
              <a:t> </a:t>
            </a:r>
            <a:r>
              <a:rPr lang="ko-KR" altLang="en-US"/>
              <a:t>초기화</a:t>
            </a:r>
          </a:p>
        </p:txBody>
      </p:sp>
      <p:sp>
        <p:nvSpPr>
          <p:cNvPr id="26628" name="Rectangle 7"/>
          <p:cNvSpPr>
            <a:spLocks noChangeArrowheads="1"/>
          </p:cNvSpPr>
          <p:nvPr/>
        </p:nvSpPr>
        <p:spPr bwMode="auto">
          <a:xfrm>
            <a:off x="984176" y="1916832"/>
            <a:ext cx="7777162" cy="1571625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Century Schoolbook" panose="02040604050505020304" pitchFamily="18" charset="0"/>
              </a:rPr>
              <a:t>struct</a:t>
            </a:r>
            <a:r>
              <a:rPr lang="en-US" altLang="en-US" sz="1600" dirty="0">
                <a:solidFill>
                  <a:srgbClr val="FF0000"/>
                </a:solidFill>
                <a:latin typeface="Century Schoolbook" panose="02040604050505020304" pitchFamily="18" charset="0"/>
              </a:rPr>
              <a:t> student list[3] =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entury Schoolbook" panose="02040604050505020304" pitchFamily="18" charset="0"/>
              </a:rPr>
              <a:t>	{ 1, </a:t>
            </a:r>
            <a:r>
              <a:rPr lang="en-US" altLang="en-US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"Park"</a:t>
            </a:r>
            <a:r>
              <a:rPr lang="en-US" altLang="en-US" sz="1600" dirty="0">
                <a:solidFill>
                  <a:srgbClr val="FF0000"/>
                </a:solidFill>
                <a:latin typeface="Century Schoolbook" panose="02040604050505020304" pitchFamily="18" charset="0"/>
              </a:rPr>
              <a:t>, 172.8 },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entury Schoolbook" panose="02040604050505020304" pitchFamily="18" charset="0"/>
              </a:rPr>
              <a:t>	{ 2, </a:t>
            </a:r>
            <a:r>
              <a:rPr lang="en-US" altLang="en-US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"Kim"</a:t>
            </a:r>
            <a:r>
              <a:rPr lang="en-US" altLang="en-US" sz="1600" dirty="0">
                <a:solidFill>
                  <a:srgbClr val="FF0000"/>
                </a:solidFill>
                <a:latin typeface="Century Schoolbook" panose="02040604050505020304" pitchFamily="18" charset="0"/>
              </a:rPr>
              <a:t>, 179.2 },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entury Schoolbook" panose="02040604050505020304" pitchFamily="18" charset="0"/>
              </a:rPr>
              <a:t>	{ 3, </a:t>
            </a:r>
            <a:r>
              <a:rPr lang="en-US" altLang="en-US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"Lee"</a:t>
            </a:r>
            <a:r>
              <a:rPr lang="en-US" altLang="en-US" sz="1600" dirty="0">
                <a:solidFill>
                  <a:srgbClr val="FF0000"/>
                </a:solidFill>
                <a:latin typeface="Century Schoolbook" panose="02040604050505020304" pitchFamily="18" charset="0"/>
              </a:rPr>
              <a:t>, 180.3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entury Schoolbook" panose="020406040505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88032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학생들의 데이터를 반복 구조를 사용하여 </a:t>
            </a:r>
            <a:r>
              <a:rPr lang="ko-KR" altLang="en-US" dirty="0" err="1"/>
              <a:t>입력받는다</a:t>
            </a:r>
            <a:r>
              <a:rPr lang="en-US" altLang="ko-KR" dirty="0"/>
              <a:t>. </a:t>
            </a:r>
            <a:r>
              <a:rPr lang="ko-KR" altLang="en-US" dirty="0"/>
              <a:t>데이터들은 구조체의 배열에 저장된다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860" y="2492896"/>
            <a:ext cx="72104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7035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자료형의 분류</a:t>
            </a:r>
          </a:p>
        </p:txBody>
      </p:sp>
      <p:sp>
        <p:nvSpPr>
          <p:cNvPr id="4103" name="Rectangle 9"/>
          <p:cNvSpPr>
            <a:spLocks noChangeArrowheads="1"/>
          </p:cNvSpPr>
          <p:nvPr/>
        </p:nvSpPr>
        <p:spPr bwMode="auto">
          <a:xfrm>
            <a:off x="0" y="2732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083300" y="1473704"/>
            <a:ext cx="2133918" cy="369332"/>
          </a:xfrm>
          <a:prstGeom prst="rect">
            <a:avLst/>
          </a:prstGeom>
          <a:solidFill>
            <a:srgbClr val="B9FFB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Trebuchet MS" pitchFamily="34" charset="0"/>
              </a:rPr>
              <a:t>자료형</a:t>
            </a:r>
            <a:r>
              <a:rPr lang="en-US" altLang="ko-KR" dirty="0">
                <a:latin typeface="Trebuchet MS" pitchFamily="34" charset="0"/>
              </a:rPr>
              <a:t> (data type)</a:t>
            </a:r>
            <a:endParaRPr lang="ko-KR" altLang="en-US" dirty="0">
              <a:latin typeface="Trebuchet MS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2337" y="2557116"/>
            <a:ext cx="1407758" cy="369332"/>
          </a:xfrm>
          <a:prstGeom prst="rect">
            <a:avLst/>
          </a:prstGeom>
          <a:solidFill>
            <a:srgbClr val="CCEC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Trebuchet MS" pitchFamily="34" charset="0"/>
              </a:rPr>
              <a:t>기초</a:t>
            </a:r>
            <a:r>
              <a:rPr lang="en-US" altLang="ko-KR" dirty="0">
                <a:latin typeface="Trebuchet MS" pitchFamily="34" charset="0"/>
              </a:rPr>
              <a:t> </a:t>
            </a:r>
            <a:r>
              <a:rPr lang="ko-KR" altLang="en-US" dirty="0" err="1">
                <a:latin typeface="Trebuchet MS" pitchFamily="34" charset="0"/>
              </a:rPr>
              <a:t>자료형</a:t>
            </a:r>
            <a:endParaRPr lang="ko-KR" altLang="en-US" dirty="0">
              <a:latin typeface="Trebuchet M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96985" y="2567412"/>
            <a:ext cx="1407758" cy="369332"/>
          </a:xfrm>
          <a:prstGeom prst="rect">
            <a:avLst/>
          </a:prstGeom>
          <a:solidFill>
            <a:srgbClr val="CCEC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Trebuchet MS" pitchFamily="34" charset="0"/>
              </a:rPr>
              <a:t>파생 </a:t>
            </a:r>
            <a:r>
              <a:rPr lang="ko-KR" altLang="en-US" dirty="0" err="1">
                <a:latin typeface="Trebuchet MS" pitchFamily="34" charset="0"/>
              </a:rPr>
              <a:t>자료형</a:t>
            </a:r>
            <a:endParaRPr lang="ko-KR" altLang="en-US" dirty="0">
              <a:latin typeface="Trebuchet M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64865" y="2557116"/>
            <a:ext cx="2169184" cy="369332"/>
          </a:xfrm>
          <a:prstGeom prst="rect">
            <a:avLst/>
          </a:prstGeom>
          <a:solidFill>
            <a:srgbClr val="CCEC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Trebuchet MS" pitchFamily="34" charset="0"/>
              </a:rPr>
              <a:t>사용자 정의 </a:t>
            </a:r>
            <a:r>
              <a:rPr lang="ko-KR" altLang="en-US" dirty="0" err="1">
                <a:latin typeface="Trebuchet MS" pitchFamily="34" charset="0"/>
              </a:rPr>
              <a:t>자료형</a:t>
            </a:r>
            <a:endParaRPr lang="ko-KR" altLang="en-US" dirty="0">
              <a:latin typeface="Trebuchet MS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0411" y="3551603"/>
            <a:ext cx="1511610" cy="1684927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normAutofit/>
          </a:bodyPr>
          <a:lstStyle/>
          <a:p>
            <a:r>
              <a:rPr lang="en-US" altLang="ko-KR" dirty="0">
                <a:latin typeface="Trebuchet MS" pitchFamily="34" charset="0"/>
              </a:rPr>
              <a:t>char</a:t>
            </a:r>
          </a:p>
          <a:p>
            <a:r>
              <a:rPr lang="en-US" altLang="ko-KR" dirty="0" err="1">
                <a:latin typeface="Trebuchet MS" pitchFamily="34" charset="0"/>
              </a:rPr>
              <a:t>int</a:t>
            </a:r>
            <a:endParaRPr lang="en-US" altLang="ko-KR" dirty="0">
              <a:latin typeface="Trebuchet MS" pitchFamily="34" charset="0"/>
            </a:endParaRPr>
          </a:p>
          <a:p>
            <a:r>
              <a:rPr lang="en-US" altLang="ko-KR" dirty="0">
                <a:latin typeface="Trebuchet MS" pitchFamily="34" charset="0"/>
              </a:rPr>
              <a:t>float</a:t>
            </a:r>
          </a:p>
          <a:p>
            <a:r>
              <a:rPr lang="en-US" altLang="ko-KR" dirty="0">
                <a:latin typeface="Trebuchet MS" pitchFamily="34" charset="0"/>
              </a:rPr>
              <a:t>double</a:t>
            </a:r>
          </a:p>
          <a:p>
            <a:r>
              <a:rPr lang="en-US" altLang="ko-KR" dirty="0">
                <a:latin typeface="Trebuchet MS" pitchFamily="34" charset="0"/>
              </a:rPr>
              <a:t>void</a:t>
            </a:r>
            <a:endParaRPr lang="ko-KR" altLang="en-US" dirty="0">
              <a:latin typeface="Trebuchet MS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96985" y="3580546"/>
            <a:ext cx="1506548" cy="1653750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normAutofit/>
          </a:bodyPr>
          <a:lstStyle/>
          <a:p>
            <a:r>
              <a:rPr lang="ko-KR" altLang="en-US" dirty="0">
                <a:latin typeface="Trebuchet MS" pitchFamily="34" charset="0"/>
              </a:rPr>
              <a:t>배열</a:t>
            </a:r>
            <a:r>
              <a:rPr lang="en-US" altLang="ko-KR" dirty="0">
                <a:latin typeface="Trebuchet MS" pitchFamily="34" charset="0"/>
              </a:rPr>
              <a:t> </a:t>
            </a:r>
          </a:p>
          <a:p>
            <a:r>
              <a:rPr lang="ko-KR" altLang="en-US" dirty="0">
                <a:latin typeface="Trebuchet MS" pitchFamily="34" charset="0"/>
              </a:rPr>
              <a:t>포인터</a:t>
            </a:r>
            <a:endParaRPr lang="en-US" altLang="ko-KR" dirty="0">
              <a:latin typeface="Trebuchet MS" pitchFamily="34" charset="0"/>
            </a:endParaRPr>
          </a:p>
          <a:p>
            <a:r>
              <a:rPr lang="ko-KR" altLang="en-US" dirty="0">
                <a:solidFill>
                  <a:schemeClr val="tx2"/>
                </a:solidFill>
                <a:latin typeface="Trebuchet MS" pitchFamily="34" charset="0"/>
              </a:rPr>
              <a:t>구조체</a:t>
            </a:r>
            <a:endParaRPr lang="en-US" altLang="ko-KR" dirty="0">
              <a:solidFill>
                <a:schemeClr val="tx2"/>
              </a:solidFill>
              <a:latin typeface="Trebuchet MS" pitchFamily="34" charset="0"/>
            </a:endParaRPr>
          </a:p>
          <a:p>
            <a:r>
              <a:rPr lang="ko-KR" altLang="en-US" dirty="0" err="1">
                <a:solidFill>
                  <a:schemeClr val="tx2"/>
                </a:solidFill>
                <a:latin typeface="Trebuchet MS" pitchFamily="34" charset="0"/>
              </a:rPr>
              <a:t>공용체</a:t>
            </a:r>
            <a:endParaRPr lang="ko-KR" altLang="en-US" dirty="0">
              <a:solidFill>
                <a:schemeClr val="tx2"/>
              </a:solidFill>
              <a:latin typeface="Trebuchet MS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46414" y="3588557"/>
            <a:ext cx="1606086" cy="1684927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normAutofit/>
          </a:bodyPr>
          <a:lstStyle/>
          <a:p>
            <a:r>
              <a:rPr lang="en-US" altLang="ko-KR" dirty="0" err="1">
                <a:latin typeface="Trebuchet MS" pitchFamily="34" charset="0"/>
              </a:rPr>
              <a:t>typedef</a:t>
            </a:r>
            <a:endParaRPr lang="en-US" altLang="ko-KR" dirty="0">
              <a:latin typeface="Trebuchet MS" pitchFamily="34" charset="0"/>
            </a:endParaRPr>
          </a:p>
          <a:p>
            <a:r>
              <a:rPr lang="en-US" altLang="ko-KR" dirty="0" err="1">
                <a:latin typeface="Trebuchet MS" pitchFamily="34" charset="0"/>
              </a:rPr>
              <a:t>enum</a:t>
            </a:r>
            <a:endParaRPr lang="ko-KR" altLang="en-US" dirty="0">
              <a:latin typeface="Trebuchet MS" pitchFamily="34" charset="0"/>
            </a:endParaRPr>
          </a:p>
        </p:txBody>
      </p:sp>
      <p:cxnSp>
        <p:nvCxnSpPr>
          <p:cNvPr id="5" name="꺾인 연결선 4"/>
          <p:cNvCxnSpPr>
            <a:stCxn id="3" idx="2"/>
            <a:endCxn id="11" idx="0"/>
          </p:cNvCxnSpPr>
          <p:nvPr/>
        </p:nvCxnSpPr>
        <p:spPr>
          <a:xfrm rot="5400000">
            <a:off x="2576198" y="983055"/>
            <a:ext cx="714080" cy="2434043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3" idx="2"/>
            <a:endCxn id="12" idx="0"/>
          </p:cNvCxnSpPr>
          <p:nvPr/>
        </p:nvCxnSpPr>
        <p:spPr>
          <a:xfrm rot="5400000">
            <a:off x="3763374" y="2180527"/>
            <a:ext cx="724376" cy="49395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3" idx="2"/>
            <a:endCxn id="13" idx="0"/>
          </p:cNvCxnSpPr>
          <p:nvPr/>
        </p:nvCxnSpPr>
        <p:spPr>
          <a:xfrm rot="16200000" flipH="1">
            <a:off x="5142818" y="850477"/>
            <a:ext cx="714080" cy="2699198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13" idx="2"/>
            <a:endCxn id="16" idx="0"/>
          </p:cNvCxnSpPr>
          <p:nvPr/>
        </p:nvCxnSpPr>
        <p:spPr>
          <a:xfrm>
            <a:off x="6849457" y="2926448"/>
            <a:ext cx="0" cy="6621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4111322" y="2943670"/>
            <a:ext cx="0" cy="6621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1716216" y="2943669"/>
            <a:ext cx="0" cy="6621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17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755576" y="323172"/>
            <a:ext cx="7777162" cy="5986148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#include &lt;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stdio.h</a:t>
            </a:r>
            <a:r>
              <a:rPr lang="en-US" altLang="en-US" sz="1600" dirty="0">
                <a:latin typeface="Century Schoolbook" panose="02040604050505020304" pitchFamily="18" charset="0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#define SIZE 3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en-US" sz="1600" dirty="0">
                <a:latin typeface="Century Schoolbook" panose="02040604050505020304" pitchFamily="18" charset="0"/>
              </a:rPr>
              <a:t> student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int</a:t>
            </a:r>
            <a:r>
              <a:rPr lang="en-US" altLang="en-US" sz="1600" dirty="0">
                <a:latin typeface="Century Schoolbook" panose="02040604050505020304" pitchFamily="18" charset="0"/>
              </a:rPr>
              <a:t> number;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char name[20];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double grade;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latin typeface="Century Schoolbook" panose="02040604050505020304" pitchFamily="18" charset="0"/>
              </a:rPr>
              <a:t>int</a:t>
            </a:r>
            <a:r>
              <a:rPr lang="en-US" altLang="en-US" sz="1600" dirty="0">
                <a:latin typeface="Century Schoolbook" panose="02040604050505020304" pitchFamily="18" charset="0"/>
              </a:rPr>
              <a:t> main(void)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en-US" sz="1600" dirty="0">
                <a:latin typeface="Century Schoolbook" panose="02040604050505020304" pitchFamily="18" charset="0"/>
              </a:rPr>
              <a:t> student list[SIZE];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int</a:t>
            </a:r>
            <a:r>
              <a:rPr lang="en-US" altLang="en-US" sz="1600" dirty="0">
                <a:latin typeface="Century Schoolbook" panose="02040604050505020304" pitchFamily="18" charset="0"/>
              </a:rPr>
              <a:t> 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i</a:t>
            </a:r>
            <a:r>
              <a:rPr lang="en-US" altLang="en-US" sz="1600" dirty="0">
                <a:latin typeface="Century Schoolbook" panose="02040604050505020304" pitchFamily="18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for (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i</a:t>
            </a:r>
            <a:r>
              <a:rPr lang="en-US" altLang="en-US" sz="1600" dirty="0">
                <a:latin typeface="Century Schoolbook" panose="02040604050505020304" pitchFamily="18" charset="0"/>
              </a:rPr>
              <a:t> = 0; 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i</a:t>
            </a:r>
            <a:r>
              <a:rPr lang="en-US" altLang="en-US" sz="1600" dirty="0">
                <a:latin typeface="Century Schoolbook" panose="02040604050505020304" pitchFamily="18" charset="0"/>
              </a:rPr>
              <a:t> &lt; SIZE; 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i</a:t>
            </a:r>
            <a:r>
              <a:rPr lang="en-US" altLang="en-US" sz="1600" dirty="0">
                <a:latin typeface="Century Schoolbook" panose="02040604050505020304" pitchFamily="18" charset="0"/>
              </a:rPr>
              <a:t>++)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	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en-US" sz="1600" dirty="0">
                <a:latin typeface="Century Schoolbook" panose="02040604050505020304" pitchFamily="18" charset="0"/>
              </a:rPr>
              <a:t>("</a:t>
            </a:r>
            <a:r>
              <a:rPr lang="ko-KR" altLang="en-US" sz="1600" dirty="0">
                <a:latin typeface="Century Schoolbook" panose="02040604050505020304" pitchFamily="18" charset="0"/>
              </a:rPr>
              <a:t>학번을 입력하시오</a:t>
            </a:r>
            <a:r>
              <a:rPr lang="en-US" altLang="ko-KR" sz="1600" dirty="0">
                <a:latin typeface="Century Schoolbook" panose="02040604050505020304" pitchFamily="18" charset="0"/>
              </a:rPr>
              <a:t>: ");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	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scanf</a:t>
            </a:r>
            <a:r>
              <a:rPr lang="en-US" altLang="en-US" sz="1600" dirty="0">
                <a:latin typeface="Century Schoolbook" panose="02040604050505020304" pitchFamily="18" charset="0"/>
              </a:rPr>
              <a:t>("%d", &amp;list[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i</a:t>
            </a:r>
            <a:r>
              <a:rPr lang="en-US" altLang="en-US" sz="1600" dirty="0">
                <a:latin typeface="Century Schoolbook" panose="02040604050505020304" pitchFamily="18" charset="0"/>
              </a:rPr>
              <a:t>].number);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	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en-US" sz="1600" dirty="0">
                <a:latin typeface="Century Schoolbook" panose="02040604050505020304" pitchFamily="18" charset="0"/>
              </a:rPr>
              <a:t>("</a:t>
            </a:r>
            <a:r>
              <a:rPr lang="ko-KR" altLang="en-US" sz="1600" dirty="0">
                <a:latin typeface="Century Schoolbook" panose="02040604050505020304" pitchFamily="18" charset="0"/>
              </a:rPr>
              <a:t>이름을 입력하시오</a:t>
            </a:r>
            <a:r>
              <a:rPr lang="en-US" altLang="ko-KR" sz="1600" dirty="0">
                <a:latin typeface="Century Schoolbook" panose="02040604050505020304" pitchFamily="18" charset="0"/>
              </a:rPr>
              <a:t>: ");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	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scanf</a:t>
            </a:r>
            <a:r>
              <a:rPr lang="en-US" altLang="en-US" sz="1600" dirty="0">
                <a:latin typeface="Century Schoolbook" panose="02040604050505020304" pitchFamily="18" charset="0"/>
              </a:rPr>
              <a:t>("%s", list[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i</a:t>
            </a:r>
            <a:r>
              <a:rPr lang="en-US" altLang="en-US" sz="1600" dirty="0">
                <a:latin typeface="Century Schoolbook" panose="02040604050505020304" pitchFamily="18" charset="0"/>
              </a:rPr>
              <a:t>].name);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	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en-US" sz="1600" dirty="0">
                <a:latin typeface="Century Schoolbook" panose="02040604050505020304" pitchFamily="18" charset="0"/>
              </a:rPr>
              <a:t>("</a:t>
            </a:r>
            <a:r>
              <a:rPr lang="ko-KR" altLang="en-US" sz="1600" dirty="0">
                <a:latin typeface="Century Schoolbook" panose="02040604050505020304" pitchFamily="18" charset="0"/>
              </a:rPr>
              <a:t>학점을 입력하시오</a:t>
            </a:r>
            <a:r>
              <a:rPr lang="en-US" altLang="ko-KR" sz="1600" dirty="0">
                <a:latin typeface="Century Schoolbook" panose="02040604050505020304" pitchFamily="18" charset="0"/>
              </a:rPr>
              <a:t>(</a:t>
            </a:r>
            <a:r>
              <a:rPr lang="ko-KR" altLang="en-US" sz="1600" dirty="0">
                <a:latin typeface="Century Schoolbook" panose="02040604050505020304" pitchFamily="18" charset="0"/>
              </a:rPr>
              <a:t>실수</a:t>
            </a:r>
            <a:r>
              <a:rPr lang="en-US" altLang="ko-KR" sz="1600" dirty="0">
                <a:latin typeface="Century Schoolbook" panose="02040604050505020304" pitchFamily="18" charset="0"/>
              </a:rPr>
              <a:t>): ");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	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scanf</a:t>
            </a:r>
            <a:r>
              <a:rPr lang="en-US" altLang="en-US" sz="1600" dirty="0">
                <a:latin typeface="Century Schoolbook" panose="02040604050505020304" pitchFamily="18" charset="0"/>
              </a:rPr>
              <a:t>("%lf", &amp;list[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i</a:t>
            </a:r>
            <a:r>
              <a:rPr lang="en-US" altLang="en-US" sz="1600" dirty="0">
                <a:latin typeface="Century Schoolbook" panose="02040604050505020304" pitchFamily="18" charset="0"/>
              </a:rPr>
              <a:t>].grade);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	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en-US" sz="1600" dirty="0">
                <a:latin typeface="Century Schoolbook" panose="02040604050505020304" pitchFamily="18" charset="0"/>
              </a:rPr>
              <a:t>("\n");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990487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755576" y="1988840"/>
            <a:ext cx="7777162" cy="2376264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en-US" sz="1600" dirty="0">
                <a:latin typeface="Century Schoolbook" panose="02040604050505020304" pitchFamily="18" charset="0"/>
              </a:rPr>
              <a:t>("\n=================================================\n");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for (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i</a:t>
            </a:r>
            <a:r>
              <a:rPr lang="en-US" altLang="en-US" sz="1600" dirty="0">
                <a:latin typeface="Century Schoolbook" panose="02040604050505020304" pitchFamily="18" charset="0"/>
              </a:rPr>
              <a:t> = 0; 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i</a:t>
            </a:r>
            <a:r>
              <a:rPr lang="en-US" altLang="en-US" sz="1600" dirty="0">
                <a:latin typeface="Century Schoolbook" panose="02040604050505020304" pitchFamily="18" charset="0"/>
              </a:rPr>
              <a:t> &lt; SIZE; 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i</a:t>
            </a:r>
            <a:r>
              <a:rPr lang="en-US" altLang="en-US" sz="1600" dirty="0">
                <a:latin typeface="Century Schoolbook" panose="02040604050505020304" pitchFamily="18" charset="0"/>
              </a:rPr>
              <a:t>++)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	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en-US" sz="1600" dirty="0">
                <a:latin typeface="Century Schoolbook" panose="02040604050505020304" pitchFamily="18" charset="0"/>
              </a:rPr>
              <a:t>("</a:t>
            </a:r>
            <a:r>
              <a:rPr lang="ko-KR" altLang="en-US" sz="1600" dirty="0">
                <a:latin typeface="Century Schoolbook" panose="02040604050505020304" pitchFamily="18" charset="0"/>
              </a:rPr>
              <a:t>학번</a:t>
            </a:r>
            <a:r>
              <a:rPr lang="en-US" altLang="ko-KR" sz="1600" dirty="0">
                <a:latin typeface="Century Schoolbook" panose="02040604050505020304" pitchFamily="18" charset="0"/>
              </a:rPr>
              <a:t>: %</a:t>
            </a:r>
            <a:r>
              <a:rPr lang="en-US" altLang="en-US" sz="1600" dirty="0">
                <a:latin typeface="Century Schoolbook" panose="02040604050505020304" pitchFamily="18" charset="0"/>
              </a:rPr>
              <a:t>d, </a:t>
            </a:r>
            <a:r>
              <a:rPr lang="ko-KR" altLang="en-US" sz="1600" dirty="0">
                <a:latin typeface="Century Schoolbook" panose="02040604050505020304" pitchFamily="18" charset="0"/>
              </a:rPr>
              <a:t>이름</a:t>
            </a:r>
            <a:r>
              <a:rPr lang="en-US" altLang="ko-KR" sz="1600" dirty="0">
                <a:latin typeface="Century Schoolbook" panose="02040604050505020304" pitchFamily="18" charset="0"/>
              </a:rPr>
              <a:t>: %</a:t>
            </a:r>
            <a:r>
              <a:rPr lang="en-US" altLang="en-US" sz="1600" dirty="0">
                <a:latin typeface="Century Schoolbook" panose="02040604050505020304" pitchFamily="18" charset="0"/>
              </a:rPr>
              <a:t>s,  </a:t>
            </a:r>
            <a:r>
              <a:rPr lang="ko-KR" altLang="en-US" sz="1600" dirty="0">
                <a:latin typeface="Century Schoolbook" panose="02040604050505020304" pitchFamily="18" charset="0"/>
              </a:rPr>
              <a:t>학점</a:t>
            </a:r>
            <a:r>
              <a:rPr lang="en-US" altLang="ko-KR" sz="1600" dirty="0">
                <a:latin typeface="Century Schoolbook" panose="02040604050505020304" pitchFamily="18" charset="0"/>
              </a:rPr>
              <a:t>: %</a:t>
            </a:r>
            <a:r>
              <a:rPr lang="en-US" altLang="en-US" sz="1600" dirty="0">
                <a:latin typeface="Century Schoolbook" panose="02040604050505020304" pitchFamily="18" charset="0"/>
              </a:rPr>
              <a:t>f\n", list[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i</a:t>
            </a:r>
            <a:r>
              <a:rPr lang="en-US" altLang="en-US" sz="1600" dirty="0">
                <a:latin typeface="Century Schoolbook" panose="02040604050505020304" pitchFamily="18" charset="0"/>
              </a:rPr>
              <a:t>].number, list[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i</a:t>
            </a:r>
            <a:r>
              <a:rPr lang="en-US" altLang="en-US" sz="1600" dirty="0">
                <a:latin typeface="Century Schoolbook" panose="02040604050505020304" pitchFamily="18" charset="0"/>
              </a:rPr>
              <a:t>].name, list[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i</a:t>
            </a:r>
            <a:r>
              <a:rPr lang="en-US" altLang="en-US" sz="1600" dirty="0">
                <a:latin typeface="Century Schoolbook" panose="02040604050505020304" pitchFamily="18" charset="0"/>
              </a:rPr>
              <a:t>].grade);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en-US" sz="1600" dirty="0">
                <a:latin typeface="Century Schoolbook" panose="02040604050505020304" pitchFamily="18" charset="0"/>
              </a:rPr>
              <a:t>("=================================================\n");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return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2720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2) </a:t>
            </a:r>
            <a:r>
              <a:rPr lang="ko-KR" altLang="en-US"/>
              <a:t>구조체</a:t>
            </a:r>
            <a:r>
              <a:rPr lang="en-US" altLang="ko-KR" dirty="0"/>
              <a:t> </a:t>
            </a:r>
            <a:r>
              <a:rPr lang="ko-KR" altLang="en-US" dirty="0"/>
              <a:t>배열 사용하기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공간의 점을 구조체로 표현하고 크기가 </a:t>
            </a:r>
            <a:r>
              <a:rPr lang="en-US" altLang="ko-KR" dirty="0"/>
              <a:t>100</a:t>
            </a:r>
            <a:r>
              <a:rPr lang="ko-KR" altLang="en-US" dirty="0"/>
              <a:t>인 구조체 배열을 선언한다</a:t>
            </a:r>
            <a:r>
              <a:rPr lang="en-US" altLang="ko-KR" dirty="0"/>
              <a:t>. </a:t>
            </a:r>
            <a:r>
              <a:rPr lang="ko-KR" altLang="en-US" dirty="0"/>
              <a:t>여기에 </a:t>
            </a:r>
            <a:r>
              <a:rPr lang="ko-KR" altLang="en-US" dirty="0" err="1"/>
              <a:t>난수를</a:t>
            </a:r>
            <a:r>
              <a:rPr lang="ko-KR" altLang="en-US" dirty="0"/>
              <a:t> 저장한 후에 하나씩 꺼내서 화면에 점을 </a:t>
            </a:r>
            <a:r>
              <a:rPr lang="ko-KR" altLang="en-US" dirty="0" err="1"/>
              <a:t>그려보자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80928"/>
            <a:ext cx="721042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66963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755576" y="1340768"/>
            <a:ext cx="7777162" cy="5292353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#include &lt;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windows.h</a:t>
            </a:r>
            <a:r>
              <a:rPr lang="en-US" altLang="en-US" sz="1600" dirty="0">
                <a:latin typeface="Century Schoolbook" panose="02040604050505020304" pitchFamily="18" charset="0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#include &lt;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stdlib.h</a:t>
            </a:r>
            <a:r>
              <a:rPr lang="en-US" altLang="en-US" sz="1600" dirty="0">
                <a:latin typeface="Century Schoolbook" panose="02040604050505020304" pitchFamily="18" charset="0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#define SIZE 100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en-US" sz="1600" dirty="0">
                <a:latin typeface="Century Schoolbook" panose="02040604050505020304" pitchFamily="18" charset="0"/>
              </a:rPr>
              <a:t> point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int</a:t>
            </a:r>
            <a:r>
              <a:rPr lang="en-US" altLang="en-US" sz="1600" dirty="0">
                <a:latin typeface="Century Schoolbook" panose="02040604050505020304" pitchFamily="18" charset="0"/>
              </a:rPr>
              <a:t> 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int</a:t>
            </a:r>
            <a:r>
              <a:rPr lang="en-US" altLang="en-US" sz="1600" dirty="0">
                <a:latin typeface="Century Schoolbook" panose="02040604050505020304" pitchFamily="18" charset="0"/>
              </a:rPr>
              <a:t> 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latin typeface="Century Schoolbook" panose="02040604050505020304" pitchFamily="18" charset="0"/>
              </a:rPr>
              <a:t>int</a:t>
            </a:r>
            <a:r>
              <a:rPr lang="en-US" altLang="en-US" sz="1600" dirty="0">
                <a:latin typeface="Century Schoolbook" panose="02040604050505020304" pitchFamily="18" charset="0"/>
              </a:rPr>
              <a:t> main(void)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return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}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2) </a:t>
            </a:r>
            <a:r>
              <a:rPr lang="ko-KR" altLang="en-US"/>
              <a:t>구조체</a:t>
            </a:r>
            <a:r>
              <a:rPr lang="en-US" altLang="ko-KR" dirty="0"/>
              <a:t> </a:t>
            </a:r>
            <a:r>
              <a:rPr lang="ko-KR" altLang="en-US" dirty="0"/>
              <a:t>배열 사용하기</a:t>
            </a:r>
          </a:p>
        </p:txBody>
      </p:sp>
    </p:spTree>
    <p:extLst>
      <p:ext uri="{BB962C8B-B14F-4D97-AF65-F5344CB8AC3E}">
        <p14:creationId xmlns:p14="http://schemas.microsoft.com/office/powerpoint/2010/main" val="36439331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구조체와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구조체가 인수나 </a:t>
            </a:r>
            <a:r>
              <a:rPr lang="ko-KR" altLang="en-US" dirty="0" err="1"/>
              <a:t>반환값으로</a:t>
            </a:r>
            <a:r>
              <a:rPr lang="ko-KR" altLang="en-US" dirty="0"/>
              <a:t> 사용될 때는 “값에 의한 호출” 원칙이 적용된다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755576" y="2636912"/>
            <a:ext cx="7777162" cy="2016224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latin typeface="Century Schoolbook" panose="02040604050505020304" pitchFamily="18" charset="0"/>
              </a:rPr>
              <a:t>int</a:t>
            </a:r>
            <a:r>
              <a:rPr lang="en-US" altLang="en-US" sz="1600" dirty="0">
                <a:latin typeface="Century Schoolbook" panose="02040604050505020304" pitchFamily="18" charset="0"/>
              </a:rPr>
              <a:t> equal(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en-US" sz="1600" dirty="0">
                <a:latin typeface="Century Schoolbook" panose="02040604050505020304" pitchFamily="18" charset="0"/>
              </a:rPr>
              <a:t> student 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s1</a:t>
            </a:r>
            <a:r>
              <a:rPr lang="en-US" altLang="en-US" sz="1600" dirty="0">
                <a:latin typeface="Century Schoolbook" panose="02040604050505020304" pitchFamily="18" charset="0"/>
              </a:rPr>
              <a:t>, 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en-US" sz="1600" dirty="0">
                <a:latin typeface="Century Schoolbook" panose="02040604050505020304" pitchFamily="18" charset="0"/>
              </a:rPr>
              <a:t> student 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s2</a:t>
            </a:r>
            <a:r>
              <a:rPr lang="en-US" altLang="en-US" sz="1600" dirty="0">
                <a:latin typeface="Century Schoolbook" panose="02040604050505020304" pitchFamily="18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if( 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strcmp</a:t>
            </a:r>
            <a:r>
              <a:rPr lang="en-US" altLang="en-US" sz="1600" dirty="0">
                <a:latin typeface="Century Schoolbook" panose="02040604050505020304" pitchFamily="18" charset="0"/>
              </a:rPr>
              <a:t>(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s1.name</a:t>
            </a:r>
            <a:r>
              <a:rPr lang="en-US" altLang="en-US" sz="1600" dirty="0">
                <a:latin typeface="Century Schoolbook" panose="02040604050505020304" pitchFamily="18" charset="0"/>
              </a:rPr>
              <a:t>, 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s2.name</a:t>
            </a:r>
            <a:r>
              <a:rPr lang="en-US" altLang="en-US" sz="1600" dirty="0">
                <a:latin typeface="Century Schoolbook" panose="02040604050505020304" pitchFamily="18" charset="0"/>
              </a:rPr>
              <a:t>) == 0 )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	return 1;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else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	return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54012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구조체와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함수의 </a:t>
            </a:r>
            <a:r>
              <a:rPr lang="ko-KR" altLang="en-US" dirty="0" err="1"/>
              <a:t>반환값으로</a:t>
            </a:r>
            <a:r>
              <a:rPr lang="ko-KR" altLang="en-US" dirty="0"/>
              <a:t> 사용할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755576" y="2276872"/>
            <a:ext cx="7777162" cy="3600400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en-US" sz="1600" dirty="0">
                <a:latin typeface="Century Schoolbook" panose="02040604050505020304" pitchFamily="18" charset="0"/>
              </a:rPr>
              <a:t> student 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make_student</a:t>
            </a:r>
            <a:r>
              <a:rPr lang="en-US" altLang="en-US" sz="1600" dirty="0">
                <a:latin typeface="Century Schoolbook" panose="02040604050505020304" pitchFamily="18" charset="0"/>
              </a:rPr>
              <a:t>(void)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en-US" sz="1600" dirty="0">
                <a:latin typeface="Century Schoolbook" panose="02040604050505020304" pitchFamily="18" charset="0"/>
              </a:rPr>
              <a:t> student s;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en-US" sz="1600" dirty="0">
                <a:latin typeface="Century Schoolbook" panose="02040604050505020304" pitchFamily="18" charset="0"/>
              </a:rPr>
              <a:t>("</a:t>
            </a:r>
            <a:r>
              <a:rPr lang="ko-KR" altLang="en-US" sz="1600" dirty="0">
                <a:latin typeface="Century Schoolbook" panose="02040604050505020304" pitchFamily="18" charset="0"/>
              </a:rPr>
              <a:t>나이</a:t>
            </a:r>
            <a:r>
              <a:rPr lang="en-US" altLang="ko-KR" sz="1600" dirty="0">
                <a:latin typeface="Century Schoolbook" panose="02040604050505020304" pitchFamily="18" charset="0"/>
              </a:rPr>
              <a:t>:");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scanf</a:t>
            </a:r>
            <a:r>
              <a:rPr lang="en-US" altLang="en-US" sz="1600" dirty="0">
                <a:latin typeface="Century Schoolbook" panose="02040604050505020304" pitchFamily="18" charset="0"/>
              </a:rPr>
              <a:t>("%d", &amp;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s.age</a:t>
            </a:r>
            <a:r>
              <a:rPr lang="en-US" altLang="en-US" sz="1600" dirty="0">
                <a:latin typeface="Century Schoolbook" panose="02040604050505020304" pitchFamily="18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en-US" sz="1600" dirty="0">
                <a:latin typeface="Century Schoolbook" panose="02040604050505020304" pitchFamily="18" charset="0"/>
              </a:rPr>
              <a:t>("</a:t>
            </a:r>
            <a:r>
              <a:rPr lang="ko-KR" altLang="en-US" sz="1600" dirty="0">
                <a:latin typeface="Century Schoolbook" panose="02040604050505020304" pitchFamily="18" charset="0"/>
              </a:rPr>
              <a:t>이름</a:t>
            </a:r>
            <a:r>
              <a:rPr lang="en-US" altLang="ko-KR" sz="1600" dirty="0">
                <a:latin typeface="Century Schoolbook" panose="02040604050505020304" pitchFamily="18" charset="0"/>
              </a:rPr>
              <a:t>:");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scanf</a:t>
            </a:r>
            <a:r>
              <a:rPr lang="en-US" altLang="en-US" sz="1600" dirty="0">
                <a:latin typeface="Century Schoolbook" panose="02040604050505020304" pitchFamily="18" charset="0"/>
              </a:rPr>
              <a:t>("%s", s.name);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en-US" sz="1600" dirty="0">
                <a:latin typeface="Century Schoolbook" panose="02040604050505020304" pitchFamily="18" charset="0"/>
              </a:rPr>
              <a:t>("</a:t>
            </a:r>
            <a:r>
              <a:rPr lang="ko-KR" altLang="en-US" sz="1600" dirty="0">
                <a:latin typeface="Century Schoolbook" panose="02040604050505020304" pitchFamily="18" charset="0"/>
              </a:rPr>
              <a:t>키</a:t>
            </a:r>
            <a:r>
              <a:rPr lang="en-US" altLang="ko-KR" sz="1600" dirty="0">
                <a:latin typeface="Century Schoolbook" panose="02040604050505020304" pitchFamily="18" charset="0"/>
              </a:rPr>
              <a:t>:");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scanf</a:t>
            </a:r>
            <a:r>
              <a:rPr lang="en-US" altLang="en-US" sz="1600" dirty="0">
                <a:latin typeface="Century Schoolbook" panose="02040604050505020304" pitchFamily="18" charset="0"/>
              </a:rPr>
              <a:t>("%f", &amp;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s.grade</a:t>
            </a:r>
            <a:r>
              <a:rPr lang="en-US" altLang="en-US" sz="1600" dirty="0">
                <a:latin typeface="Century Schoolbook" panose="02040604050505020304" pitchFamily="18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return s;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88103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두 벡터의 합을 구하는 함수 </a:t>
            </a:r>
            <a:r>
              <a:rPr lang="en-US" altLang="ko-KR" dirty="0" err="1"/>
              <a:t>get_vector_sum</a:t>
            </a:r>
            <a:r>
              <a:rPr lang="en-US" altLang="ko-KR" dirty="0"/>
              <a:t>()</a:t>
            </a:r>
            <a:r>
              <a:rPr lang="ko-KR" altLang="en-US" dirty="0"/>
              <a:t>를 제작하여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52" y="2420888"/>
            <a:ext cx="72104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8310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899592" y="1556792"/>
            <a:ext cx="7777162" cy="4752528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#include &lt;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stdio.h</a:t>
            </a:r>
            <a:r>
              <a:rPr lang="en-US" altLang="en-US" sz="1600" dirty="0">
                <a:latin typeface="Century Schoolbook" panose="02040604050505020304" pitchFamily="18" charset="0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en-US" sz="1600" dirty="0">
                <a:latin typeface="Century Schoolbook" panose="02040604050505020304" pitchFamily="18" charset="0"/>
              </a:rPr>
              <a:t> vector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float 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float 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en-US" sz="1600" dirty="0">
                <a:latin typeface="Century Schoolbook" panose="02040604050505020304" pitchFamily="18" charset="0"/>
              </a:rPr>
              <a:t> vector 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get_vector_sum</a:t>
            </a:r>
            <a:r>
              <a:rPr lang="en-US" altLang="en-US" sz="1600" dirty="0">
                <a:latin typeface="Century Schoolbook" panose="02040604050505020304" pitchFamily="18" charset="0"/>
              </a:rPr>
              <a:t>(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en-US" sz="1600" dirty="0">
                <a:latin typeface="Century Schoolbook" panose="02040604050505020304" pitchFamily="18" charset="0"/>
              </a:rPr>
              <a:t> vector a, 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en-US" sz="1600" dirty="0">
                <a:latin typeface="Century Schoolbook" panose="02040604050505020304" pitchFamily="18" charset="0"/>
              </a:rPr>
              <a:t> vector b);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latin typeface="Century Schoolbook" panose="02040604050505020304" pitchFamily="18" charset="0"/>
              </a:rPr>
              <a:t>int</a:t>
            </a:r>
            <a:r>
              <a:rPr lang="en-US" altLang="en-US" sz="1600" dirty="0">
                <a:latin typeface="Century Schoolbook" panose="02040604050505020304" pitchFamily="18" charset="0"/>
              </a:rPr>
              <a:t> main(void)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en-US" sz="1600" dirty="0">
                <a:latin typeface="Century Schoolbook" panose="02040604050505020304" pitchFamily="18" charset="0"/>
              </a:rPr>
              <a:t> vector a = { 2.0, 3.0 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en-US" sz="1600" dirty="0">
                <a:latin typeface="Century Schoolbook" panose="02040604050505020304" pitchFamily="18" charset="0"/>
              </a:rPr>
              <a:t> vector b = { 5.0, 6.0 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en-US" sz="1600" dirty="0">
                <a:latin typeface="Century Schoolbook" panose="02040604050505020304" pitchFamily="18" charset="0"/>
              </a:rPr>
              <a:t> vector sum;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sum = 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get_vector_sum</a:t>
            </a:r>
            <a:r>
              <a:rPr lang="en-US" altLang="en-US" sz="1600" dirty="0">
                <a:latin typeface="Century Schoolbook" panose="02040604050505020304" pitchFamily="18" charset="0"/>
              </a:rPr>
              <a:t>(a, b);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en-US" sz="1600" dirty="0">
                <a:latin typeface="Century Schoolbook" panose="02040604050505020304" pitchFamily="18" charset="0"/>
              </a:rPr>
              <a:t>("</a:t>
            </a:r>
            <a:r>
              <a:rPr lang="ko-KR" altLang="en-US" sz="1600" dirty="0">
                <a:latin typeface="Century Schoolbook" panose="02040604050505020304" pitchFamily="18" charset="0"/>
              </a:rPr>
              <a:t>벡터의 합은 </a:t>
            </a:r>
            <a:r>
              <a:rPr lang="en-US" altLang="ko-KR" sz="1600" dirty="0">
                <a:latin typeface="Century Schoolbook" panose="02040604050505020304" pitchFamily="18" charset="0"/>
              </a:rPr>
              <a:t>(%</a:t>
            </a:r>
            <a:r>
              <a:rPr lang="en-US" altLang="en-US" sz="1600" dirty="0">
                <a:latin typeface="Century Schoolbook" panose="02040604050505020304" pitchFamily="18" charset="0"/>
              </a:rPr>
              <a:t>f, %f)</a:t>
            </a:r>
            <a:r>
              <a:rPr lang="ko-KR" altLang="en-US" sz="1600" dirty="0">
                <a:latin typeface="Century Schoolbook" panose="02040604050505020304" pitchFamily="18" charset="0"/>
              </a:rPr>
              <a:t>입니다</a:t>
            </a:r>
            <a:r>
              <a:rPr lang="en-US" altLang="ko-KR" sz="1600" dirty="0">
                <a:latin typeface="Century Schoolbook" panose="02040604050505020304" pitchFamily="18" charset="0"/>
              </a:rPr>
              <a:t>.\</a:t>
            </a:r>
            <a:r>
              <a:rPr lang="en-US" altLang="en-US" sz="1600" dirty="0">
                <a:latin typeface="Century Schoolbook" panose="02040604050505020304" pitchFamily="18" charset="0"/>
              </a:rPr>
              <a:t>n", 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sum.x</a:t>
            </a:r>
            <a:r>
              <a:rPr lang="en-US" altLang="en-US" sz="1600" dirty="0">
                <a:latin typeface="Century Schoolbook" panose="02040604050505020304" pitchFamily="18" charset="0"/>
              </a:rPr>
              <a:t>, 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sum.y</a:t>
            </a:r>
            <a:r>
              <a:rPr lang="en-US" altLang="en-US" sz="1600" dirty="0">
                <a:latin typeface="Century Schoolbook" panose="02040604050505020304" pitchFamily="18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return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28490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899592" y="1556792"/>
            <a:ext cx="7777162" cy="2520280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en-US" sz="1600" dirty="0">
                <a:latin typeface="Century Schoolbook" panose="02040604050505020304" pitchFamily="18" charset="0"/>
              </a:rPr>
              <a:t> vector 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get_vector_sum</a:t>
            </a:r>
            <a:r>
              <a:rPr lang="en-US" altLang="en-US" sz="1600" dirty="0">
                <a:latin typeface="Century Schoolbook" panose="02040604050505020304" pitchFamily="18" charset="0"/>
              </a:rPr>
              <a:t>(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en-US" sz="1600" dirty="0">
                <a:latin typeface="Century Schoolbook" panose="02040604050505020304" pitchFamily="18" charset="0"/>
              </a:rPr>
              <a:t> vector a, 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en-US" sz="1600" dirty="0">
                <a:latin typeface="Century Schoolbook" panose="02040604050505020304" pitchFamily="18" charset="0"/>
              </a:rPr>
              <a:t> vector b)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en-US" sz="1600" dirty="0">
                <a:latin typeface="Century Schoolbook" panose="02040604050505020304" pitchFamily="18" charset="0"/>
              </a:rPr>
              <a:t> vector result;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result.x</a:t>
            </a:r>
            <a:r>
              <a:rPr lang="en-US" altLang="en-US" sz="1600" dirty="0">
                <a:latin typeface="Century Schoolbook" panose="02040604050505020304" pitchFamily="18" charset="0"/>
              </a:rPr>
              <a:t> = 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a.x</a:t>
            </a:r>
            <a:r>
              <a:rPr lang="en-US" altLang="en-US" sz="1600" dirty="0">
                <a:latin typeface="Century Schoolbook" panose="02040604050505020304" pitchFamily="18" charset="0"/>
              </a:rPr>
              <a:t> + 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b.x</a:t>
            </a:r>
            <a:r>
              <a:rPr lang="en-US" altLang="en-US" sz="1600" dirty="0">
                <a:latin typeface="Century Schoolbook" panose="02040604050505020304" pitchFamily="18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result.y</a:t>
            </a:r>
            <a:r>
              <a:rPr lang="en-US" altLang="en-US" sz="1600" dirty="0">
                <a:latin typeface="Century Schoolbook" panose="02040604050505020304" pitchFamily="18" charset="0"/>
              </a:rPr>
              <a:t> = 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a.y</a:t>
            </a:r>
            <a:r>
              <a:rPr lang="en-US" altLang="en-US" sz="1600" dirty="0">
                <a:latin typeface="Century Schoolbook" panose="02040604050505020304" pitchFamily="18" charset="0"/>
              </a:rPr>
              <a:t> + 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b.y</a:t>
            </a:r>
            <a:r>
              <a:rPr lang="en-US" altLang="en-US" sz="1600" dirty="0">
                <a:latin typeface="Century Schoolbook" panose="02040604050505020304" pitchFamily="18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return result;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09146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구조체와 포인터</a:t>
            </a: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611560" y="1844824"/>
            <a:ext cx="7777162" cy="2016224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en-US" sz="1600" dirty="0">
                <a:latin typeface="Century Schoolbook" panose="02040604050505020304" pitchFamily="18" charset="0"/>
              </a:rPr>
              <a:t> student s = { 20070001, "</a:t>
            </a:r>
            <a:r>
              <a:rPr lang="ko-KR" altLang="en-US" sz="1600" dirty="0">
                <a:latin typeface="Century Schoolbook" panose="02040604050505020304" pitchFamily="18" charset="0"/>
              </a:rPr>
              <a:t>홍길동</a:t>
            </a:r>
            <a:r>
              <a:rPr lang="en-US" altLang="ko-KR" sz="1600" dirty="0">
                <a:latin typeface="Century Schoolbook" panose="02040604050505020304" pitchFamily="18" charset="0"/>
              </a:rPr>
              <a:t>", 4.3 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en-US" sz="1600" dirty="0">
                <a:latin typeface="Century Schoolbook" panose="02040604050505020304" pitchFamily="18" charset="0"/>
              </a:rPr>
              <a:t> student *p;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p = &amp;s;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en-US" sz="1600" dirty="0">
                <a:latin typeface="Century Schoolbook" panose="02040604050505020304" pitchFamily="18" charset="0"/>
              </a:rPr>
              <a:t>("</a:t>
            </a:r>
            <a:r>
              <a:rPr lang="ko-KR" altLang="en-US" sz="1600" dirty="0">
                <a:latin typeface="Century Schoolbook" panose="02040604050505020304" pitchFamily="18" charset="0"/>
              </a:rPr>
              <a:t>학번</a:t>
            </a:r>
            <a:r>
              <a:rPr lang="en-US" altLang="ko-KR" sz="1600" dirty="0">
                <a:latin typeface="Century Schoolbook" panose="02040604050505020304" pitchFamily="18" charset="0"/>
              </a:rPr>
              <a:t>=%</a:t>
            </a:r>
            <a:r>
              <a:rPr lang="en-US" altLang="en-US" sz="1600" dirty="0">
                <a:latin typeface="Century Schoolbook" panose="02040604050505020304" pitchFamily="18" charset="0"/>
              </a:rPr>
              <a:t>d </a:t>
            </a:r>
            <a:r>
              <a:rPr lang="ko-KR" altLang="en-US" sz="1600" dirty="0">
                <a:latin typeface="Century Schoolbook" panose="02040604050505020304" pitchFamily="18" charset="0"/>
              </a:rPr>
              <a:t>이름</a:t>
            </a:r>
            <a:r>
              <a:rPr lang="en-US" altLang="ko-KR" sz="1600" dirty="0">
                <a:latin typeface="Century Schoolbook" panose="02040604050505020304" pitchFamily="18" charset="0"/>
              </a:rPr>
              <a:t>=%</a:t>
            </a:r>
            <a:r>
              <a:rPr lang="en-US" altLang="en-US" sz="1600" dirty="0">
                <a:latin typeface="Century Schoolbook" panose="02040604050505020304" pitchFamily="18" charset="0"/>
              </a:rPr>
              <a:t>s </a:t>
            </a:r>
            <a:r>
              <a:rPr lang="ko-KR" altLang="en-US" sz="1600" dirty="0">
                <a:latin typeface="Century Schoolbook" panose="02040604050505020304" pitchFamily="18" charset="0"/>
              </a:rPr>
              <a:t>학점</a:t>
            </a:r>
            <a:r>
              <a:rPr lang="en-US" altLang="ko-KR" sz="1600" dirty="0">
                <a:latin typeface="Century Schoolbook" panose="02040604050505020304" pitchFamily="18" charset="0"/>
              </a:rPr>
              <a:t>=%</a:t>
            </a:r>
            <a:r>
              <a:rPr lang="en-US" altLang="en-US" sz="1600" dirty="0">
                <a:latin typeface="Century Schoolbook" panose="02040604050505020304" pitchFamily="18" charset="0"/>
              </a:rPr>
              <a:t>f \n", 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s.number</a:t>
            </a:r>
            <a:r>
              <a:rPr lang="en-US" altLang="en-US" sz="1600" dirty="0">
                <a:latin typeface="Century Schoolbook" panose="02040604050505020304" pitchFamily="18" charset="0"/>
              </a:rPr>
              <a:t>, 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s.name</a:t>
            </a:r>
            <a:r>
              <a:rPr lang="en-US" altLang="en-US" sz="1600" dirty="0">
                <a:latin typeface="Century Schoolbook" panose="02040604050505020304" pitchFamily="18" charset="0"/>
              </a:rPr>
              <a:t>, 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s.grade</a:t>
            </a:r>
            <a:r>
              <a:rPr lang="en-US" altLang="en-US" sz="1600" dirty="0">
                <a:latin typeface="Century Schoolbook" panose="02040604050505020304" pitchFamily="18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en-US" sz="1600" dirty="0">
                <a:latin typeface="Century Schoolbook" panose="02040604050505020304" pitchFamily="18" charset="0"/>
              </a:rPr>
              <a:t>("</a:t>
            </a:r>
            <a:r>
              <a:rPr lang="ko-KR" altLang="en-US" sz="1600" dirty="0">
                <a:latin typeface="Century Schoolbook" panose="02040604050505020304" pitchFamily="18" charset="0"/>
              </a:rPr>
              <a:t>학번</a:t>
            </a:r>
            <a:r>
              <a:rPr lang="en-US" altLang="ko-KR" sz="1600" dirty="0">
                <a:latin typeface="Century Schoolbook" panose="02040604050505020304" pitchFamily="18" charset="0"/>
              </a:rPr>
              <a:t>=%</a:t>
            </a:r>
            <a:r>
              <a:rPr lang="en-US" altLang="en-US" sz="1600" dirty="0">
                <a:latin typeface="Century Schoolbook" panose="02040604050505020304" pitchFamily="18" charset="0"/>
              </a:rPr>
              <a:t>d </a:t>
            </a:r>
            <a:r>
              <a:rPr lang="ko-KR" altLang="en-US" sz="1600" dirty="0">
                <a:latin typeface="Century Schoolbook" panose="02040604050505020304" pitchFamily="18" charset="0"/>
              </a:rPr>
              <a:t>이름</a:t>
            </a:r>
            <a:r>
              <a:rPr lang="en-US" altLang="ko-KR" sz="1600" dirty="0">
                <a:latin typeface="Century Schoolbook" panose="02040604050505020304" pitchFamily="18" charset="0"/>
              </a:rPr>
              <a:t>=%</a:t>
            </a:r>
            <a:r>
              <a:rPr lang="en-US" altLang="en-US" sz="1600" dirty="0">
                <a:latin typeface="Century Schoolbook" panose="02040604050505020304" pitchFamily="18" charset="0"/>
              </a:rPr>
              <a:t>s </a:t>
            </a:r>
            <a:r>
              <a:rPr lang="ko-KR" altLang="en-US" sz="1600" dirty="0">
                <a:latin typeface="Century Schoolbook" panose="02040604050505020304" pitchFamily="18" charset="0"/>
              </a:rPr>
              <a:t>학점</a:t>
            </a:r>
            <a:r>
              <a:rPr lang="en-US" altLang="ko-KR" sz="1600" dirty="0">
                <a:latin typeface="Century Schoolbook" panose="02040604050505020304" pitchFamily="18" charset="0"/>
              </a:rPr>
              <a:t>=%</a:t>
            </a:r>
            <a:r>
              <a:rPr lang="en-US" altLang="en-US" sz="1600" dirty="0">
                <a:latin typeface="Century Schoolbook" panose="02040604050505020304" pitchFamily="18" charset="0"/>
              </a:rPr>
              <a:t>f \n", (*p).number,(*p).name,(*p).grade);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77072"/>
            <a:ext cx="6720805" cy="243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80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56228"/>
            <a:ext cx="4118500" cy="286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구조체의 필요성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학생에 대한 데이터를 하나로 모으려면</a:t>
            </a:r>
            <a:r>
              <a:rPr lang="en-US" altLang="ko-KR" dirty="0"/>
              <a:t>?</a:t>
            </a: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5126" name="Picture 8" descr="C:\Users\chun\AppData\Local\Microsoft\Windows\Temporary Internet Files\Content.IE5\PVXIJZC7\MC90042177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988" y="4652963"/>
            <a:ext cx="1436687" cy="145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구름 모양 설명선 1"/>
          <p:cNvSpPr/>
          <p:nvPr/>
        </p:nvSpPr>
        <p:spPr>
          <a:xfrm>
            <a:off x="5364163" y="2841625"/>
            <a:ext cx="2736850" cy="2297113"/>
          </a:xfrm>
          <a:prstGeom prst="cloudCallout">
            <a:avLst>
              <a:gd name="adj1" fmla="val -65946"/>
              <a:gd name="adj2" fmla="val 4188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25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number;</a:t>
            </a:r>
          </a:p>
          <a:p>
            <a:pPr marL="25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name[10]; 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grade;</a:t>
            </a:r>
          </a:p>
        </p:txBody>
      </p:sp>
    </p:spTree>
    <p:extLst>
      <p:ext uri="{BB962C8B-B14F-4D97-AF65-F5344CB8AC3E}">
        <p14:creationId xmlns:p14="http://schemas.microsoft.com/office/powerpoint/2010/main" val="9699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-&gt; </a:t>
            </a:r>
            <a:r>
              <a:rPr lang="ko-KR" altLang="en-US" dirty="0"/>
              <a:t>연산자</a:t>
            </a: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683568" y="1700808"/>
            <a:ext cx="7777162" cy="936104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p-&gt;number; 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endParaRPr lang="ko-KR" altLang="en-US" sz="1600" dirty="0">
              <a:latin typeface="Century Schoolbook" panose="02040604050505020304" pitchFamily="18" charset="0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</a:rPr>
              <a:t>("</a:t>
            </a:r>
            <a:r>
              <a:rPr lang="ko-KR" altLang="en-US" sz="1600" dirty="0">
                <a:latin typeface="Century Schoolbook" panose="02040604050505020304" pitchFamily="18" charset="0"/>
              </a:rPr>
              <a:t>학번</a:t>
            </a:r>
            <a:r>
              <a:rPr lang="en-US" altLang="ko-KR" sz="1600" dirty="0">
                <a:latin typeface="Century Schoolbook" panose="02040604050505020304" pitchFamily="18" charset="0"/>
              </a:rPr>
              <a:t>=%d </a:t>
            </a:r>
            <a:r>
              <a:rPr lang="ko-KR" altLang="en-US" sz="1600" dirty="0">
                <a:latin typeface="Century Schoolbook" panose="02040604050505020304" pitchFamily="18" charset="0"/>
              </a:rPr>
              <a:t>이름</a:t>
            </a:r>
            <a:r>
              <a:rPr lang="en-US" altLang="ko-KR" sz="1600" dirty="0">
                <a:latin typeface="Century Schoolbook" panose="02040604050505020304" pitchFamily="18" charset="0"/>
              </a:rPr>
              <a:t>=%s </a:t>
            </a:r>
            <a:r>
              <a:rPr lang="ko-KR" altLang="en-US" sz="1600" dirty="0">
                <a:latin typeface="Century Schoolbook" panose="02040604050505020304" pitchFamily="18" charset="0"/>
              </a:rPr>
              <a:t>학점</a:t>
            </a:r>
            <a:r>
              <a:rPr lang="en-US" altLang="ko-KR" sz="1600" dirty="0">
                <a:latin typeface="Century Schoolbook" panose="02040604050505020304" pitchFamily="18" charset="0"/>
              </a:rPr>
              <a:t>=%f\n", p-&gt;number, p-&gt;name, p-&gt;grade);</a:t>
            </a:r>
            <a:endParaRPr lang="en-US" altLang="en-US" sz="1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4660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797719" y="980728"/>
            <a:ext cx="7777162" cy="4824536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stdio.h</a:t>
            </a:r>
            <a:r>
              <a:rPr lang="en-US" altLang="ko-KR" sz="1600" dirty="0">
                <a:latin typeface="Century Schoolbook" panose="02040604050505020304" pitchFamily="18" charset="0"/>
              </a:rPr>
              <a:t>&gt;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ko-KR" sz="1600" dirty="0">
                <a:latin typeface="Century Schoolbook" panose="02040604050505020304" pitchFamily="18" charset="0"/>
              </a:rPr>
              <a:t> student {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number;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char name[20];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>
                <a:latin typeface="Century Schoolbook" panose="02040604050505020304" pitchFamily="18" charset="0"/>
              </a:rPr>
              <a:t>double grade;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}; 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main(void)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{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ko-KR" sz="1600" dirty="0">
                <a:latin typeface="Century Schoolbook" panose="02040604050505020304" pitchFamily="18" charset="0"/>
              </a:rPr>
              <a:t> student s = { 20070001, "</a:t>
            </a:r>
            <a:r>
              <a:rPr lang="ko-KR" altLang="en-US" sz="1600" dirty="0">
                <a:latin typeface="Century Schoolbook" panose="02040604050505020304" pitchFamily="18" charset="0"/>
              </a:rPr>
              <a:t>홍길동</a:t>
            </a:r>
            <a:r>
              <a:rPr lang="en-US" altLang="ko-KR" sz="1600" dirty="0">
                <a:latin typeface="Century Schoolbook" panose="02040604050505020304" pitchFamily="18" charset="0"/>
              </a:rPr>
              <a:t>", 4.3 };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ko-KR" sz="1600" dirty="0">
                <a:latin typeface="Century Schoolbook" panose="02040604050505020304" pitchFamily="18" charset="0"/>
              </a:rPr>
              <a:t> student *p;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p = &amp;s;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</a:rPr>
              <a:t>("</a:t>
            </a:r>
            <a:r>
              <a:rPr lang="ko-KR" altLang="en-US" sz="1600" dirty="0">
                <a:latin typeface="Century Schoolbook" panose="02040604050505020304" pitchFamily="18" charset="0"/>
              </a:rPr>
              <a:t>학번</a:t>
            </a:r>
            <a:r>
              <a:rPr lang="en-US" altLang="ko-KR" sz="1600" dirty="0">
                <a:latin typeface="Century Schoolbook" panose="02040604050505020304" pitchFamily="18" charset="0"/>
              </a:rPr>
              <a:t>=%d </a:t>
            </a:r>
            <a:r>
              <a:rPr lang="ko-KR" altLang="en-US" sz="1600" dirty="0">
                <a:latin typeface="Century Schoolbook" panose="02040604050505020304" pitchFamily="18" charset="0"/>
              </a:rPr>
              <a:t>이름</a:t>
            </a:r>
            <a:r>
              <a:rPr lang="en-US" altLang="ko-KR" sz="1600" dirty="0">
                <a:latin typeface="Century Schoolbook" panose="02040604050505020304" pitchFamily="18" charset="0"/>
              </a:rPr>
              <a:t>=%s </a:t>
            </a:r>
            <a:r>
              <a:rPr lang="ko-KR" altLang="en-US" sz="1600" dirty="0">
                <a:latin typeface="Century Schoolbook" panose="02040604050505020304" pitchFamily="18" charset="0"/>
              </a:rPr>
              <a:t>학점</a:t>
            </a:r>
            <a:r>
              <a:rPr lang="en-US" altLang="ko-KR" sz="1600" dirty="0">
                <a:latin typeface="Century Schoolbook" panose="02040604050505020304" pitchFamily="18" charset="0"/>
              </a:rPr>
              <a:t>=%f \n",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s.number</a:t>
            </a:r>
            <a:r>
              <a:rPr lang="en-US" altLang="ko-KR" sz="1600" dirty="0">
                <a:latin typeface="Century Schoolbook" panose="02040604050505020304" pitchFamily="18" charset="0"/>
              </a:rPr>
              <a:t>,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s.name</a:t>
            </a:r>
            <a:r>
              <a:rPr lang="en-US" altLang="ko-KR" sz="1600" dirty="0">
                <a:latin typeface="Century Schoolbook" panose="02040604050505020304" pitchFamily="18" charset="0"/>
              </a:rPr>
              <a:t>,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s.grade</a:t>
            </a:r>
            <a:r>
              <a:rPr lang="en-US" altLang="ko-KR" sz="1600" dirty="0">
                <a:latin typeface="Century Schoolbook" panose="02040604050505020304" pitchFamily="18" charset="0"/>
              </a:rPr>
              <a:t>);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</a:rPr>
              <a:t>("</a:t>
            </a:r>
            <a:r>
              <a:rPr lang="ko-KR" altLang="en-US" sz="1600" dirty="0">
                <a:latin typeface="Century Schoolbook" panose="02040604050505020304" pitchFamily="18" charset="0"/>
              </a:rPr>
              <a:t>학번</a:t>
            </a:r>
            <a:r>
              <a:rPr lang="en-US" altLang="ko-KR" sz="1600" dirty="0">
                <a:latin typeface="Century Schoolbook" panose="02040604050505020304" pitchFamily="18" charset="0"/>
              </a:rPr>
              <a:t>=%d </a:t>
            </a:r>
            <a:r>
              <a:rPr lang="ko-KR" altLang="en-US" sz="1600" dirty="0">
                <a:latin typeface="Century Schoolbook" panose="02040604050505020304" pitchFamily="18" charset="0"/>
              </a:rPr>
              <a:t>이름</a:t>
            </a:r>
            <a:r>
              <a:rPr lang="en-US" altLang="ko-KR" sz="1600" dirty="0">
                <a:latin typeface="Century Schoolbook" panose="02040604050505020304" pitchFamily="18" charset="0"/>
              </a:rPr>
              <a:t>=%s </a:t>
            </a:r>
            <a:r>
              <a:rPr lang="ko-KR" altLang="en-US" sz="1600" dirty="0">
                <a:latin typeface="Century Schoolbook" panose="02040604050505020304" pitchFamily="18" charset="0"/>
              </a:rPr>
              <a:t>학점</a:t>
            </a:r>
            <a:r>
              <a:rPr lang="en-US" altLang="ko-KR" sz="1600" dirty="0">
                <a:latin typeface="Century Schoolbook" panose="02040604050505020304" pitchFamily="18" charset="0"/>
              </a:rPr>
              <a:t>=%f \n", (*p).number,(*p).name,(*p).grade);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</a:rPr>
              <a:t>("</a:t>
            </a:r>
            <a:r>
              <a:rPr lang="ko-KR" altLang="en-US" sz="1600" dirty="0">
                <a:latin typeface="Century Schoolbook" panose="02040604050505020304" pitchFamily="18" charset="0"/>
              </a:rPr>
              <a:t>학번</a:t>
            </a:r>
            <a:r>
              <a:rPr lang="en-US" altLang="ko-KR" sz="1600" dirty="0">
                <a:latin typeface="Century Schoolbook" panose="02040604050505020304" pitchFamily="18" charset="0"/>
              </a:rPr>
              <a:t>=%d </a:t>
            </a:r>
            <a:r>
              <a:rPr lang="ko-KR" altLang="en-US" sz="1600" dirty="0">
                <a:latin typeface="Century Schoolbook" panose="02040604050505020304" pitchFamily="18" charset="0"/>
              </a:rPr>
              <a:t>이름</a:t>
            </a:r>
            <a:r>
              <a:rPr lang="en-US" altLang="ko-KR" sz="1600" dirty="0">
                <a:latin typeface="Century Schoolbook" panose="02040604050505020304" pitchFamily="18" charset="0"/>
              </a:rPr>
              <a:t>=%s </a:t>
            </a:r>
            <a:r>
              <a:rPr lang="ko-KR" altLang="en-US" sz="1600" dirty="0">
                <a:latin typeface="Century Schoolbook" panose="02040604050505020304" pitchFamily="18" charset="0"/>
              </a:rPr>
              <a:t>학점</a:t>
            </a:r>
            <a:r>
              <a:rPr lang="en-US" altLang="ko-KR" sz="1600" dirty="0">
                <a:latin typeface="Century Schoolbook" panose="02040604050505020304" pitchFamily="18" charset="0"/>
              </a:rPr>
              <a:t>=%f \n", p-&gt;number, p-&gt;name, p-&gt;grade);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return 0;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}</a:t>
            </a:r>
            <a:endParaRPr lang="en-US" altLang="en-US" sz="1600" dirty="0">
              <a:latin typeface="Century Schoolbook" panose="020406040505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589240"/>
            <a:ext cx="72104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50513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구조체를 인자로 가지는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구조체를 함수의 인수로 전달하는 경우 복사본이 함수로 전달되므로 복사에 필요한 시간과 메모리가 소요됨</a:t>
            </a:r>
            <a:endParaRPr lang="en-US" altLang="ko-KR" dirty="0"/>
          </a:p>
          <a:p>
            <a:r>
              <a:rPr lang="ko-KR" altLang="en-US" dirty="0"/>
              <a:t>따라서 구조체의 포인터를 함수의 인수로 전달함으로써 시간과 메모리를 절약할 수 있음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6117" y="3294484"/>
            <a:ext cx="3604513" cy="2088232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solidFill>
                  <a:srgbClr val="0070C0"/>
                </a:solidFill>
                <a:latin typeface="+mj-lt"/>
              </a:rPr>
              <a:t>int </a:t>
            </a:r>
            <a:r>
              <a:rPr lang="en-US" altLang="ko-KR" sz="1400" dirty="0">
                <a:latin typeface="+mj-lt"/>
              </a:rPr>
              <a:t>equal(</a:t>
            </a:r>
            <a:r>
              <a:rPr lang="en-US" altLang="ko-KR" sz="1400" dirty="0" err="1">
                <a:solidFill>
                  <a:srgbClr val="0070C0"/>
                </a:solidFill>
                <a:latin typeface="+mj-lt"/>
              </a:rPr>
              <a:t>struct</a:t>
            </a:r>
            <a:r>
              <a:rPr lang="en-US" altLang="ko-KR" sz="1400" dirty="0">
                <a:latin typeface="+mj-lt"/>
              </a:rPr>
              <a:t> student s1, </a:t>
            </a:r>
            <a:r>
              <a:rPr lang="en-US" altLang="ko-KR" sz="1400" dirty="0" err="1">
                <a:solidFill>
                  <a:srgbClr val="0070C0"/>
                </a:solidFill>
                <a:latin typeface="+mj-lt"/>
              </a:rPr>
              <a:t>struct</a:t>
            </a:r>
            <a:r>
              <a:rPr lang="en-US" altLang="ko-KR" sz="1400" dirty="0">
                <a:latin typeface="+mj-lt"/>
              </a:rPr>
              <a:t> student s2)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+mj-lt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+mj-lt"/>
              </a:rPr>
              <a:t>	</a:t>
            </a:r>
            <a:r>
              <a:rPr lang="en-US" altLang="ko-KR" sz="1400" dirty="0">
                <a:solidFill>
                  <a:srgbClr val="0070C0"/>
                </a:solidFill>
                <a:latin typeface="+mj-lt"/>
              </a:rPr>
              <a:t>if</a:t>
            </a:r>
            <a:r>
              <a:rPr lang="en-US" altLang="ko-KR" sz="1400" dirty="0">
                <a:latin typeface="+mj-lt"/>
              </a:rPr>
              <a:t>( </a:t>
            </a:r>
            <a:r>
              <a:rPr lang="en-US" altLang="ko-KR" sz="1400" dirty="0" err="1">
                <a:latin typeface="+mj-lt"/>
              </a:rPr>
              <a:t>strcmp</a:t>
            </a:r>
            <a:r>
              <a:rPr lang="en-US" altLang="ko-KR" sz="1400" dirty="0">
                <a:latin typeface="+mj-lt"/>
              </a:rPr>
              <a:t>(s1.name, s2.name) == 0 )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+mj-lt"/>
              </a:rPr>
              <a:t>		</a:t>
            </a:r>
            <a:r>
              <a:rPr lang="en-US" altLang="ko-KR" sz="1400" dirty="0">
                <a:solidFill>
                  <a:srgbClr val="0070C0"/>
                </a:solidFill>
                <a:latin typeface="+mj-lt"/>
              </a:rPr>
              <a:t>return </a:t>
            </a:r>
            <a:r>
              <a:rPr lang="en-US" altLang="ko-KR" sz="1400" dirty="0">
                <a:latin typeface="+mj-lt"/>
              </a:rPr>
              <a:t>1;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+mj-lt"/>
              </a:rPr>
              <a:t>	</a:t>
            </a:r>
            <a:r>
              <a:rPr lang="en-US" altLang="ko-KR" sz="1400" dirty="0">
                <a:solidFill>
                  <a:srgbClr val="0070C0"/>
                </a:solidFill>
                <a:latin typeface="+mj-lt"/>
              </a:rPr>
              <a:t>else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+mj-lt"/>
              </a:rPr>
              <a:t>		</a:t>
            </a:r>
            <a:r>
              <a:rPr lang="en-US" altLang="ko-KR" sz="1400" dirty="0">
                <a:solidFill>
                  <a:srgbClr val="0070C0"/>
                </a:solidFill>
                <a:latin typeface="+mj-lt"/>
              </a:rPr>
              <a:t>return </a:t>
            </a:r>
            <a:r>
              <a:rPr lang="en-US" altLang="ko-KR" sz="1400" dirty="0">
                <a:latin typeface="+mj-lt"/>
              </a:rPr>
              <a:t>0;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+mj-lt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427984" y="3284984"/>
            <a:ext cx="4527274" cy="2097732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solidFill>
                  <a:srgbClr val="0070C0"/>
                </a:solidFill>
                <a:latin typeface="+mj-lt"/>
              </a:rPr>
              <a:t>int </a:t>
            </a:r>
            <a:r>
              <a:rPr lang="en-US" altLang="ko-KR" sz="1400" dirty="0">
                <a:latin typeface="+mj-lt"/>
              </a:rPr>
              <a:t>equal(</a:t>
            </a:r>
            <a:r>
              <a:rPr lang="en-US" altLang="ko-KR" sz="1400" dirty="0" err="1">
                <a:solidFill>
                  <a:srgbClr val="0070C0"/>
                </a:solidFill>
                <a:latin typeface="+mj-lt"/>
              </a:rPr>
              <a:t>struct</a:t>
            </a:r>
            <a:r>
              <a:rPr lang="en-US" altLang="ko-KR" sz="14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student </a:t>
            </a:r>
            <a:r>
              <a:rPr lang="en-US" altLang="ko-KR" sz="1400" dirty="0" err="1">
                <a:solidFill>
                  <a:schemeClr val="tx2"/>
                </a:solidFill>
                <a:latin typeface="+mj-lt"/>
              </a:rPr>
              <a:t>const</a:t>
            </a:r>
            <a:r>
              <a:rPr lang="en-US" altLang="ko-KR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*p1, </a:t>
            </a:r>
            <a:r>
              <a:rPr lang="en-US" altLang="ko-KR" sz="1400" dirty="0" err="1">
                <a:solidFill>
                  <a:srgbClr val="0070C0"/>
                </a:solidFill>
                <a:latin typeface="+mj-lt"/>
              </a:rPr>
              <a:t>struct</a:t>
            </a:r>
            <a:r>
              <a:rPr lang="en-US" altLang="ko-KR" sz="14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student </a:t>
            </a:r>
            <a:r>
              <a:rPr lang="en-US" altLang="ko-KR" sz="1400" dirty="0" err="1">
                <a:solidFill>
                  <a:schemeClr val="tx2"/>
                </a:solidFill>
                <a:latin typeface="+mj-lt"/>
              </a:rPr>
              <a:t>const</a:t>
            </a:r>
            <a:r>
              <a:rPr lang="en-US" altLang="ko-KR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*p2)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+mj-lt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+mj-lt"/>
              </a:rPr>
              <a:t>	</a:t>
            </a:r>
            <a:r>
              <a:rPr lang="en-US" altLang="ko-KR" sz="1400" dirty="0">
                <a:solidFill>
                  <a:srgbClr val="0070C0"/>
                </a:solidFill>
                <a:latin typeface="+mj-lt"/>
              </a:rPr>
              <a:t>if</a:t>
            </a:r>
            <a:r>
              <a:rPr lang="en-US" altLang="ko-KR" sz="1400" dirty="0">
                <a:latin typeface="+mj-lt"/>
              </a:rPr>
              <a:t>( </a:t>
            </a:r>
            <a:r>
              <a:rPr lang="en-US" altLang="ko-KR" sz="1400" dirty="0" err="1">
                <a:latin typeface="+mj-lt"/>
              </a:rPr>
              <a:t>strcmp</a:t>
            </a:r>
            <a:r>
              <a:rPr lang="en-US" altLang="ko-KR" sz="1400" dirty="0">
                <a:latin typeface="+mj-lt"/>
              </a:rPr>
              <a:t>(p1-&gt;name, p2-&gt;name) == 0 )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+mj-lt"/>
              </a:rPr>
              <a:t>		</a:t>
            </a:r>
            <a:r>
              <a:rPr lang="en-US" altLang="ko-KR" sz="1400" dirty="0">
                <a:solidFill>
                  <a:srgbClr val="0070C0"/>
                </a:solidFill>
                <a:latin typeface="+mj-lt"/>
              </a:rPr>
              <a:t>return </a:t>
            </a:r>
            <a:r>
              <a:rPr lang="en-US" altLang="ko-KR" sz="1400" dirty="0">
                <a:latin typeface="+mj-lt"/>
              </a:rPr>
              <a:t>1;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+mj-lt"/>
              </a:rPr>
              <a:t>	</a:t>
            </a:r>
            <a:r>
              <a:rPr lang="en-US" altLang="ko-KR" sz="1400" dirty="0">
                <a:solidFill>
                  <a:srgbClr val="0070C0"/>
                </a:solidFill>
                <a:latin typeface="+mj-lt"/>
              </a:rPr>
              <a:t>else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+mj-lt"/>
              </a:rPr>
              <a:t>		</a:t>
            </a:r>
            <a:r>
              <a:rPr lang="en-US" altLang="ko-KR" sz="1400" dirty="0">
                <a:solidFill>
                  <a:srgbClr val="0070C0"/>
                </a:solidFill>
                <a:latin typeface="+mj-lt"/>
              </a:rPr>
              <a:t>return</a:t>
            </a:r>
            <a:r>
              <a:rPr lang="en-US" altLang="ko-KR" sz="1400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0;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+mj-lt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9645" y="4103017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VS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455566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구조체를 반환하는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구조체의 복사본이 반환됨</a:t>
            </a:r>
            <a:endParaRPr lang="en-US" altLang="ko-KR" dirty="0"/>
          </a:p>
          <a:p>
            <a:r>
              <a:rPr lang="ko-KR" altLang="en-US" dirty="0"/>
              <a:t>구조체의 포인터를 반환하기 위해서는 </a:t>
            </a:r>
            <a:r>
              <a:rPr lang="ko-KR" altLang="en-US" dirty="0" err="1"/>
              <a:t>동적할당이</a:t>
            </a:r>
            <a:r>
              <a:rPr lang="ko-KR" altLang="en-US" dirty="0"/>
              <a:t> 필요함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724" y="2583581"/>
            <a:ext cx="7632700" cy="3941763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solidFill>
                  <a:srgbClr val="0070C0"/>
                </a:solidFill>
                <a:latin typeface="+mj-lt"/>
              </a:rPr>
              <a:t>struct</a:t>
            </a:r>
            <a:r>
              <a:rPr lang="en-US" altLang="ko-KR" sz="16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student </a:t>
            </a:r>
            <a:r>
              <a:rPr lang="en-US" altLang="ko-KR" sz="1600" dirty="0" err="1">
                <a:latin typeface="+mj-lt"/>
              </a:rPr>
              <a:t>make_student</a:t>
            </a:r>
            <a:r>
              <a:rPr lang="en-US" altLang="ko-KR" sz="1600" dirty="0">
                <a:latin typeface="+mj-lt"/>
              </a:rPr>
              <a:t>(</a:t>
            </a:r>
            <a:r>
              <a:rPr lang="en-US" altLang="ko-KR" sz="1600" dirty="0">
                <a:solidFill>
                  <a:srgbClr val="0070C0"/>
                </a:solidFill>
                <a:latin typeface="+mj-lt"/>
              </a:rPr>
              <a:t>void</a:t>
            </a:r>
            <a:r>
              <a:rPr lang="en-US" altLang="ko-KR" sz="1600" dirty="0">
                <a:latin typeface="+mj-lt"/>
              </a:rPr>
              <a:t>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+mj-lt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+mj-lt"/>
              </a:rPr>
              <a:t>	</a:t>
            </a:r>
            <a:r>
              <a:rPr lang="en-US" altLang="ko-KR" sz="1600" dirty="0" err="1">
                <a:solidFill>
                  <a:srgbClr val="0070C0"/>
                </a:solidFill>
                <a:latin typeface="+mj-lt"/>
              </a:rPr>
              <a:t>struct</a:t>
            </a:r>
            <a:r>
              <a:rPr lang="en-US" altLang="ko-KR" sz="16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student s;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+mj-lt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+mj-lt"/>
              </a:rPr>
              <a:t>	printf("</a:t>
            </a:r>
            <a:r>
              <a:rPr lang="ko-KR" altLang="en-US" sz="1600" dirty="0">
                <a:latin typeface="+mj-lt"/>
              </a:rPr>
              <a:t>나이</a:t>
            </a:r>
            <a:r>
              <a:rPr lang="en-US" altLang="ko-KR" sz="1600" dirty="0">
                <a:latin typeface="+mj-lt"/>
              </a:rPr>
              <a:t>:“);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+mj-lt"/>
              </a:rPr>
              <a:t>	scanf("%d", &amp;</a:t>
            </a:r>
            <a:r>
              <a:rPr lang="en-US" altLang="ko-KR" sz="1600" dirty="0" err="1">
                <a:latin typeface="+mj-lt"/>
              </a:rPr>
              <a:t>s.age</a:t>
            </a:r>
            <a:r>
              <a:rPr lang="en-US" altLang="ko-KR" sz="1600" dirty="0">
                <a:latin typeface="+mj-lt"/>
              </a:rPr>
              <a:t>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+mj-lt"/>
              </a:rPr>
              <a:t>	printf("</a:t>
            </a:r>
            <a:r>
              <a:rPr lang="ko-KR" altLang="en-US" sz="1600" dirty="0">
                <a:latin typeface="+mj-lt"/>
              </a:rPr>
              <a:t>이름</a:t>
            </a:r>
            <a:r>
              <a:rPr lang="en-US" altLang="ko-KR" sz="1600" dirty="0">
                <a:latin typeface="+mj-lt"/>
              </a:rPr>
              <a:t>:“);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+mj-lt"/>
              </a:rPr>
              <a:t>	scanf("%s", s.name);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+mj-lt"/>
              </a:rPr>
              <a:t>	printf("</a:t>
            </a:r>
            <a:r>
              <a:rPr lang="ko-KR" altLang="en-US" sz="1600" dirty="0">
                <a:latin typeface="+mj-lt"/>
              </a:rPr>
              <a:t>키</a:t>
            </a:r>
            <a:r>
              <a:rPr lang="en-US" altLang="ko-KR" sz="1600" dirty="0">
                <a:latin typeface="+mj-lt"/>
              </a:rPr>
              <a:t>:“);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+mj-lt"/>
              </a:rPr>
              <a:t>	scanf("%f", &amp;</a:t>
            </a:r>
            <a:r>
              <a:rPr lang="en-US" altLang="ko-KR" sz="1600" dirty="0" err="1">
                <a:latin typeface="+mj-lt"/>
              </a:rPr>
              <a:t>s.grade</a:t>
            </a:r>
            <a:r>
              <a:rPr lang="en-US" altLang="ko-KR" sz="1600" dirty="0">
                <a:latin typeface="+mj-lt"/>
              </a:rPr>
              <a:t>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+mj-lt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+mj-lt"/>
              </a:rPr>
              <a:t>	</a:t>
            </a:r>
            <a:r>
              <a:rPr lang="en-US" altLang="ko-KR" sz="1600" dirty="0">
                <a:solidFill>
                  <a:srgbClr val="0070C0"/>
                </a:solidFill>
                <a:latin typeface="+mj-lt"/>
              </a:rPr>
              <a:t>return </a:t>
            </a:r>
            <a:r>
              <a:rPr lang="en-US" altLang="ko-KR" sz="1600" dirty="0">
                <a:latin typeface="+mj-lt"/>
              </a:rPr>
              <a:t>s;</a:t>
            </a:r>
            <a:r>
              <a:rPr lang="en-US" altLang="ko-KR" sz="1600" dirty="0">
                <a:solidFill>
                  <a:srgbClr val="00B050"/>
                </a:solidFill>
                <a:latin typeface="+mj-lt"/>
              </a:rPr>
              <a:t>	// </a:t>
            </a:r>
            <a:r>
              <a:rPr lang="ko-KR" altLang="en-US" sz="1600" dirty="0">
                <a:solidFill>
                  <a:srgbClr val="00B050"/>
                </a:solidFill>
                <a:latin typeface="+mj-lt"/>
              </a:rPr>
              <a:t>구조체 </a:t>
            </a:r>
            <a:r>
              <a:rPr lang="en-US" altLang="ko-KR" sz="1600" dirty="0">
                <a:solidFill>
                  <a:srgbClr val="00B050"/>
                </a:solidFill>
                <a:latin typeface="+mj-lt"/>
              </a:rPr>
              <a:t>s</a:t>
            </a:r>
            <a:r>
              <a:rPr lang="ko-KR" altLang="en-US" sz="1600" dirty="0">
                <a:solidFill>
                  <a:srgbClr val="00B050"/>
                </a:solidFill>
                <a:latin typeface="+mj-lt"/>
              </a:rPr>
              <a:t>의 복사본이 반환됨</a:t>
            </a:r>
            <a:endParaRPr lang="en-US" altLang="ko-KR" sz="1600" dirty="0">
              <a:solidFill>
                <a:srgbClr val="00B050"/>
              </a:solidFill>
              <a:latin typeface="+mj-lt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08661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자기 참조 구조체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연결 리스트 </a:t>
            </a:r>
            <a:r>
              <a:rPr lang="en-US" altLang="ko-KR" dirty="0"/>
              <a:t>(linked list)</a:t>
            </a:r>
          </a:p>
          <a:p>
            <a:pPr lvl="1"/>
            <a:r>
              <a:rPr lang="ko-KR" altLang="en-US" dirty="0" err="1"/>
              <a:t>노드들이</a:t>
            </a:r>
            <a:r>
              <a:rPr lang="ko-KR" altLang="en-US" dirty="0"/>
              <a:t> 한 줄로 연결 된 것</a:t>
            </a:r>
            <a:endParaRPr lang="en-US" altLang="ko-KR" dirty="0"/>
          </a:p>
          <a:p>
            <a:pPr lvl="1"/>
            <a:r>
              <a:rPr lang="ko-KR" altLang="en-US" dirty="0"/>
              <a:t>어떤 </a:t>
            </a:r>
            <a:r>
              <a:rPr lang="ko-KR" altLang="en-US" dirty="0" err="1"/>
              <a:t>노드는</a:t>
            </a:r>
            <a:r>
              <a:rPr lang="ko-KR" altLang="en-US" dirty="0"/>
              <a:t> 데이터와 다음 </a:t>
            </a:r>
            <a:r>
              <a:rPr lang="ko-KR" altLang="en-US" dirty="0" err="1"/>
              <a:t>노드로의</a:t>
            </a:r>
            <a:r>
              <a:rPr lang="ko-KR" altLang="en-US" dirty="0"/>
              <a:t> 주소를 가짐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일반 배열 </a:t>
            </a:r>
            <a:r>
              <a:rPr lang="en-US" altLang="ko-KR" dirty="0"/>
              <a:t>– </a:t>
            </a:r>
            <a:r>
              <a:rPr lang="ko-KR" altLang="en-US" dirty="0"/>
              <a:t>자료의 추가 및 삭제 시 많은 시간이 걸림</a:t>
            </a:r>
            <a:endParaRPr lang="en-US" altLang="ko-KR" dirty="0"/>
          </a:p>
          <a:p>
            <a:pPr lvl="1"/>
            <a:r>
              <a:rPr lang="ko-KR" altLang="en-US" dirty="0"/>
              <a:t>연결 리스트 </a:t>
            </a:r>
            <a:r>
              <a:rPr lang="en-US" altLang="ko-KR" dirty="0"/>
              <a:t>– </a:t>
            </a:r>
            <a:r>
              <a:rPr lang="ko-KR" altLang="en-US" dirty="0"/>
              <a:t>빠르게 자료를 추가 및 삭제 가능함</a:t>
            </a:r>
            <a:r>
              <a:rPr lang="en-US" altLang="ko-KR" dirty="0"/>
              <a:t>. </a:t>
            </a:r>
            <a:r>
              <a:rPr lang="ko-KR" altLang="en-US" dirty="0"/>
              <a:t>그러나 탐색 시간이 오래 걸림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 descr="C:\Users\jgahn\Pictures\Single_linked_l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44" y="2930252"/>
            <a:ext cx="69088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07704" y="364502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26798" y="364502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70765" y="364502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62853" y="3717032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NULL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171425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79376"/>
          </a:xfrm>
        </p:spPr>
        <p:txBody>
          <a:bodyPr/>
          <a:lstStyle/>
          <a:p>
            <a:r>
              <a:rPr lang="ko-KR" altLang="en-US" dirty="0"/>
              <a:t>자기 참조 구조체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1560" y="1484784"/>
            <a:ext cx="3816424" cy="5256584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solidFill>
                  <a:srgbClr val="0070C0"/>
                </a:solidFill>
                <a:latin typeface="+mj-lt"/>
              </a:rPr>
              <a:t>#include 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stdio.h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&gt;</a:t>
            </a: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 err="1">
                <a:solidFill>
                  <a:srgbClr val="0070C0"/>
                </a:solidFill>
                <a:latin typeface="+mj-lt"/>
              </a:rPr>
              <a:t>struct</a:t>
            </a:r>
            <a:r>
              <a:rPr lang="en-US" altLang="en-US" sz="14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en-US" sz="1400" dirty="0">
                <a:latin typeface="+mj-lt"/>
              </a:rPr>
              <a:t>node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70C0"/>
                </a:solidFill>
                <a:latin typeface="+mj-lt"/>
              </a:rPr>
              <a:t>int </a:t>
            </a:r>
            <a:r>
              <a:rPr lang="en-US" altLang="en-US" sz="1400" dirty="0">
                <a:latin typeface="+mj-lt"/>
              </a:rPr>
              <a:t>data;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 err="1">
                <a:solidFill>
                  <a:srgbClr val="0070C0"/>
                </a:solidFill>
                <a:latin typeface="+mj-lt"/>
              </a:rPr>
              <a:t>struct</a:t>
            </a:r>
            <a:r>
              <a:rPr lang="en-US" altLang="en-US" sz="14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en-US" sz="1400" dirty="0">
                <a:latin typeface="+mj-lt"/>
              </a:rPr>
              <a:t>node *next;</a:t>
            </a:r>
            <a:r>
              <a:rPr lang="en-US" altLang="en-US" sz="1400" dirty="0">
                <a:solidFill>
                  <a:srgbClr val="00B050"/>
                </a:solidFill>
                <a:latin typeface="+mj-lt"/>
              </a:rPr>
              <a:t> // </a:t>
            </a:r>
            <a:r>
              <a:rPr lang="ko-KR" altLang="en-US" sz="1400" dirty="0">
                <a:solidFill>
                  <a:srgbClr val="00B050"/>
                </a:solidFill>
                <a:latin typeface="+mj-lt"/>
              </a:rPr>
              <a:t>자기 참조 구조체</a:t>
            </a:r>
            <a:endParaRPr lang="en-US" altLang="ko-KR" sz="1400" dirty="0">
              <a:solidFill>
                <a:srgbClr val="00B050"/>
              </a:solidFill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solidFill>
                  <a:srgbClr val="00B050"/>
                </a:solidFill>
                <a:latin typeface="+mj-lt"/>
              </a:rPr>
              <a:t>	// what if “</a:t>
            </a:r>
            <a:r>
              <a:rPr lang="en-US" altLang="en-US" sz="1400" dirty="0" err="1">
                <a:solidFill>
                  <a:srgbClr val="00B050"/>
                </a:solidFill>
                <a:latin typeface="+mj-lt"/>
              </a:rPr>
              <a:t>struct</a:t>
            </a:r>
            <a:r>
              <a:rPr lang="en-US" altLang="en-US" sz="1400" dirty="0">
                <a:solidFill>
                  <a:srgbClr val="00B050"/>
                </a:solidFill>
                <a:latin typeface="+mj-lt"/>
              </a:rPr>
              <a:t> node next” ?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void printLinkedList1(</a:t>
            </a:r>
            <a:r>
              <a:rPr lang="en-US" altLang="en-US" sz="1400" dirty="0" err="1">
                <a:solidFill>
                  <a:srgbClr val="0070C0"/>
                </a:solidFill>
                <a:latin typeface="+mj-lt"/>
              </a:rPr>
              <a:t>struct</a:t>
            </a:r>
            <a:r>
              <a:rPr lang="en-US" altLang="en-US" sz="1400" dirty="0">
                <a:latin typeface="+mj-lt"/>
              </a:rPr>
              <a:t> node *n);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void printLinkedList2(</a:t>
            </a:r>
            <a:r>
              <a:rPr lang="en-US" altLang="en-US" sz="1400" dirty="0" err="1">
                <a:solidFill>
                  <a:srgbClr val="0070C0"/>
                </a:solidFill>
                <a:latin typeface="+mj-lt"/>
              </a:rPr>
              <a:t>struct</a:t>
            </a:r>
            <a:r>
              <a:rPr lang="en-US" altLang="en-US" sz="1400" dirty="0">
                <a:latin typeface="+mj-lt"/>
              </a:rPr>
              <a:t> node *n);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solidFill>
                  <a:srgbClr val="0070C0"/>
                </a:solidFill>
                <a:latin typeface="+mj-lt"/>
              </a:rPr>
              <a:t>int </a:t>
            </a:r>
            <a:r>
              <a:rPr lang="en-US" altLang="en-US" sz="1400" dirty="0">
                <a:latin typeface="+mj-lt"/>
              </a:rPr>
              <a:t>main(</a:t>
            </a:r>
            <a:r>
              <a:rPr lang="en-US" altLang="en-US" sz="1400" dirty="0">
                <a:solidFill>
                  <a:srgbClr val="0070C0"/>
                </a:solidFill>
                <a:latin typeface="+mj-lt"/>
              </a:rPr>
              <a:t>void</a:t>
            </a:r>
            <a:r>
              <a:rPr lang="en-US" altLang="en-US" sz="1400" dirty="0">
                <a:latin typeface="+mj-lt"/>
              </a:rPr>
              <a:t>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 err="1">
                <a:solidFill>
                  <a:srgbClr val="0070C0"/>
                </a:solidFill>
                <a:latin typeface="+mj-lt"/>
              </a:rPr>
              <a:t>struct</a:t>
            </a:r>
            <a:r>
              <a:rPr lang="en-US" altLang="en-US" sz="14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en-US" sz="1400" dirty="0">
                <a:latin typeface="+mj-lt"/>
              </a:rPr>
              <a:t>node a, b, c;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 err="1">
                <a:latin typeface="+mj-lt"/>
              </a:rPr>
              <a:t>a.data</a:t>
            </a:r>
            <a:r>
              <a:rPr lang="en-US" altLang="en-US" sz="1400" dirty="0">
                <a:latin typeface="+mj-lt"/>
              </a:rPr>
              <a:t> = 50; </a:t>
            </a:r>
            <a:r>
              <a:rPr lang="en-US" altLang="en-US" sz="1400" dirty="0" err="1">
                <a:latin typeface="+mj-lt"/>
              </a:rPr>
              <a:t>b.data</a:t>
            </a:r>
            <a:r>
              <a:rPr lang="en-US" altLang="en-US" sz="1400" dirty="0">
                <a:latin typeface="+mj-lt"/>
              </a:rPr>
              <a:t> = 100; </a:t>
            </a:r>
            <a:r>
              <a:rPr lang="en-US" altLang="en-US" sz="1400" dirty="0" err="1">
                <a:latin typeface="+mj-lt"/>
              </a:rPr>
              <a:t>c.data</a:t>
            </a:r>
            <a:r>
              <a:rPr lang="en-US" altLang="en-US" sz="1400" dirty="0">
                <a:latin typeface="+mj-lt"/>
              </a:rPr>
              <a:t> = 150;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 err="1">
                <a:latin typeface="+mj-lt"/>
              </a:rPr>
              <a:t>a.next</a:t>
            </a:r>
            <a:r>
              <a:rPr lang="en-US" altLang="en-US" sz="1400" dirty="0">
                <a:latin typeface="+mj-lt"/>
              </a:rPr>
              <a:t> = &amp;b; </a:t>
            </a:r>
            <a:r>
              <a:rPr lang="en-US" altLang="en-US" sz="1400" dirty="0" err="1">
                <a:latin typeface="+mj-lt"/>
              </a:rPr>
              <a:t>b.next</a:t>
            </a:r>
            <a:r>
              <a:rPr lang="en-US" altLang="en-US" sz="1400" dirty="0">
                <a:latin typeface="+mj-lt"/>
              </a:rPr>
              <a:t> = &amp;c; </a:t>
            </a:r>
            <a:r>
              <a:rPr lang="en-US" altLang="en-US" sz="1400" dirty="0" err="1">
                <a:latin typeface="+mj-lt"/>
              </a:rPr>
              <a:t>c.next</a:t>
            </a:r>
            <a:r>
              <a:rPr lang="en-US" altLang="en-US" sz="1400" dirty="0">
                <a:latin typeface="+mj-lt"/>
              </a:rPr>
              <a:t> = NULL;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	printLinkedList1(&amp;a);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	printLinkedList2(&amp;a);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70C0"/>
                </a:solidFill>
                <a:latin typeface="+mj-lt"/>
              </a:rPr>
              <a:t>return </a:t>
            </a:r>
            <a:r>
              <a:rPr lang="en-US" altLang="en-US" sz="1400" dirty="0">
                <a:latin typeface="+mj-lt"/>
              </a:rPr>
              <a:t>0;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644008" y="3356992"/>
            <a:ext cx="3816424" cy="3168352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void printLinkedList1(</a:t>
            </a:r>
            <a:r>
              <a:rPr lang="en-US" altLang="en-US" sz="1400" dirty="0" err="1">
                <a:solidFill>
                  <a:srgbClr val="0070C0"/>
                </a:solidFill>
                <a:latin typeface="+mj-lt"/>
              </a:rPr>
              <a:t>struct</a:t>
            </a:r>
            <a:r>
              <a:rPr lang="en-US" altLang="en-US" sz="1400" dirty="0">
                <a:latin typeface="+mj-lt"/>
              </a:rPr>
              <a:t> node *n)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	if(n == NULL) return;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	printf("%d\n", n-&gt;data);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 err="1">
                <a:latin typeface="+mj-lt"/>
              </a:rPr>
              <a:t>printLinkedList</a:t>
            </a:r>
            <a:r>
              <a:rPr lang="en-US" altLang="en-US" sz="1400" dirty="0">
                <a:latin typeface="+mj-lt"/>
              </a:rPr>
              <a:t>(n-&gt;next);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void printLinkedList2(</a:t>
            </a:r>
            <a:r>
              <a:rPr lang="en-US" altLang="en-US" sz="1400" dirty="0" err="1">
                <a:solidFill>
                  <a:srgbClr val="0070C0"/>
                </a:solidFill>
                <a:latin typeface="+mj-lt"/>
              </a:rPr>
              <a:t>struct</a:t>
            </a:r>
            <a:r>
              <a:rPr lang="en-US" altLang="en-US" sz="14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en-US" sz="1400" dirty="0">
                <a:latin typeface="+mj-lt"/>
              </a:rPr>
              <a:t>node *n)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 err="1">
                <a:latin typeface="+mj-lt"/>
              </a:rPr>
              <a:t>struct</a:t>
            </a:r>
            <a:r>
              <a:rPr lang="en-US" altLang="en-US" sz="1400" dirty="0">
                <a:latin typeface="+mj-lt"/>
              </a:rPr>
              <a:t> node *h = n;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	while(h != NULL)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		printf("%d\n", h-&gt;data);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		h = h-&gt;next;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29649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공용체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같은 메모리 영역을 여러 개의 변수가 공유하도록 하는 것</a:t>
            </a: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713739" y="2348880"/>
            <a:ext cx="7777162" cy="1224136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union example {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char c;	// </a:t>
            </a:r>
            <a:r>
              <a:rPr lang="ko-KR" altLang="en-US" sz="1600" dirty="0">
                <a:latin typeface="Century Schoolbook" panose="02040604050505020304" pitchFamily="18" charset="0"/>
              </a:rPr>
              <a:t>같은 기억 공간 공유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600" dirty="0">
                <a:latin typeface="Century Schoolbook" panose="02040604050505020304" pitchFamily="18" charset="0"/>
              </a:rPr>
              <a:t>;		// </a:t>
            </a:r>
            <a:r>
              <a:rPr lang="ko-KR" altLang="en-US" sz="1600" dirty="0">
                <a:latin typeface="Century Schoolbook" panose="02040604050505020304" pitchFamily="18" charset="0"/>
              </a:rPr>
              <a:t>같은 기억 공간 공유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};</a:t>
            </a:r>
            <a:endParaRPr lang="en-US" altLang="en-US" sz="1600" dirty="0">
              <a:latin typeface="Century Schoolbook" panose="02040604050505020304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789040"/>
            <a:ext cx="5421624" cy="265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19584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702155" y="980728"/>
            <a:ext cx="7777162" cy="4752528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stdio.h</a:t>
            </a:r>
            <a:r>
              <a:rPr lang="en-US" altLang="ko-KR" sz="1600" dirty="0">
                <a:latin typeface="Century Schoolbook" panose="02040604050505020304" pitchFamily="18" charset="0"/>
              </a:rPr>
              <a:t>&gt;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union example {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600" dirty="0">
                <a:latin typeface="Century Schoolbook" panose="02040604050505020304" pitchFamily="18" charset="0"/>
              </a:rPr>
              <a:t>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char c;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};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main(void)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{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union example data;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data.c</a:t>
            </a:r>
            <a:r>
              <a:rPr lang="en-US" altLang="ko-KR" sz="1600" dirty="0">
                <a:latin typeface="Century Schoolbook" panose="02040604050505020304" pitchFamily="18" charset="0"/>
              </a:rPr>
              <a:t> = 'A';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</a:rPr>
              <a:t>("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data.c</a:t>
            </a:r>
            <a:r>
              <a:rPr lang="en-US" altLang="ko-KR" sz="1600" dirty="0">
                <a:latin typeface="Century Schoolbook" panose="02040604050505020304" pitchFamily="18" charset="0"/>
              </a:rPr>
              <a:t>:%c  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data.i</a:t>
            </a:r>
            <a:r>
              <a:rPr lang="en-US" altLang="ko-KR" sz="1600" dirty="0">
                <a:latin typeface="Century Schoolbook" panose="02040604050505020304" pitchFamily="18" charset="0"/>
              </a:rPr>
              <a:t>:%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600" dirty="0">
                <a:latin typeface="Century Schoolbook" panose="02040604050505020304" pitchFamily="18" charset="0"/>
              </a:rPr>
              <a:t>\n",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data.c</a:t>
            </a:r>
            <a:r>
              <a:rPr lang="en-US" altLang="ko-KR" sz="1600" dirty="0">
                <a:latin typeface="Century Schoolbook" panose="02040604050505020304" pitchFamily="18" charset="0"/>
              </a:rPr>
              <a:t>,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data.i</a:t>
            </a:r>
            <a:r>
              <a:rPr lang="en-US" altLang="ko-KR" sz="1600" dirty="0">
                <a:latin typeface="Century Schoolbook" panose="02040604050505020304" pitchFamily="18" charset="0"/>
              </a:rPr>
              <a:t>);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data.i</a:t>
            </a:r>
            <a:r>
              <a:rPr lang="en-US" altLang="ko-KR" sz="1600" dirty="0">
                <a:latin typeface="Century Schoolbook" panose="02040604050505020304" pitchFamily="18" charset="0"/>
              </a:rPr>
              <a:t> = 10000;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</a:rPr>
              <a:t>("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data.c</a:t>
            </a:r>
            <a:r>
              <a:rPr lang="en-US" altLang="ko-KR" sz="1600" dirty="0">
                <a:latin typeface="Century Schoolbook" panose="02040604050505020304" pitchFamily="18" charset="0"/>
              </a:rPr>
              <a:t>:%c  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data.i</a:t>
            </a:r>
            <a:r>
              <a:rPr lang="en-US" altLang="ko-KR" sz="1600" dirty="0">
                <a:latin typeface="Century Schoolbook" panose="02040604050505020304" pitchFamily="18" charset="0"/>
              </a:rPr>
              <a:t>:%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600" dirty="0">
                <a:latin typeface="Century Schoolbook" panose="02040604050505020304" pitchFamily="18" charset="0"/>
              </a:rPr>
              <a:t>\n",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data.c</a:t>
            </a:r>
            <a:r>
              <a:rPr lang="en-US" altLang="ko-KR" sz="1600" dirty="0">
                <a:latin typeface="Century Schoolbook" panose="02040604050505020304" pitchFamily="18" charset="0"/>
              </a:rPr>
              <a:t>,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data.i</a:t>
            </a:r>
            <a:r>
              <a:rPr lang="en-US" altLang="ko-KR" sz="1600" dirty="0">
                <a:latin typeface="Century Schoolbook" panose="02040604050505020304" pitchFamily="18" charset="0"/>
              </a:rPr>
              <a:t>);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}</a:t>
            </a:r>
            <a:endParaRPr lang="en-US" altLang="en-US" sz="1600" dirty="0">
              <a:latin typeface="Century Schoolbook" panose="02040604050505020304" pitchFamily="18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55" y="5805264"/>
            <a:ext cx="777716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5279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74749" y="2205757"/>
            <a:ext cx="7813675" cy="4319587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70C0"/>
                </a:solidFill>
                <a:latin typeface="+mj-lt"/>
              </a:rPr>
              <a:t>#include 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&lt;stdio.h&gt;</a:t>
            </a: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70C0"/>
                </a:solidFill>
                <a:latin typeface="+mj-lt"/>
              </a:rPr>
              <a:t>union </a:t>
            </a:r>
            <a:r>
              <a:rPr lang="en-US" altLang="en-US" sz="1400" dirty="0" err="1">
                <a:latin typeface="+mj-lt"/>
              </a:rPr>
              <a:t>ip_address</a:t>
            </a:r>
            <a:r>
              <a:rPr lang="en-US" altLang="en-US" sz="1400" dirty="0">
                <a:latin typeface="+mj-lt"/>
              </a:rPr>
              <a:t>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70C0"/>
                </a:solidFill>
                <a:latin typeface="+mj-lt"/>
              </a:rPr>
              <a:t>unsigned long </a:t>
            </a:r>
            <a:r>
              <a:rPr lang="en-US" altLang="en-US" sz="1400" dirty="0" err="1">
                <a:latin typeface="+mj-lt"/>
              </a:rPr>
              <a:t>laddr</a:t>
            </a:r>
            <a:r>
              <a:rPr lang="en-US" altLang="en-US" sz="1400" dirty="0">
                <a:latin typeface="+mj-lt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70C0"/>
                </a:solidFill>
                <a:latin typeface="+mj-lt"/>
              </a:rPr>
              <a:t>unsigned char </a:t>
            </a:r>
            <a:r>
              <a:rPr lang="en-US" altLang="en-US" sz="1400" dirty="0" err="1">
                <a:latin typeface="+mj-lt"/>
              </a:rPr>
              <a:t>saddr</a:t>
            </a:r>
            <a:r>
              <a:rPr lang="en-US" altLang="en-US" sz="1400" dirty="0">
                <a:latin typeface="+mj-lt"/>
              </a:rPr>
              <a:t>[4];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70C0"/>
                </a:solidFill>
                <a:latin typeface="+mj-lt"/>
              </a:rPr>
              <a:t>int </a:t>
            </a:r>
            <a:r>
              <a:rPr lang="en-US" altLang="en-US" sz="1400" dirty="0">
                <a:latin typeface="+mj-lt"/>
              </a:rPr>
              <a:t>main(</a:t>
            </a:r>
            <a:r>
              <a:rPr lang="en-US" altLang="en-US" sz="1400" dirty="0">
                <a:solidFill>
                  <a:srgbClr val="0070C0"/>
                </a:solidFill>
                <a:latin typeface="+mj-lt"/>
              </a:rPr>
              <a:t>void</a:t>
            </a:r>
            <a:r>
              <a:rPr lang="en-US" altLang="en-US" sz="1400" dirty="0">
                <a:latin typeface="+mj-lt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70C0"/>
                </a:solidFill>
                <a:latin typeface="+mj-lt"/>
              </a:rPr>
              <a:t>union </a:t>
            </a:r>
            <a:r>
              <a:rPr lang="en-US" altLang="en-US" sz="1400" dirty="0" err="1">
                <a:latin typeface="+mj-lt"/>
              </a:rPr>
              <a:t>ip_address</a:t>
            </a:r>
            <a:r>
              <a:rPr lang="en-US" altLang="en-US" sz="1400" dirty="0">
                <a:latin typeface="+mj-lt"/>
              </a:rPr>
              <a:t> </a:t>
            </a:r>
            <a:r>
              <a:rPr lang="en-US" altLang="en-US" sz="1400" dirty="0" err="1">
                <a:latin typeface="+mj-lt"/>
              </a:rPr>
              <a:t>addr</a:t>
            </a:r>
            <a:r>
              <a:rPr lang="en-US" altLang="en-US" sz="1400" dirty="0">
                <a:latin typeface="+mj-lt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 err="1">
                <a:latin typeface="+mj-lt"/>
              </a:rPr>
              <a:t>addr.saddr</a:t>
            </a:r>
            <a:r>
              <a:rPr lang="en-US" altLang="en-US" sz="1400" dirty="0">
                <a:latin typeface="+mj-lt"/>
              </a:rPr>
              <a:t>[0] = 1;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 err="1">
                <a:latin typeface="+mj-lt"/>
              </a:rPr>
              <a:t>addr.saddr</a:t>
            </a:r>
            <a:r>
              <a:rPr lang="en-US" altLang="en-US" sz="1400" dirty="0">
                <a:latin typeface="+mj-lt"/>
              </a:rPr>
              <a:t>[1] = 0;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 err="1">
                <a:latin typeface="+mj-lt"/>
              </a:rPr>
              <a:t>addr.saddr</a:t>
            </a:r>
            <a:r>
              <a:rPr lang="en-US" altLang="en-US" sz="1400" dirty="0">
                <a:latin typeface="+mj-lt"/>
              </a:rPr>
              <a:t>[2] = 0;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 err="1">
                <a:latin typeface="+mj-lt"/>
              </a:rPr>
              <a:t>addr.saddr</a:t>
            </a:r>
            <a:r>
              <a:rPr lang="en-US" altLang="en-US" sz="1400" dirty="0">
                <a:latin typeface="+mj-lt"/>
              </a:rPr>
              <a:t>[3] = 127;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	printf(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"%x\n"</a:t>
            </a:r>
            <a:r>
              <a:rPr lang="en-US" altLang="en-US" sz="1400" dirty="0">
                <a:latin typeface="+mj-lt"/>
              </a:rPr>
              <a:t>, </a:t>
            </a:r>
            <a:r>
              <a:rPr lang="en-US" altLang="en-US" sz="1400" dirty="0" err="1">
                <a:latin typeface="+mj-lt"/>
              </a:rPr>
              <a:t>addr.laddr</a:t>
            </a:r>
            <a:r>
              <a:rPr lang="en-US" altLang="en-US" sz="1400" dirty="0">
                <a:latin typeface="+mj-lt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70C0"/>
                </a:solidFill>
                <a:latin typeface="+mj-lt"/>
              </a:rPr>
              <a:t>return </a:t>
            </a:r>
            <a:r>
              <a:rPr lang="en-US" altLang="en-US" sz="1400" dirty="0">
                <a:latin typeface="+mj-lt"/>
              </a:rPr>
              <a:t>0;		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}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000277" y="2997511"/>
            <a:ext cx="2088232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laddr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000277" y="2564904"/>
            <a:ext cx="208823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0X7F000001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022454" y="4293096"/>
            <a:ext cx="2066055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saddr</a:t>
            </a:r>
            <a:r>
              <a:rPr lang="en-US" altLang="ko-KR" dirty="0"/>
              <a:t>[4]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22454" y="3861853"/>
            <a:ext cx="557658" cy="504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7F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526510" y="3861407"/>
            <a:ext cx="557658" cy="504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030566" y="3861407"/>
            <a:ext cx="557658" cy="504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534622" y="3861407"/>
            <a:ext cx="557658" cy="504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ko-KR" altLang="en-US" dirty="0"/>
              <a:t>똑같은</a:t>
            </a:r>
            <a:r>
              <a:rPr lang="en-US" altLang="ko-KR" dirty="0"/>
              <a:t> </a:t>
            </a:r>
            <a:r>
              <a:rPr lang="ko-KR" altLang="en-US" dirty="0"/>
              <a:t>값을 좀더 쉽게 표현하는데 사용할 수 있음</a:t>
            </a:r>
            <a:endParaRPr lang="en-US" altLang="ko-KR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771800" y="2997511"/>
            <a:ext cx="2016224" cy="252028"/>
          </a:xfrm>
          <a:prstGeom prst="straightConnector1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924200" y="3249539"/>
            <a:ext cx="2016224" cy="1295585"/>
          </a:xfrm>
          <a:prstGeom prst="straightConnector1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1163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열거형</a:t>
            </a:r>
            <a:endParaRPr lang="ko-KR" alt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98" y="1484784"/>
            <a:ext cx="911542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005064"/>
            <a:ext cx="473392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045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구조체의 필요성</a:t>
            </a:r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" name="아래쪽 화살표 3"/>
          <p:cNvSpPr/>
          <p:nvPr/>
        </p:nvSpPr>
        <p:spPr>
          <a:xfrm>
            <a:off x="1421632" y="3097299"/>
            <a:ext cx="684212" cy="576263"/>
          </a:xfrm>
          <a:prstGeom prst="downArrow">
            <a:avLst>
              <a:gd name="adj1" fmla="val 2104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52" name="TextBox 4"/>
          <p:cNvSpPr txBox="1">
            <a:spLocks noChangeArrowheads="1"/>
          </p:cNvSpPr>
          <p:nvPr/>
        </p:nvSpPr>
        <p:spPr bwMode="auto">
          <a:xfrm>
            <a:off x="467544" y="1628800"/>
            <a:ext cx="2592388" cy="1125537"/>
          </a:xfrm>
          <a:prstGeom prst="rect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540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  <a:ea typeface="휴먼명조" pitchFamily="2" charset="-127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 number;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  <a:ea typeface="휴먼명조" pitchFamily="2" charset="-127"/>
              </a:rPr>
              <a:t>char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 name[10];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  <a:ea typeface="휴먼명조" pitchFamily="2" charset="-127"/>
              </a:rPr>
              <a:t>double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 grade;</a:t>
            </a:r>
            <a:endParaRPr lang="ko-KR" altLang="en-US" sz="160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539552" y="4005064"/>
            <a:ext cx="2592388" cy="1815882"/>
          </a:xfrm>
          <a:prstGeom prst="rect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540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휴먼명조" pitchFamily="2" charset="-127"/>
              </a:rPr>
              <a:t>struct</a:t>
            </a:r>
            <a:r>
              <a:rPr lang="ko-KR" altLang="en-US" sz="1600" dirty="0">
                <a:solidFill>
                  <a:srgbClr val="0000FF"/>
                </a:solidFill>
                <a:latin typeface="Trebuchet MS" pitchFamily="34" charset="0"/>
                <a:ea typeface="휴먼명조" pitchFamily="2" charset="-127"/>
              </a:rPr>
              <a:t> </a:t>
            </a:r>
            <a:r>
              <a:rPr lang="en-US" altLang="ko-KR" sz="1600" dirty="0">
                <a:latin typeface="Trebuchet MS" pitchFamily="34" charset="0"/>
                <a:ea typeface="휴먼명조" pitchFamily="2" charset="-127"/>
              </a:rPr>
              <a:t>student {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" pitchFamily="2" charset="-127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휴먼명조" pitchFamily="2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 number;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" pitchFamily="2" charset="-127"/>
              </a:rPr>
              <a:t>	char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 name[10];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" pitchFamily="2" charset="-127"/>
              </a:rPr>
              <a:t>	double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 grade;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};</a:t>
            </a:r>
            <a:endParaRPr lang="ko-KR" altLang="en-US" sz="16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685" y="3823676"/>
            <a:ext cx="5030229" cy="196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208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열거형의</a:t>
            </a:r>
            <a:r>
              <a:rPr lang="ko-KR" altLang="en-US" dirty="0"/>
              <a:t> 초기화</a:t>
            </a: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702155" y="1772816"/>
            <a:ext cx="7777162" cy="1800200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latin typeface="Century Schoolbook" panose="02040604050505020304" pitchFamily="18" charset="0"/>
              </a:rPr>
              <a:t>enum</a:t>
            </a:r>
            <a:r>
              <a:rPr lang="en-US" altLang="ko-KR" sz="1600" dirty="0">
                <a:latin typeface="Century Schoolbook" panose="02040604050505020304" pitchFamily="18" charset="0"/>
              </a:rPr>
              <a:t> levels { low=1, medium, high }; 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latin typeface="Century Schoolbook" panose="02040604050505020304" pitchFamily="18" charset="0"/>
              </a:rPr>
              <a:t>enum</a:t>
            </a:r>
            <a:r>
              <a:rPr lang="en-US" altLang="ko-KR" sz="1600" dirty="0">
                <a:latin typeface="Century Schoolbook" panose="02040604050505020304" pitchFamily="18" charset="0"/>
              </a:rPr>
              <a:t> levels { low=10, medium=20, high=30 }; 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latin typeface="Century Schoolbook" panose="02040604050505020304" pitchFamily="18" charset="0"/>
              </a:rPr>
              <a:t>enum</a:t>
            </a:r>
            <a:r>
              <a:rPr lang="en-US" altLang="ko-KR" sz="1600" dirty="0">
                <a:latin typeface="Century Schoolbook" panose="02040604050505020304" pitchFamily="18" charset="0"/>
              </a:rPr>
              <a:t> levels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english</a:t>
            </a:r>
            <a:r>
              <a:rPr lang="en-US" altLang="ko-KR" sz="1600" dirty="0">
                <a:latin typeface="Century Schoolbook" panose="02040604050505020304" pitchFamily="18" charset="0"/>
              </a:rPr>
              <a:t>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latin typeface="Century Schoolbook" panose="02040604050505020304" pitchFamily="18" charset="0"/>
              </a:rPr>
              <a:t>english</a:t>
            </a:r>
            <a:r>
              <a:rPr lang="en-US" altLang="ko-KR" sz="1600" dirty="0">
                <a:latin typeface="Century Schoolbook" panose="02040604050505020304" pitchFamily="18" charset="0"/>
              </a:rPr>
              <a:t> = high;</a:t>
            </a:r>
            <a:endParaRPr lang="en-US" altLang="en-US" sz="1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8307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요일을 나타내는 </a:t>
            </a:r>
            <a:r>
              <a:rPr lang="ko-KR" altLang="en-US" dirty="0" err="1"/>
              <a:t>열거형을</a:t>
            </a:r>
            <a:r>
              <a:rPr lang="ko-KR" altLang="en-US" dirty="0"/>
              <a:t> 정의하고 이것을 이용하여 다음과 같이 </a:t>
            </a:r>
            <a:r>
              <a:rPr lang="ko-KR" altLang="en-US" dirty="0" err="1"/>
              <a:t>출력해보자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2543175"/>
            <a:ext cx="72104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30755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702155" y="1772816"/>
            <a:ext cx="7777162" cy="4536504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stdio.h</a:t>
            </a:r>
            <a:r>
              <a:rPr lang="en-US" altLang="ko-KR" sz="1600" dirty="0">
                <a:latin typeface="Century Schoolbook" panose="02040604050505020304" pitchFamily="18" charset="0"/>
              </a:rPr>
              <a:t>&gt;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latin typeface="Century Schoolbook" panose="02040604050505020304" pitchFamily="18" charset="0"/>
              </a:rPr>
              <a:t>enum</a:t>
            </a:r>
            <a:r>
              <a:rPr lang="en-US" altLang="ko-KR" sz="1600" dirty="0">
                <a:latin typeface="Century Schoolbook" panose="02040604050505020304" pitchFamily="18" charset="0"/>
              </a:rPr>
              <a:t> days { MON, TUE, WED, THU, FRI, SAT, SUN };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// </a:t>
            </a:r>
            <a:r>
              <a:rPr lang="ko-KR" altLang="en-US" sz="1600" dirty="0">
                <a:latin typeface="Century Schoolbook" panose="02040604050505020304" pitchFamily="18" charset="0"/>
              </a:rPr>
              <a:t>포인터들의 배열을 만들고 문자열 상수로 초기화한다</a:t>
            </a:r>
            <a:r>
              <a:rPr lang="en-US" altLang="ko-KR" sz="1600" dirty="0">
                <a:latin typeface="Century Schoolbook" panose="02040604050505020304" pitchFamily="18" charset="0"/>
              </a:rPr>
              <a:t>. 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char *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days_name</a:t>
            </a:r>
            <a:r>
              <a:rPr lang="en-US" altLang="ko-KR" sz="1600" dirty="0">
                <a:latin typeface="Century Schoolbook" panose="02040604050505020304" pitchFamily="18" charset="0"/>
              </a:rPr>
              <a:t>[] = {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"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monday</a:t>
            </a:r>
            <a:r>
              <a:rPr lang="en-US" altLang="ko-KR" sz="1600" dirty="0">
                <a:latin typeface="Century Schoolbook" panose="02040604050505020304" pitchFamily="18" charset="0"/>
              </a:rPr>
              <a:t>", "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tuesday</a:t>
            </a:r>
            <a:r>
              <a:rPr lang="en-US" altLang="ko-KR" sz="1600" dirty="0">
                <a:latin typeface="Century Schoolbook" panose="02040604050505020304" pitchFamily="18" charset="0"/>
              </a:rPr>
              <a:t>", "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wednesday</a:t>
            </a:r>
            <a:r>
              <a:rPr lang="en-US" altLang="ko-KR" sz="1600" dirty="0">
                <a:latin typeface="Century Schoolbook" panose="02040604050505020304" pitchFamily="18" charset="0"/>
              </a:rPr>
              <a:t>", "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thursday</a:t>
            </a:r>
            <a:r>
              <a:rPr lang="en-US" altLang="ko-KR" sz="1600" dirty="0">
                <a:latin typeface="Century Schoolbook" panose="02040604050505020304" pitchFamily="18" charset="0"/>
              </a:rPr>
              <a:t>", "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friday</a:t>
            </a:r>
            <a:r>
              <a:rPr lang="en-US" altLang="ko-KR" sz="1600" dirty="0">
                <a:latin typeface="Century Schoolbook" panose="02040604050505020304" pitchFamily="18" charset="0"/>
              </a:rPr>
              <a:t>",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"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saturday</a:t>
            </a:r>
            <a:r>
              <a:rPr lang="en-US" altLang="ko-KR" sz="1600" dirty="0">
                <a:latin typeface="Century Schoolbook" panose="02040604050505020304" pitchFamily="18" charset="0"/>
              </a:rPr>
              <a:t>", "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sunday</a:t>
            </a:r>
            <a:r>
              <a:rPr lang="en-US" altLang="ko-KR" sz="1600" dirty="0">
                <a:latin typeface="Century Schoolbook" panose="02040604050505020304" pitchFamily="18" charset="0"/>
              </a:rPr>
              <a:t>" };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main(void)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{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enum</a:t>
            </a:r>
            <a:r>
              <a:rPr lang="en-US" altLang="ko-KR" sz="1600" dirty="0">
                <a:latin typeface="Century Schoolbook" panose="02040604050505020304" pitchFamily="18" charset="0"/>
              </a:rPr>
              <a:t> days d;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for (d = MON; d &lt;= SUN; d++)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</a:rPr>
              <a:t>("%d</a:t>
            </a:r>
            <a:r>
              <a:rPr lang="ko-KR" altLang="en-US" sz="1600" dirty="0">
                <a:latin typeface="Century Schoolbook" panose="02040604050505020304" pitchFamily="18" charset="0"/>
              </a:rPr>
              <a:t>번째 요일의 이름은 </a:t>
            </a:r>
            <a:r>
              <a:rPr lang="en-US" altLang="ko-KR" sz="1600" dirty="0">
                <a:latin typeface="Century Schoolbook" panose="02040604050505020304" pitchFamily="18" charset="0"/>
              </a:rPr>
              <a:t>%s</a:t>
            </a:r>
            <a:r>
              <a:rPr lang="ko-KR" altLang="en-US" sz="1600" dirty="0">
                <a:latin typeface="Century Schoolbook" panose="02040604050505020304" pitchFamily="18" charset="0"/>
              </a:rPr>
              <a:t>입니다</a:t>
            </a:r>
            <a:r>
              <a:rPr lang="en-US" altLang="ko-KR" sz="1600" dirty="0">
                <a:latin typeface="Century Schoolbook" panose="02040604050505020304" pitchFamily="18" charset="0"/>
              </a:rPr>
              <a:t>\n", d,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days_name</a:t>
            </a:r>
            <a:r>
              <a:rPr lang="en-US" altLang="ko-KR" sz="1600" dirty="0">
                <a:latin typeface="Century Schoolbook" panose="02040604050505020304" pitchFamily="18" charset="0"/>
              </a:rPr>
              <a:t>[d]);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return 0;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}</a:t>
            </a:r>
            <a:endParaRPr lang="en-US" altLang="en-US" sz="1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9088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1262" y="1556792"/>
            <a:ext cx="7777162" cy="4824759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70C0"/>
                </a:solidFill>
                <a:latin typeface="+mj-lt"/>
              </a:rPr>
              <a:t>#include </a:t>
            </a:r>
            <a:r>
              <a:rPr lang="en-US" altLang="en-US" sz="1400" dirty="0">
                <a:latin typeface="+mj-lt"/>
              </a:rPr>
              <a:t>&lt;stdio.h&gt;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70C0"/>
                </a:solidFill>
                <a:latin typeface="+mj-lt"/>
              </a:rPr>
              <a:t>enum</a:t>
            </a:r>
            <a:r>
              <a:rPr lang="en-US" altLang="en-US" sz="14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en-US" sz="1400" dirty="0" err="1">
                <a:latin typeface="+mj-lt"/>
              </a:rPr>
              <a:t>tvtype</a:t>
            </a:r>
            <a:r>
              <a:rPr lang="en-US" altLang="en-US" sz="1400" dirty="0">
                <a:latin typeface="+mj-lt"/>
              </a:rPr>
              <a:t> { tube, </a:t>
            </a:r>
            <a:r>
              <a:rPr lang="en-US" altLang="en-US" sz="1400" dirty="0" err="1">
                <a:latin typeface="+mj-lt"/>
              </a:rPr>
              <a:t>lcd</a:t>
            </a:r>
            <a:r>
              <a:rPr lang="en-US" altLang="en-US" sz="1400" dirty="0">
                <a:latin typeface="+mj-lt"/>
              </a:rPr>
              <a:t>, plasma, projection };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70C0"/>
                </a:solidFill>
                <a:latin typeface="+mj-lt"/>
              </a:rPr>
              <a:t>int </a:t>
            </a:r>
            <a:r>
              <a:rPr lang="en-US" altLang="en-US" sz="1400" dirty="0">
                <a:latin typeface="+mj-lt"/>
              </a:rPr>
              <a:t>main(</a:t>
            </a:r>
            <a:r>
              <a:rPr lang="en-US" altLang="en-US" sz="1400" dirty="0">
                <a:solidFill>
                  <a:srgbClr val="0070C0"/>
                </a:solidFill>
                <a:latin typeface="+mj-lt"/>
              </a:rPr>
              <a:t>void</a:t>
            </a:r>
            <a:r>
              <a:rPr lang="en-US" altLang="en-US" sz="1400" dirty="0">
                <a:latin typeface="+mj-lt"/>
              </a:rPr>
              <a:t>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 err="1">
                <a:solidFill>
                  <a:srgbClr val="0070C0"/>
                </a:solidFill>
                <a:latin typeface="+mj-lt"/>
              </a:rPr>
              <a:t>enum</a:t>
            </a:r>
            <a:r>
              <a:rPr lang="en-US" altLang="en-US" sz="14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en-US" sz="1400" dirty="0" err="1">
                <a:latin typeface="+mj-lt"/>
              </a:rPr>
              <a:t>tvtype</a:t>
            </a:r>
            <a:r>
              <a:rPr lang="en-US" altLang="en-US" sz="1400" dirty="0">
                <a:latin typeface="+mj-lt"/>
              </a:rPr>
              <a:t> type;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	printf(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"TV 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종류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코드를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입력하시오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: "</a:t>
            </a:r>
            <a:r>
              <a:rPr lang="en-US" altLang="en-US" sz="1400" dirty="0">
                <a:latin typeface="+mj-lt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	scanf(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"%d"</a:t>
            </a:r>
            <a:r>
              <a:rPr lang="en-US" altLang="en-US" sz="1400" dirty="0">
                <a:latin typeface="+mj-lt"/>
              </a:rPr>
              <a:t>, &amp;type);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70C0"/>
                </a:solidFill>
                <a:latin typeface="+mj-lt"/>
              </a:rPr>
              <a:t>switch</a:t>
            </a:r>
            <a:r>
              <a:rPr lang="en-US" altLang="en-US" sz="1400" dirty="0">
                <a:latin typeface="+mj-lt"/>
              </a:rPr>
              <a:t>(type)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		</a:t>
            </a:r>
            <a:r>
              <a:rPr lang="en-US" altLang="en-US" sz="1400" dirty="0">
                <a:solidFill>
                  <a:srgbClr val="0070C0"/>
                </a:solidFill>
                <a:latin typeface="+mj-lt"/>
              </a:rPr>
              <a:t>case </a:t>
            </a:r>
            <a:r>
              <a:rPr lang="en-US" altLang="en-US" sz="1400" dirty="0">
                <a:latin typeface="+mj-lt"/>
              </a:rPr>
              <a:t>tube: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			printf(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브라운관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TV를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선택하셨습니다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.\n"</a:t>
            </a:r>
            <a:r>
              <a:rPr lang="en-US" altLang="en-US" sz="1400" dirty="0">
                <a:latin typeface="+mj-lt"/>
              </a:rPr>
              <a:t>); </a:t>
            </a:r>
            <a:r>
              <a:rPr lang="en-US" altLang="en-US" sz="1400" dirty="0">
                <a:solidFill>
                  <a:srgbClr val="0070C0"/>
                </a:solidFill>
                <a:latin typeface="+mj-lt"/>
              </a:rPr>
              <a:t>break</a:t>
            </a:r>
            <a:r>
              <a:rPr lang="en-US" altLang="ko-KR" sz="1400" dirty="0">
                <a:solidFill>
                  <a:srgbClr val="0000FF"/>
                </a:solidFill>
                <a:latin typeface="+mj-lt"/>
              </a:rPr>
              <a:t>;</a:t>
            </a: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		</a:t>
            </a:r>
            <a:r>
              <a:rPr lang="en-US" altLang="en-US" sz="1400" dirty="0">
                <a:solidFill>
                  <a:srgbClr val="0070C0"/>
                </a:solidFill>
                <a:latin typeface="+mj-lt"/>
              </a:rPr>
              <a:t>case </a:t>
            </a:r>
            <a:r>
              <a:rPr lang="en-US" altLang="en-US" sz="1400" dirty="0" err="1">
                <a:latin typeface="+mj-lt"/>
              </a:rPr>
              <a:t>lcd</a:t>
            </a:r>
            <a:r>
              <a:rPr lang="en-US" altLang="en-US" sz="1400" dirty="0">
                <a:latin typeface="+mj-lt"/>
              </a:rPr>
              <a:t>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			printf(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"LCD 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TV를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선택하셨습니다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.\n"</a:t>
            </a:r>
            <a:r>
              <a:rPr lang="en-US" altLang="en-US" sz="1400" dirty="0">
                <a:latin typeface="+mj-lt"/>
              </a:rPr>
              <a:t>); </a:t>
            </a:r>
            <a:r>
              <a:rPr lang="en-US" altLang="en-US" sz="1400" dirty="0">
                <a:solidFill>
                  <a:srgbClr val="0070C0"/>
                </a:solidFill>
                <a:latin typeface="+mj-lt"/>
              </a:rPr>
              <a:t>break</a:t>
            </a:r>
            <a:r>
              <a:rPr lang="en-US" altLang="ko-KR" sz="1400" dirty="0">
                <a:solidFill>
                  <a:srgbClr val="0000FF"/>
                </a:solidFill>
                <a:latin typeface="+mj-lt"/>
              </a:rPr>
              <a:t>;</a:t>
            </a: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		</a:t>
            </a:r>
            <a:r>
              <a:rPr lang="en-US" altLang="en-US" sz="1400" dirty="0">
                <a:solidFill>
                  <a:srgbClr val="0070C0"/>
                </a:solidFill>
                <a:latin typeface="+mj-lt"/>
              </a:rPr>
              <a:t>case </a:t>
            </a:r>
            <a:r>
              <a:rPr lang="en-US" altLang="en-US" sz="1400" dirty="0">
                <a:latin typeface="+mj-lt"/>
              </a:rPr>
              <a:t>plasma: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			printf(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"PDP 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TV를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선택하셨습니다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.\n"</a:t>
            </a:r>
            <a:r>
              <a:rPr lang="en-US" altLang="en-US" sz="1400" dirty="0">
                <a:latin typeface="+mj-lt"/>
              </a:rPr>
              <a:t>); </a:t>
            </a:r>
            <a:r>
              <a:rPr lang="en-US" altLang="en-US" sz="1400" dirty="0">
                <a:solidFill>
                  <a:srgbClr val="0070C0"/>
                </a:solidFill>
                <a:latin typeface="+mj-lt"/>
              </a:rPr>
              <a:t>break</a:t>
            </a:r>
            <a:r>
              <a:rPr lang="en-US" altLang="ko-KR" sz="1400" dirty="0">
                <a:solidFill>
                  <a:srgbClr val="0000FF"/>
                </a:solidFill>
                <a:latin typeface="+mj-lt"/>
              </a:rPr>
              <a:t>;</a:t>
            </a: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		</a:t>
            </a:r>
            <a:r>
              <a:rPr lang="en-US" altLang="en-US" sz="1400" dirty="0">
                <a:solidFill>
                  <a:srgbClr val="0070C0"/>
                </a:solidFill>
                <a:latin typeface="+mj-lt"/>
              </a:rPr>
              <a:t>case </a:t>
            </a:r>
            <a:r>
              <a:rPr lang="en-US" altLang="en-US" sz="1400" dirty="0">
                <a:latin typeface="+mj-lt"/>
              </a:rPr>
              <a:t>projection: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			printf(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프로젝션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TV를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선택하셨습니다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.\n"</a:t>
            </a:r>
            <a:r>
              <a:rPr lang="en-US" altLang="en-US" sz="1400" dirty="0">
                <a:latin typeface="+mj-lt"/>
              </a:rPr>
              <a:t>); </a:t>
            </a:r>
            <a:r>
              <a:rPr lang="en-US" altLang="en-US" sz="1400" dirty="0">
                <a:solidFill>
                  <a:srgbClr val="0070C0"/>
                </a:solidFill>
                <a:latin typeface="+mj-lt"/>
              </a:rPr>
              <a:t>break</a:t>
            </a:r>
            <a:r>
              <a:rPr lang="en-US" altLang="ko-KR" sz="1400" dirty="0">
                <a:solidFill>
                  <a:srgbClr val="0000FF"/>
                </a:solidFill>
                <a:latin typeface="+mj-lt"/>
              </a:rPr>
              <a:t>;</a:t>
            </a: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		</a:t>
            </a:r>
            <a:r>
              <a:rPr lang="en-US" altLang="en-US" sz="1400" dirty="0">
                <a:solidFill>
                  <a:srgbClr val="0070C0"/>
                </a:solidFill>
                <a:latin typeface="+mj-lt"/>
              </a:rPr>
              <a:t>default</a:t>
            </a:r>
            <a:r>
              <a:rPr lang="en-US" altLang="en-US" sz="1400" dirty="0">
                <a:latin typeface="+mj-lt"/>
              </a:rPr>
              <a:t>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			printf(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다시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선택하여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주십시오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.\n"</a:t>
            </a:r>
            <a:r>
              <a:rPr lang="en-US" altLang="en-US" sz="1400" dirty="0">
                <a:latin typeface="+mj-lt"/>
              </a:rPr>
              <a:t>); </a:t>
            </a:r>
            <a:r>
              <a:rPr lang="en-US" altLang="en-US" sz="1400" dirty="0">
                <a:solidFill>
                  <a:srgbClr val="0070C0"/>
                </a:solidFill>
                <a:latin typeface="+mj-lt"/>
              </a:rPr>
              <a:t>break</a:t>
            </a:r>
            <a:r>
              <a:rPr lang="en-US" altLang="ko-KR" sz="1400" dirty="0">
                <a:solidFill>
                  <a:srgbClr val="0000FF"/>
                </a:solidFill>
                <a:latin typeface="+mj-lt"/>
              </a:rPr>
              <a:t>;</a:t>
            </a: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70C0"/>
                </a:solidFill>
                <a:latin typeface="+mj-lt"/>
              </a:rPr>
              <a:t>return </a:t>
            </a:r>
            <a:r>
              <a:rPr lang="en-US" altLang="en-US" sz="1400" dirty="0">
                <a:latin typeface="+mj-lt"/>
              </a:rPr>
              <a:t>0;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17907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열거형과</a:t>
            </a:r>
            <a:r>
              <a:rPr lang="ko-KR" altLang="en-US" dirty="0"/>
              <a:t> 다른 방법과의 비교</a:t>
            </a:r>
          </a:p>
        </p:txBody>
      </p:sp>
      <p:graphicFrame>
        <p:nvGraphicFramePr>
          <p:cNvPr id="5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211745"/>
              </p:ext>
            </p:extLst>
          </p:nvPr>
        </p:nvGraphicFramePr>
        <p:xfrm>
          <a:off x="539552" y="1751918"/>
          <a:ext cx="8064500" cy="3855556"/>
        </p:xfrm>
        <a:graphic>
          <a:graphicData uri="http://schemas.openxmlformats.org/drawingml/2006/table">
            <a:tbl>
              <a:tblPr/>
              <a:tblGrid>
                <a:gridCol w="2687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7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정수 사용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기호 상수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열거형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84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switch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(code)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 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case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1: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    printf(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"LCD TV\n"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   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break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 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case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2: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    printf(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"PDP TV\n"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   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break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}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#define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LCD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#define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PDP 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switch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(code) {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 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case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LCD: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    printf(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"LCD TV\n"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   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break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 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case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PDP: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    printf(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"PDP TV\n"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   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break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}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enum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tvtype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 { LCD, PDP 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enum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tvtype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 code;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switch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(code) {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 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case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LCD: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    printf(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"LCD TV\n"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   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break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 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case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PDP: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    printf(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"PDP TV\n"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   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break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}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컴퓨터는 알기 쉬우나 사람은 기억하기 어렵다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기호 상수를 작성할 때 오류를 저지를 수 있다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. 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컴파일러가 중복이 일어나지 않도록 체크한다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. 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6374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typedef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새로운 </a:t>
            </a:r>
            <a:r>
              <a:rPr lang="ko-KR" altLang="en-US" dirty="0" err="1"/>
              <a:t>자료형</a:t>
            </a:r>
            <a:r>
              <a:rPr lang="en-US" altLang="ko-KR" dirty="0"/>
              <a:t>(type)</a:t>
            </a:r>
            <a:r>
              <a:rPr lang="ko-KR" altLang="en-US" dirty="0"/>
              <a:t>을 정의</a:t>
            </a:r>
            <a:r>
              <a:rPr lang="en-US" altLang="ko-KR" dirty="0"/>
              <a:t>(define)</a:t>
            </a:r>
            <a:r>
              <a:rPr lang="ko-KR" altLang="en-US" dirty="0"/>
              <a:t>하는 것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92896"/>
            <a:ext cx="7400183" cy="3564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84855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typedef</a:t>
            </a:r>
            <a:r>
              <a:rPr lang="ko-KR" altLang="en-US" dirty="0"/>
              <a:t> 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900112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설명선 2 3"/>
          <p:cNvSpPr/>
          <p:nvPr/>
        </p:nvSpPr>
        <p:spPr>
          <a:xfrm>
            <a:off x="4470557" y="4491632"/>
            <a:ext cx="1871638" cy="59355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76919"/>
              <a:gd name="adj6" fmla="val 904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기존의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자료형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설명선 2 7"/>
          <p:cNvSpPr/>
          <p:nvPr/>
        </p:nvSpPr>
        <p:spPr>
          <a:xfrm>
            <a:off x="6876256" y="4491633"/>
            <a:ext cx="1871638" cy="59355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88330"/>
              <a:gd name="adj6" fmla="val 24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새로운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자료형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50355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typedef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예</a:t>
            </a: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702155" y="1772816"/>
            <a:ext cx="7777162" cy="1584176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latin typeface="Century Schoolbook" panose="02040604050505020304" pitchFamily="18" charset="0"/>
              </a:rPr>
              <a:t>typedef</a:t>
            </a:r>
            <a:r>
              <a:rPr lang="en-US" altLang="ko-KR" sz="1600" dirty="0">
                <a:latin typeface="Century Schoolbook" panose="02040604050505020304" pitchFamily="18" charset="0"/>
              </a:rPr>
              <a:t>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INT32</a:t>
            </a:r>
            <a:r>
              <a:rPr lang="en-US" altLang="ko-KR" sz="1600" dirty="0">
                <a:latin typeface="Century Schoolbook" panose="02040604050505020304" pitchFamily="18" charset="0"/>
              </a:rPr>
              <a:t>;	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latin typeface="Century Schoolbook" panose="02040604050505020304" pitchFamily="18" charset="0"/>
              </a:rPr>
              <a:t>typedef</a:t>
            </a:r>
            <a:r>
              <a:rPr lang="en-US" altLang="ko-KR" sz="1600" dirty="0">
                <a:latin typeface="Century Schoolbook" panose="02040604050505020304" pitchFamily="18" charset="0"/>
              </a:rPr>
              <a:t> unsigned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UINT32</a:t>
            </a:r>
            <a:r>
              <a:rPr lang="en-US" altLang="ko-KR" sz="1600" dirty="0">
                <a:latin typeface="Century Schoolbook" panose="02040604050505020304" pitchFamily="18" charset="0"/>
              </a:rPr>
              <a:t>;	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latin typeface="Century Schoolbook" panose="02040604050505020304" pitchFamily="18" charset="0"/>
              </a:rPr>
              <a:t>INT32</a:t>
            </a:r>
            <a:r>
              <a:rPr lang="en-US" altLang="ko-KR" sz="1600" dirty="0">
                <a:latin typeface="Century Schoolbook" panose="02040604050505020304" pitchFamily="18" charset="0"/>
              </a:rPr>
              <a:t>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600" dirty="0">
                <a:latin typeface="Century Schoolbook" panose="02040604050505020304" pitchFamily="18" charset="0"/>
              </a:rPr>
              <a:t>;		//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600" dirty="0">
                <a:latin typeface="Century Schoolbook" panose="02040604050505020304" pitchFamily="18" charset="0"/>
              </a:rPr>
              <a:t>;</a:t>
            </a:r>
            <a:r>
              <a:rPr lang="ko-KR" altLang="en-US" sz="1600" dirty="0">
                <a:latin typeface="Century Schoolbook" panose="02040604050505020304" pitchFamily="18" charset="0"/>
              </a:rPr>
              <a:t>와 같다</a:t>
            </a:r>
            <a:r>
              <a:rPr lang="en-US" altLang="ko-KR" sz="1600" dirty="0">
                <a:latin typeface="Century Schoolbook" panose="02040604050505020304" pitchFamily="18" charset="0"/>
              </a:rPr>
              <a:t>.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latin typeface="Century Schoolbook" panose="02040604050505020304" pitchFamily="18" charset="0"/>
              </a:rPr>
              <a:t>UINT32</a:t>
            </a:r>
            <a:r>
              <a:rPr lang="en-US" altLang="ko-KR" sz="1600" dirty="0">
                <a:latin typeface="Century Schoolbook" panose="02040604050505020304" pitchFamily="18" charset="0"/>
              </a:rPr>
              <a:t> k;	// unsigned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k;</a:t>
            </a:r>
            <a:r>
              <a:rPr lang="ko-KR" altLang="en-US" sz="1600" dirty="0">
                <a:latin typeface="Century Schoolbook" panose="02040604050505020304" pitchFamily="18" charset="0"/>
              </a:rPr>
              <a:t>와 같다</a:t>
            </a:r>
            <a:r>
              <a:rPr lang="en-US" altLang="ko-KR" sz="1600" dirty="0">
                <a:latin typeface="Century Schoolbook" panose="02040604050505020304" pitchFamily="18" charset="0"/>
              </a:rPr>
              <a:t>.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702155" y="3933056"/>
            <a:ext cx="7777162" cy="1584176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latin typeface="Century Schoolbook" panose="02040604050505020304" pitchFamily="18" charset="0"/>
              </a:rPr>
              <a:t>typedef</a:t>
            </a:r>
            <a:r>
              <a:rPr lang="en-US" altLang="ko-KR" sz="1600" dirty="0">
                <a:latin typeface="Century Schoolbook" panose="02040604050505020304" pitchFamily="18" charset="0"/>
              </a:rPr>
              <a:t>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ko-KR" sz="1600" dirty="0">
                <a:latin typeface="Century Schoolbook" panose="02040604050505020304" pitchFamily="18" charset="0"/>
              </a:rPr>
              <a:t> point {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x;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y;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} POINT;</a:t>
            </a:r>
          </a:p>
        </p:txBody>
      </p:sp>
    </p:spTree>
    <p:extLst>
      <p:ext uri="{BB962C8B-B14F-4D97-AF65-F5344CB8AC3E}">
        <p14:creationId xmlns:p14="http://schemas.microsoft.com/office/powerpoint/2010/main" val="22252482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공간에서의 점을 구조체로 표현한 다음에 이 구조체를 </a:t>
            </a:r>
            <a:r>
              <a:rPr lang="en-US" altLang="ko-KR" dirty="0" err="1"/>
              <a:t>typedef</a:t>
            </a:r>
            <a:r>
              <a:rPr lang="ko-KR" altLang="en-US" dirty="0"/>
              <a:t>을 이용하여 새로운 타입인 </a:t>
            </a:r>
            <a:r>
              <a:rPr lang="en-US" altLang="ko-KR" dirty="0"/>
              <a:t>POINT</a:t>
            </a:r>
            <a:r>
              <a:rPr lang="ko-KR" altLang="en-US" dirty="0"/>
              <a:t>로 정의한다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80928"/>
            <a:ext cx="72104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61457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소스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827584" y="1196752"/>
            <a:ext cx="7777162" cy="5544616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stdio.h</a:t>
            </a:r>
            <a:r>
              <a:rPr lang="en-US" altLang="ko-KR" sz="1600" dirty="0">
                <a:latin typeface="Century Schoolbook" panose="02040604050505020304" pitchFamily="18" charset="0"/>
              </a:rPr>
              <a:t>&gt;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latin typeface="Century Schoolbook" panose="02040604050505020304" pitchFamily="18" charset="0"/>
              </a:rPr>
              <a:t>typedef</a:t>
            </a:r>
            <a:r>
              <a:rPr lang="en-US" altLang="ko-KR" sz="1600" dirty="0">
                <a:latin typeface="Century Schoolbook" panose="02040604050505020304" pitchFamily="18" charset="0"/>
              </a:rPr>
              <a:t>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ko-KR" sz="1600" dirty="0">
                <a:latin typeface="Century Schoolbook" panose="02040604050505020304" pitchFamily="18" charset="0"/>
              </a:rPr>
              <a:t> point {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x;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y;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} POINT;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POINT translate(POINT p, POINT delta);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main(void)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{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POINT p = { 2, 3 };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POINT delta = { 10, 10 };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POINT result;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result = translate(p, delta);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</a:rPr>
              <a:t>("(%d, %d)+(%d, %d)-&gt;(%d, %d)\n",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p.x</a:t>
            </a:r>
            <a:r>
              <a:rPr lang="en-US" altLang="ko-KR" sz="1600" dirty="0">
                <a:latin typeface="Century Schoolbook" panose="02040604050505020304" pitchFamily="18" charset="0"/>
              </a:rPr>
              <a:t>,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p.y</a:t>
            </a:r>
            <a:r>
              <a:rPr lang="en-US" altLang="ko-KR" sz="1600" dirty="0">
                <a:latin typeface="Century Schoolbook" panose="02040604050505020304" pitchFamily="18" charset="0"/>
              </a:rPr>
              <a:t>,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delta.x</a:t>
            </a:r>
            <a:r>
              <a:rPr lang="en-US" altLang="ko-KR" sz="1600" dirty="0">
                <a:latin typeface="Century Schoolbook" panose="02040604050505020304" pitchFamily="18" charset="0"/>
              </a:rPr>
              <a:t>,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delta.y</a:t>
            </a:r>
            <a:r>
              <a:rPr lang="en-US" altLang="ko-KR" sz="1600" dirty="0">
                <a:latin typeface="Century Schoolbook" panose="02040604050505020304" pitchFamily="18" charset="0"/>
              </a:rPr>
              <a:t>,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result.x</a:t>
            </a:r>
            <a:r>
              <a:rPr lang="en-US" altLang="ko-KR" sz="1600" dirty="0">
                <a:latin typeface="Century Schoolbook" panose="02040604050505020304" pitchFamily="18" charset="0"/>
              </a:rPr>
              <a:t>,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result.y</a:t>
            </a:r>
            <a:r>
              <a:rPr lang="en-US" altLang="ko-KR" sz="1600" dirty="0">
                <a:latin typeface="Century Schoolbook" panose="02040604050505020304" pitchFamily="18" charset="0"/>
              </a:rPr>
              <a:t>);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return 0;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4713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중간 점검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n-US" altLang="ko-KR" dirty="0"/>
              <a:t>1. </a:t>
            </a:r>
            <a:r>
              <a:rPr lang="ko-KR" altLang="en-US" dirty="0"/>
              <a:t>구조체와 배열의 차이점을 이야기해보라</a:t>
            </a:r>
            <a:r>
              <a:rPr lang="en-US" altLang="ko-KR" dirty="0"/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dirty="0"/>
              <a:t>2. </a:t>
            </a:r>
            <a:r>
              <a:rPr lang="ko-KR" altLang="en-US" dirty="0"/>
              <a:t>복소수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화면의 좌표</a:t>
            </a:r>
            <a:r>
              <a:rPr lang="en-US" altLang="ko-KR" dirty="0"/>
              <a:t>, </a:t>
            </a:r>
            <a:r>
              <a:rPr lang="ko-KR" altLang="en-US" dirty="0"/>
              <a:t>사각형 등을 표현하는데 필요한 데이터를 나열해보라</a:t>
            </a:r>
            <a:r>
              <a:rPr lang="en-US" altLang="ko-KR" dirty="0"/>
              <a:t>.</a:t>
            </a:r>
          </a:p>
          <a:p>
            <a:pPr eaLnBrk="1" hangingPunct="1">
              <a:buFont typeface="Symbol" pitchFamily="18" charset="2"/>
              <a:buNone/>
            </a:pPr>
            <a:endParaRPr lang="en-US" altLang="ko-KR" dirty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8197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39167" y="2780928"/>
            <a:ext cx="1662635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entury Schoolbook" panose="02040604050505020304" pitchFamily="18" charset="0"/>
              </a:rPr>
              <a:t>struct</a:t>
            </a:r>
            <a:r>
              <a:rPr lang="ko-KR" altLang="en-US" dirty="0">
                <a:latin typeface="Century Schoolbook" panose="02040604050505020304" pitchFamily="18" charset="0"/>
              </a:rPr>
              <a:t> </a:t>
            </a:r>
            <a:r>
              <a:rPr lang="en-US" altLang="ko-KR" dirty="0">
                <a:latin typeface="Century Schoolbook" panose="02040604050505020304" pitchFamily="18" charset="0"/>
              </a:rPr>
              <a:t>point {</a:t>
            </a:r>
          </a:p>
          <a:p>
            <a:r>
              <a:rPr lang="en-US" altLang="ko-KR" dirty="0">
                <a:latin typeface="Century Schoolbook" panose="02040604050505020304" pitchFamily="18" charset="0"/>
              </a:rPr>
              <a:t>	</a:t>
            </a:r>
            <a:r>
              <a:rPr lang="en-US" altLang="ko-KR" dirty="0" err="1">
                <a:latin typeface="Century Schoolbook" panose="02040604050505020304" pitchFamily="18" charset="0"/>
              </a:rPr>
              <a:t>int</a:t>
            </a:r>
            <a:r>
              <a:rPr lang="en-US" altLang="ko-KR" dirty="0">
                <a:latin typeface="Century Schoolbook" panose="02040604050505020304" pitchFamily="18" charset="0"/>
              </a:rPr>
              <a:t> x;</a:t>
            </a:r>
          </a:p>
          <a:p>
            <a:r>
              <a:rPr lang="en-US" altLang="ko-KR" dirty="0">
                <a:latin typeface="Century Schoolbook" panose="02040604050505020304" pitchFamily="18" charset="0"/>
              </a:rPr>
              <a:t>	</a:t>
            </a:r>
            <a:r>
              <a:rPr lang="en-US" altLang="ko-KR" dirty="0" err="1">
                <a:latin typeface="Century Schoolbook" panose="02040604050505020304" pitchFamily="18" charset="0"/>
              </a:rPr>
              <a:t>int</a:t>
            </a:r>
            <a:r>
              <a:rPr lang="en-US" altLang="ko-KR" dirty="0">
                <a:latin typeface="Century Schoolbook" panose="02040604050505020304" pitchFamily="18" charset="0"/>
              </a:rPr>
              <a:t> y;</a:t>
            </a:r>
          </a:p>
          <a:p>
            <a:r>
              <a:rPr lang="en-US" altLang="ko-KR" dirty="0">
                <a:latin typeface="Century Schoolbook" panose="02040604050505020304" pitchFamily="18" charset="0"/>
              </a:rPr>
              <a:t>}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48130" y="4077072"/>
            <a:ext cx="222208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entury Schoolbook" panose="02040604050505020304" pitchFamily="18" charset="0"/>
              </a:rPr>
              <a:t>struct</a:t>
            </a:r>
            <a:r>
              <a:rPr lang="ko-KR" altLang="en-US" dirty="0">
                <a:latin typeface="Century Schoolbook" panose="02040604050505020304" pitchFamily="18" charset="0"/>
              </a:rPr>
              <a:t> </a:t>
            </a:r>
            <a:r>
              <a:rPr lang="en-US" altLang="ko-KR" dirty="0" err="1">
                <a:latin typeface="Century Schoolbook" panose="02040604050505020304" pitchFamily="18" charset="0"/>
              </a:rPr>
              <a:t>rect</a:t>
            </a:r>
            <a:r>
              <a:rPr lang="en-US" altLang="ko-KR" dirty="0">
                <a:latin typeface="Century Schoolbook" panose="02040604050505020304" pitchFamily="18" charset="0"/>
              </a:rPr>
              <a:t>  {</a:t>
            </a:r>
          </a:p>
          <a:p>
            <a:r>
              <a:rPr lang="en-US" altLang="ko-KR" dirty="0">
                <a:latin typeface="Century Schoolbook" panose="02040604050505020304" pitchFamily="18" charset="0"/>
              </a:rPr>
              <a:t>	</a:t>
            </a:r>
            <a:r>
              <a:rPr lang="en-US" altLang="ko-KR" dirty="0" err="1">
                <a:latin typeface="Century Schoolbook" panose="02040604050505020304" pitchFamily="18" charset="0"/>
              </a:rPr>
              <a:t>int</a:t>
            </a:r>
            <a:r>
              <a:rPr lang="en-US" altLang="ko-KR" dirty="0">
                <a:latin typeface="Century Schoolbook" panose="02040604050505020304" pitchFamily="18" charset="0"/>
              </a:rPr>
              <a:t> left;</a:t>
            </a:r>
          </a:p>
          <a:p>
            <a:r>
              <a:rPr lang="en-US" altLang="ko-KR" dirty="0">
                <a:latin typeface="Century Schoolbook" panose="02040604050505020304" pitchFamily="18" charset="0"/>
              </a:rPr>
              <a:t>	</a:t>
            </a:r>
            <a:r>
              <a:rPr lang="en-US" altLang="ko-KR" dirty="0" err="1">
                <a:latin typeface="Century Schoolbook" panose="02040604050505020304" pitchFamily="18" charset="0"/>
              </a:rPr>
              <a:t>int</a:t>
            </a:r>
            <a:r>
              <a:rPr lang="en-US" altLang="ko-KR" dirty="0">
                <a:latin typeface="Century Schoolbook" panose="02040604050505020304" pitchFamily="18" charset="0"/>
              </a:rPr>
              <a:t> top;</a:t>
            </a:r>
          </a:p>
          <a:p>
            <a:r>
              <a:rPr lang="en-US" altLang="ko-KR" dirty="0">
                <a:latin typeface="Century Schoolbook" panose="02040604050505020304" pitchFamily="18" charset="0"/>
              </a:rPr>
              <a:t>	</a:t>
            </a:r>
            <a:r>
              <a:rPr lang="en-US" altLang="ko-KR" dirty="0" err="1">
                <a:latin typeface="Century Schoolbook" panose="02040604050505020304" pitchFamily="18" charset="0"/>
              </a:rPr>
              <a:t>int</a:t>
            </a:r>
            <a:r>
              <a:rPr lang="en-US" altLang="ko-KR" dirty="0">
                <a:latin typeface="Century Schoolbook" panose="02040604050505020304" pitchFamily="18" charset="0"/>
              </a:rPr>
              <a:t> width;</a:t>
            </a:r>
          </a:p>
          <a:p>
            <a:r>
              <a:rPr lang="en-US" altLang="ko-KR" dirty="0">
                <a:latin typeface="Century Schoolbook" panose="02040604050505020304" pitchFamily="18" charset="0"/>
              </a:rPr>
              <a:t>	</a:t>
            </a:r>
            <a:r>
              <a:rPr lang="en-US" altLang="ko-KR" dirty="0" err="1">
                <a:latin typeface="Century Schoolbook" panose="02040604050505020304" pitchFamily="18" charset="0"/>
              </a:rPr>
              <a:t>int</a:t>
            </a:r>
            <a:r>
              <a:rPr lang="en-US" altLang="ko-KR" dirty="0">
                <a:latin typeface="Century Schoolbook" panose="02040604050505020304" pitchFamily="18" charset="0"/>
              </a:rPr>
              <a:t> height;</a:t>
            </a:r>
          </a:p>
          <a:p>
            <a:r>
              <a:rPr lang="en-US" altLang="ko-KR" dirty="0">
                <a:latin typeface="Century Schoolbook" panose="02040604050505020304" pitchFamily="18" charset="0"/>
              </a:rPr>
              <a:t>}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64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소스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827584" y="1916832"/>
            <a:ext cx="7777162" cy="2592288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POINT translate(POINT p, POINT delta)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{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POINT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new_p</a:t>
            </a:r>
            <a:r>
              <a:rPr lang="en-US" altLang="ko-KR" sz="1600" dirty="0">
                <a:latin typeface="Century Schoolbook" panose="02040604050505020304" pitchFamily="18" charset="0"/>
              </a:rPr>
              <a:t>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new_p.x</a:t>
            </a:r>
            <a:r>
              <a:rPr lang="en-US" altLang="ko-KR" sz="1600" dirty="0">
                <a:latin typeface="Century Schoolbook" panose="02040604050505020304" pitchFamily="18" charset="0"/>
              </a:rPr>
              <a:t> =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p.x</a:t>
            </a:r>
            <a:r>
              <a:rPr lang="en-US" altLang="ko-KR" sz="1600" dirty="0">
                <a:latin typeface="Century Schoolbook" panose="02040604050505020304" pitchFamily="18" charset="0"/>
              </a:rPr>
              <a:t> +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delta.x</a:t>
            </a:r>
            <a:r>
              <a:rPr lang="en-US" altLang="ko-KR" sz="1600" dirty="0">
                <a:latin typeface="Century Schoolbook" panose="02040604050505020304" pitchFamily="18" charset="0"/>
              </a:rPr>
              <a:t>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new_p.y</a:t>
            </a:r>
            <a:r>
              <a:rPr lang="en-US" altLang="ko-KR" sz="1600" dirty="0">
                <a:latin typeface="Century Schoolbook" panose="02040604050505020304" pitchFamily="18" charset="0"/>
              </a:rPr>
              <a:t> =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p.y</a:t>
            </a:r>
            <a:r>
              <a:rPr lang="en-US" altLang="ko-KR" sz="1600" dirty="0">
                <a:latin typeface="Century Schoolbook" panose="02040604050505020304" pitchFamily="18" charset="0"/>
              </a:rPr>
              <a:t> +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delta.y</a:t>
            </a:r>
            <a:r>
              <a:rPr lang="en-US" altLang="ko-KR" sz="1600" dirty="0">
                <a:latin typeface="Century Schoolbook" panose="02040604050505020304" pitchFamily="18" charset="0"/>
              </a:rPr>
              <a:t>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return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new_p</a:t>
            </a:r>
            <a:r>
              <a:rPr lang="en-US" altLang="ko-KR" sz="1600" dirty="0">
                <a:latin typeface="Century Schoolbook" panose="02040604050505020304" pitchFamily="18" charset="0"/>
              </a:rPr>
              <a:t>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632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  <a:r>
              <a:rPr lang="en-US" altLang="ko-KR" dirty="0"/>
              <a:t> </a:t>
            </a:r>
            <a:r>
              <a:rPr lang="ko-KR" altLang="en-US" dirty="0"/>
              <a:t>변수의 선언 방법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typedef</a:t>
            </a:r>
            <a:r>
              <a:rPr lang="ko-KR" altLang="en-US" dirty="0"/>
              <a:t>를 사용하는 방법</a:t>
            </a:r>
            <a:endParaRPr lang="en-US" altLang="ko-KR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11560" y="2301552"/>
            <a:ext cx="7777163" cy="4251648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500" dirty="0">
                <a:solidFill>
                  <a:srgbClr val="0070C0"/>
                </a:solidFill>
                <a:latin typeface="+mj-lt"/>
              </a:rPr>
              <a:t>#include </a:t>
            </a:r>
            <a:r>
              <a:rPr lang="en-US" altLang="ko-KR" sz="15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altLang="ko-KR" sz="1500" dirty="0" err="1">
                <a:solidFill>
                  <a:srgbClr val="800000"/>
                </a:solidFill>
                <a:latin typeface="+mj-lt"/>
              </a:rPr>
              <a:t>stdio.h</a:t>
            </a:r>
            <a:r>
              <a:rPr lang="en-US" altLang="ko-KR" sz="1500" dirty="0">
                <a:solidFill>
                  <a:srgbClr val="800000"/>
                </a:solidFill>
                <a:latin typeface="+mj-lt"/>
              </a:rPr>
              <a:t>&gt;</a:t>
            </a:r>
            <a:endParaRPr lang="en-US" altLang="ko-KR" sz="15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endParaRPr lang="en-US" altLang="ko-KR" sz="15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500" dirty="0" err="1">
                <a:solidFill>
                  <a:srgbClr val="0070C0"/>
                </a:solidFill>
                <a:latin typeface="+mj-lt"/>
              </a:rPr>
              <a:t>struct</a:t>
            </a:r>
            <a:r>
              <a:rPr lang="en-US" altLang="ko-KR" sz="15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1500" dirty="0">
                <a:latin typeface="+mj-lt"/>
              </a:rPr>
              <a:t>student {		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500" dirty="0">
                <a:latin typeface="+mj-lt"/>
              </a:rPr>
              <a:t>	</a:t>
            </a:r>
            <a:r>
              <a:rPr lang="en-US" altLang="ko-KR" sz="1500" dirty="0">
                <a:solidFill>
                  <a:srgbClr val="0070C0"/>
                </a:solidFill>
                <a:latin typeface="+mj-lt"/>
              </a:rPr>
              <a:t>char</a:t>
            </a:r>
            <a:r>
              <a:rPr lang="en-US" altLang="ko-KR" sz="1500" dirty="0">
                <a:latin typeface="+mj-lt"/>
              </a:rPr>
              <a:t> name[20];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500" dirty="0">
                <a:latin typeface="+mj-lt"/>
              </a:rPr>
              <a:t>	</a:t>
            </a:r>
            <a:r>
              <a:rPr lang="en-US" altLang="ko-KR" sz="1500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altLang="ko-KR" sz="15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1500" dirty="0">
                <a:latin typeface="+mj-lt"/>
              </a:rPr>
              <a:t>ID;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500" dirty="0">
                <a:latin typeface="+mj-lt"/>
              </a:rPr>
              <a:t>	</a:t>
            </a:r>
            <a:r>
              <a:rPr lang="en-US" altLang="ko-KR" sz="1500" dirty="0">
                <a:solidFill>
                  <a:srgbClr val="0070C0"/>
                </a:solidFill>
                <a:latin typeface="+mj-lt"/>
              </a:rPr>
              <a:t>float</a:t>
            </a:r>
            <a:r>
              <a:rPr lang="en-US" altLang="ko-KR" sz="1500" dirty="0">
                <a:latin typeface="+mj-lt"/>
              </a:rPr>
              <a:t> score;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500" dirty="0">
                <a:latin typeface="+mj-lt"/>
              </a:rPr>
              <a:t>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500" dirty="0" err="1">
                <a:solidFill>
                  <a:srgbClr val="0070C0"/>
                </a:solidFill>
                <a:latin typeface="+mj-lt"/>
              </a:rPr>
              <a:t>typedef</a:t>
            </a:r>
            <a:r>
              <a:rPr lang="en-US" altLang="ko-KR" sz="15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1500" dirty="0" err="1">
                <a:solidFill>
                  <a:srgbClr val="0070C0"/>
                </a:solidFill>
                <a:latin typeface="+mj-lt"/>
              </a:rPr>
              <a:t>struct</a:t>
            </a:r>
            <a:r>
              <a:rPr lang="en-US" altLang="ko-KR" sz="15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1500" dirty="0">
                <a:latin typeface="+mj-lt"/>
              </a:rPr>
              <a:t>student </a:t>
            </a:r>
            <a:r>
              <a:rPr lang="en-US" altLang="ko-KR" sz="1500" dirty="0" err="1">
                <a:latin typeface="+mj-lt"/>
              </a:rPr>
              <a:t>student</a:t>
            </a:r>
            <a:r>
              <a:rPr lang="en-US" altLang="ko-KR" sz="1500" dirty="0">
                <a:latin typeface="+mj-lt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endParaRPr lang="en-US" altLang="ko-KR" sz="15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500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altLang="ko-KR" sz="15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1500" dirty="0">
                <a:latin typeface="+mj-lt"/>
              </a:rPr>
              <a:t>main(</a:t>
            </a:r>
            <a:r>
              <a:rPr lang="en-US" altLang="ko-KR" sz="1500" dirty="0">
                <a:solidFill>
                  <a:srgbClr val="0000FF"/>
                </a:solidFill>
                <a:latin typeface="+mj-lt"/>
              </a:rPr>
              <a:t>void</a:t>
            </a:r>
            <a:r>
              <a:rPr lang="en-US" altLang="ko-KR" sz="1500" dirty="0">
                <a:latin typeface="+mj-lt"/>
              </a:rPr>
              <a:t>)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500" dirty="0">
                <a:latin typeface="+mj-lt"/>
              </a:rPr>
              <a:t>	student s1;	</a:t>
            </a:r>
            <a:r>
              <a:rPr lang="en-US" altLang="ko-KR" sz="1500" dirty="0">
                <a:solidFill>
                  <a:schemeClr val="tx2"/>
                </a:solidFill>
                <a:latin typeface="+mj-lt"/>
              </a:rPr>
              <a:t>// </a:t>
            </a:r>
            <a:r>
              <a:rPr lang="ko-KR" altLang="en-US" sz="1500" dirty="0">
                <a:solidFill>
                  <a:schemeClr val="tx2"/>
                </a:solidFill>
                <a:latin typeface="+mj-lt"/>
              </a:rPr>
              <a:t>구조체 변수의 선언</a:t>
            </a:r>
            <a:endParaRPr lang="en-US" altLang="ko-KR" sz="1500" dirty="0">
              <a:solidFill>
                <a:schemeClr val="tx2"/>
              </a:solidFill>
              <a:latin typeface="+mj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defRPr/>
            </a:pPr>
            <a:r>
              <a:rPr lang="en-US" altLang="ko-KR" sz="1500" dirty="0">
                <a:solidFill>
                  <a:schemeClr val="tx2"/>
                </a:solidFill>
                <a:latin typeface="+mj-lt"/>
              </a:rPr>
              <a:t>	</a:t>
            </a:r>
            <a:r>
              <a:rPr lang="en-US" altLang="ko-KR" sz="1500" dirty="0"/>
              <a:t>student s2;	</a:t>
            </a:r>
            <a:r>
              <a:rPr lang="en-US" altLang="ko-KR" sz="1500" dirty="0">
                <a:solidFill>
                  <a:schemeClr val="tx2"/>
                </a:solidFill>
              </a:rPr>
              <a:t>// </a:t>
            </a:r>
            <a:r>
              <a:rPr lang="ko-KR" altLang="en-US" sz="1500" dirty="0">
                <a:solidFill>
                  <a:schemeClr val="tx2"/>
                </a:solidFill>
              </a:rPr>
              <a:t>구조체 변수의 선언</a:t>
            </a:r>
            <a:endParaRPr lang="en-US" altLang="ko-KR" sz="1500" dirty="0">
              <a:solidFill>
                <a:schemeClr val="tx2"/>
              </a:solidFill>
              <a:latin typeface="+mj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500" dirty="0">
                <a:latin typeface="+mj-lt"/>
              </a:rPr>
              <a:t>	...	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500" dirty="0">
                <a:latin typeface="+mj-lt"/>
              </a:rPr>
              <a:t>	return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5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65402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  <a:r>
              <a:rPr lang="en-US" altLang="ko-KR" dirty="0"/>
              <a:t> </a:t>
            </a:r>
            <a:r>
              <a:rPr lang="ko-KR" altLang="en-US" dirty="0"/>
              <a:t>변수의 선언 방법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typedef</a:t>
            </a:r>
            <a:r>
              <a:rPr lang="ko-KR" altLang="en-US" dirty="0"/>
              <a:t>를 사용하는 또 다른 방법</a:t>
            </a:r>
            <a:endParaRPr lang="en-US" altLang="ko-KR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11560" y="2301552"/>
            <a:ext cx="7777163" cy="4251648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500" dirty="0">
                <a:solidFill>
                  <a:srgbClr val="0070C0"/>
                </a:solidFill>
                <a:latin typeface="+mj-lt"/>
              </a:rPr>
              <a:t>#include </a:t>
            </a:r>
            <a:r>
              <a:rPr lang="en-US" altLang="ko-KR" sz="15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altLang="ko-KR" sz="1500" dirty="0" err="1">
                <a:solidFill>
                  <a:srgbClr val="800000"/>
                </a:solidFill>
                <a:latin typeface="+mj-lt"/>
              </a:rPr>
              <a:t>stdio.h</a:t>
            </a:r>
            <a:r>
              <a:rPr lang="en-US" altLang="ko-KR" sz="1500" dirty="0">
                <a:solidFill>
                  <a:srgbClr val="800000"/>
                </a:solidFill>
                <a:latin typeface="+mj-lt"/>
              </a:rPr>
              <a:t>&gt;</a:t>
            </a:r>
            <a:endParaRPr lang="en-US" altLang="ko-KR" sz="15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endParaRPr lang="en-US" altLang="ko-KR" sz="15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500" dirty="0" err="1">
                <a:solidFill>
                  <a:srgbClr val="0070C0"/>
                </a:solidFill>
                <a:latin typeface="+mj-lt"/>
              </a:rPr>
              <a:t>typedef</a:t>
            </a:r>
            <a:r>
              <a:rPr lang="en-US" altLang="ko-KR" sz="15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1500" dirty="0" err="1">
                <a:solidFill>
                  <a:srgbClr val="0070C0"/>
                </a:solidFill>
                <a:latin typeface="+mj-lt"/>
              </a:rPr>
              <a:t>struct</a:t>
            </a:r>
            <a:r>
              <a:rPr lang="en-US" altLang="ko-KR" sz="15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1500" dirty="0">
                <a:latin typeface="+mj-lt"/>
              </a:rPr>
              <a:t>{		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500" dirty="0">
                <a:latin typeface="+mj-lt"/>
              </a:rPr>
              <a:t>	</a:t>
            </a:r>
            <a:r>
              <a:rPr lang="en-US" altLang="ko-KR" sz="1500" dirty="0">
                <a:solidFill>
                  <a:srgbClr val="0070C0"/>
                </a:solidFill>
                <a:latin typeface="+mj-lt"/>
              </a:rPr>
              <a:t>char</a:t>
            </a:r>
            <a:r>
              <a:rPr lang="en-US" altLang="ko-KR" sz="1500" dirty="0">
                <a:latin typeface="+mj-lt"/>
              </a:rPr>
              <a:t> name[20];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500" dirty="0">
                <a:latin typeface="+mj-lt"/>
              </a:rPr>
              <a:t>	</a:t>
            </a:r>
            <a:r>
              <a:rPr lang="en-US" altLang="ko-KR" sz="1500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altLang="ko-KR" sz="15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1500" dirty="0">
                <a:latin typeface="+mj-lt"/>
              </a:rPr>
              <a:t>ID;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500" dirty="0">
                <a:latin typeface="+mj-lt"/>
              </a:rPr>
              <a:t>	</a:t>
            </a:r>
            <a:r>
              <a:rPr lang="en-US" altLang="ko-KR" sz="1500" dirty="0">
                <a:solidFill>
                  <a:srgbClr val="0070C0"/>
                </a:solidFill>
                <a:latin typeface="+mj-lt"/>
              </a:rPr>
              <a:t>float</a:t>
            </a:r>
            <a:r>
              <a:rPr lang="en-US" altLang="ko-KR" sz="1500" dirty="0">
                <a:latin typeface="+mj-lt"/>
              </a:rPr>
              <a:t> score;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500" dirty="0">
                <a:latin typeface="+mj-lt"/>
              </a:rPr>
              <a:t>} student;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endParaRPr lang="en-US" altLang="ko-KR" sz="15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500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altLang="ko-KR" sz="15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1500" dirty="0">
                <a:latin typeface="+mj-lt"/>
              </a:rPr>
              <a:t>main(</a:t>
            </a:r>
            <a:r>
              <a:rPr lang="en-US" altLang="ko-KR" sz="1500" dirty="0">
                <a:solidFill>
                  <a:srgbClr val="0000FF"/>
                </a:solidFill>
                <a:latin typeface="+mj-lt"/>
              </a:rPr>
              <a:t>void</a:t>
            </a:r>
            <a:r>
              <a:rPr lang="en-US" altLang="ko-KR" sz="1500" dirty="0">
                <a:latin typeface="+mj-lt"/>
              </a:rPr>
              <a:t>)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500" dirty="0">
                <a:latin typeface="+mj-lt"/>
              </a:rPr>
              <a:t>	student s1;	</a:t>
            </a:r>
            <a:r>
              <a:rPr lang="en-US" altLang="ko-KR" sz="1500" dirty="0">
                <a:solidFill>
                  <a:schemeClr val="tx2"/>
                </a:solidFill>
                <a:latin typeface="+mj-lt"/>
              </a:rPr>
              <a:t>// </a:t>
            </a:r>
            <a:r>
              <a:rPr lang="ko-KR" altLang="en-US" sz="1500" dirty="0">
                <a:solidFill>
                  <a:schemeClr val="tx2"/>
                </a:solidFill>
                <a:latin typeface="+mj-lt"/>
              </a:rPr>
              <a:t>구조체 변수의 선언</a:t>
            </a:r>
            <a:endParaRPr lang="en-US" altLang="ko-KR" sz="1500" dirty="0">
              <a:solidFill>
                <a:schemeClr val="tx2"/>
              </a:solidFill>
              <a:latin typeface="+mj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defRPr/>
            </a:pPr>
            <a:r>
              <a:rPr lang="en-US" altLang="ko-KR" sz="1500" dirty="0">
                <a:solidFill>
                  <a:schemeClr val="tx2"/>
                </a:solidFill>
                <a:latin typeface="+mj-lt"/>
              </a:rPr>
              <a:t>	</a:t>
            </a:r>
            <a:r>
              <a:rPr lang="en-US" altLang="ko-KR" sz="1500" dirty="0"/>
              <a:t>student s2;	</a:t>
            </a:r>
            <a:r>
              <a:rPr lang="en-US" altLang="ko-KR" sz="1500" dirty="0">
                <a:solidFill>
                  <a:schemeClr val="tx2"/>
                </a:solidFill>
              </a:rPr>
              <a:t>// </a:t>
            </a:r>
            <a:r>
              <a:rPr lang="ko-KR" altLang="en-US" sz="1500" dirty="0">
                <a:solidFill>
                  <a:schemeClr val="tx2"/>
                </a:solidFill>
              </a:rPr>
              <a:t>구조체 변수의 선언</a:t>
            </a:r>
            <a:endParaRPr lang="en-US" altLang="ko-KR" sz="1500" dirty="0">
              <a:solidFill>
                <a:schemeClr val="tx2"/>
              </a:solidFill>
              <a:latin typeface="+mj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500" dirty="0">
                <a:latin typeface="+mj-lt"/>
              </a:rPr>
              <a:t>	...	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500" dirty="0">
                <a:latin typeface="+mj-lt"/>
              </a:rPr>
              <a:t>	return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5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99992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typedef</a:t>
            </a:r>
            <a:r>
              <a:rPr lang="ko-KR" altLang="en-US" dirty="0"/>
              <a:t>의 용도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/>
              <a:t>이식성을</a:t>
            </a:r>
            <a:r>
              <a:rPr lang="ko-KR" altLang="en-US" dirty="0"/>
              <a:t> 높여줌</a:t>
            </a:r>
            <a:endParaRPr lang="en-US" altLang="ko-KR" dirty="0"/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type</a:t>
            </a:r>
            <a:r>
              <a:rPr lang="ko-KR" altLang="en-US" dirty="0"/>
              <a:t>은 하드웨어마다 그 크기가 다름</a:t>
            </a:r>
            <a:endParaRPr lang="en-US" altLang="ko-KR" dirty="0"/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/>
              <a:t>대신 </a:t>
            </a:r>
            <a:r>
              <a:rPr lang="en-US" altLang="ko-KR" dirty="0"/>
              <a:t>INT16 </a:t>
            </a:r>
            <a:r>
              <a:rPr lang="ko-KR" altLang="en-US" dirty="0"/>
              <a:t>혹은 </a:t>
            </a:r>
            <a:r>
              <a:rPr lang="en-US" altLang="ko-KR" dirty="0"/>
              <a:t>INT32</a:t>
            </a:r>
            <a:r>
              <a:rPr lang="ko-KR" altLang="en-US" dirty="0"/>
              <a:t>를 정의해서 사용한다면 하드웨어 독립적인 코드를 작성 가능함 </a:t>
            </a:r>
            <a:r>
              <a:rPr lang="en-US" altLang="ko-KR" dirty="0"/>
              <a:t>(</a:t>
            </a:r>
            <a:r>
              <a:rPr lang="en-US" altLang="ko-KR" dirty="0" err="1"/>
              <a:t>typedef</a:t>
            </a:r>
            <a:r>
              <a:rPr lang="en-US" altLang="ko-KR" dirty="0"/>
              <a:t> short INT16; </a:t>
            </a:r>
            <a:r>
              <a:rPr lang="en-US" altLang="ko-KR" dirty="0" err="1"/>
              <a:t>typedef</a:t>
            </a:r>
            <a:r>
              <a:rPr lang="en-US" altLang="ko-KR" dirty="0"/>
              <a:t> long INT32; 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#define</a:t>
            </a:r>
            <a:r>
              <a:rPr lang="ko-KR" altLang="en-US" dirty="0"/>
              <a:t>을 이용해도 </a:t>
            </a:r>
            <a:r>
              <a:rPr lang="en-US" altLang="ko-KR" dirty="0" err="1"/>
              <a:t>typedef</a:t>
            </a:r>
            <a:r>
              <a:rPr lang="ko-KR" altLang="en-US" dirty="0"/>
              <a:t>와 비슷한 효과를 낼 수 있음</a:t>
            </a:r>
            <a:endParaRPr lang="en-US" altLang="ko-KR" dirty="0"/>
          </a:p>
          <a:p>
            <a:pPr lvl="1"/>
            <a:r>
              <a:rPr lang="en-US" altLang="ko-KR" dirty="0"/>
              <a:t>'</a:t>
            </a:r>
            <a:r>
              <a:rPr lang="en-US" altLang="ko-KR" dirty="0" err="1"/>
              <a:t>typedef</a:t>
            </a:r>
            <a:r>
              <a:rPr lang="en-US" altLang="ko-KR" dirty="0"/>
              <a:t> unsigned </a:t>
            </a:r>
            <a:r>
              <a:rPr lang="en-US" altLang="ko-KR" dirty="0" err="1"/>
              <a:t>int</a:t>
            </a:r>
            <a:r>
              <a:rPr lang="en-US" altLang="ko-KR" dirty="0"/>
              <a:t> UNIT32' ==</a:t>
            </a:r>
            <a:r>
              <a:rPr lang="ko-KR" altLang="en-US" dirty="0"/>
              <a:t> </a:t>
            </a:r>
            <a:r>
              <a:rPr lang="en-US" altLang="ko-KR" dirty="0"/>
              <a:t>'#define UINT32 unsigned </a:t>
            </a:r>
            <a:r>
              <a:rPr lang="en-US" altLang="ko-KR" dirty="0" err="1"/>
              <a:t>int</a:t>
            </a:r>
            <a:r>
              <a:rPr lang="en-US" altLang="ko-KR" dirty="0"/>
              <a:t>'</a:t>
            </a:r>
          </a:p>
          <a:p>
            <a:pPr lvl="1"/>
            <a:r>
              <a:rPr lang="en-US" altLang="ko-KR" dirty="0"/>
              <a:t>#define</a:t>
            </a:r>
            <a:r>
              <a:rPr lang="ko-KR" altLang="en-US" dirty="0"/>
              <a:t>은 기계적인 코드 변환이지만 </a:t>
            </a:r>
            <a:r>
              <a:rPr lang="en-US" altLang="ko-KR" dirty="0" err="1"/>
              <a:t>typedef</a:t>
            </a:r>
            <a:r>
              <a:rPr lang="ko-KR" altLang="en-US" dirty="0"/>
              <a:t>는 컴파일러가 처리하므로 좀 더 복잡한 경우를 처리 가능함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문서화의 역할</a:t>
            </a:r>
            <a:endParaRPr lang="en-US" altLang="ko-KR" dirty="0"/>
          </a:p>
          <a:p>
            <a:pPr lvl="1"/>
            <a:r>
              <a:rPr lang="en-US" altLang="ko-KR" dirty="0" err="1"/>
              <a:t>typedef</a:t>
            </a:r>
            <a:r>
              <a:rPr lang="ko-KR" altLang="en-US" dirty="0"/>
              <a:t>는 구조체가 무엇을 하는 것인지 보다 명확하게 표현해줌으로써 주석과 같은 역할을 함</a:t>
            </a:r>
          </a:p>
        </p:txBody>
      </p:sp>
    </p:spTree>
    <p:extLst>
      <p:ext uri="{BB962C8B-B14F-4D97-AF65-F5344CB8AC3E}">
        <p14:creationId xmlns:p14="http://schemas.microsoft.com/office/powerpoint/2010/main" val="1523591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구조체 선언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1657350"/>
            <a:ext cx="8524875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656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구조체 선언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Comic Sans MS" pitchFamily="66" charset="0"/>
              </a:rPr>
              <a:t>구조체 선언은 변수 선언이 아니다</a:t>
            </a:r>
            <a:r>
              <a:rPr lang="en-US" altLang="ko-KR" dirty="0">
                <a:latin typeface="Comic Sans MS" pitchFamily="66" charset="0"/>
              </a:rPr>
              <a:t>.</a:t>
            </a:r>
            <a:endParaRPr lang="ko-KR" altLang="en-US" dirty="0"/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0" y="2549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1187450" y="1628775"/>
            <a:ext cx="482441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endParaRPr lang="ko-KR" altLang="en-US" sz="2000" dirty="0">
              <a:latin typeface="Comic Sans MS" pitchFamily="66" charset="0"/>
            </a:endParaRP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0" y="2425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4864"/>
            <a:ext cx="8229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4402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1" y="4674410"/>
            <a:ext cx="833437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구조체 변수 선언</a:t>
            </a: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292" name="Rectangle 7"/>
          <p:cNvSpPr>
            <a:spLocks noChangeArrowheads="1"/>
          </p:cNvSpPr>
          <p:nvPr/>
        </p:nvSpPr>
        <p:spPr bwMode="auto">
          <a:xfrm>
            <a:off x="0" y="2690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580072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10936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1735</TotalTime>
  <Words>3977</Words>
  <Application>Microsoft Office PowerPoint</Application>
  <PresentationFormat>화면 슬라이드 쇼(4:3)</PresentationFormat>
  <Paragraphs>752</Paragraphs>
  <Slides>63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8</vt:i4>
      </vt:variant>
      <vt:variant>
        <vt:lpstr>슬라이드 제목</vt:lpstr>
      </vt:variant>
      <vt:variant>
        <vt:i4>63</vt:i4>
      </vt:variant>
    </vt:vector>
  </HeadingPairs>
  <TitlesOfParts>
    <vt:vector size="84" baseType="lpstr">
      <vt:lpstr>Arial Unicode MS</vt:lpstr>
      <vt:lpstr>HY얕은샘물M</vt:lpstr>
      <vt:lpstr>굴림</vt:lpstr>
      <vt:lpstr>새굴림</vt:lpstr>
      <vt:lpstr>휴먼명조</vt:lpstr>
      <vt:lpstr>Arial</vt:lpstr>
      <vt:lpstr>Century Schoolbook</vt:lpstr>
      <vt:lpstr>Comic Sans MS</vt:lpstr>
      <vt:lpstr>Symbol</vt:lpstr>
      <vt:lpstr>Trebuchet MS</vt:lpstr>
      <vt:lpstr>Tw Cen MT</vt:lpstr>
      <vt:lpstr>Wingdings</vt:lpstr>
      <vt:lpstr>Wingdings 2</vt:lpstr>
      <vt:lpstr>1_Crayons</vt:lpstr>
      <vt:lpstr>가을</vt:lpstr>
      <vt:lpstr>2_Crayons</vt:lpstr>
      <vt:lpstr>3_Crayons</vt:lpstr>
      <vt:lpstr>4_Crayons</vt:lpstr>
      <vt:lpstr>5_Crayons</vt:lpstr>
      <vt:lpstr>6_Crayons</vt:lpstr>
      <vt:lpstr>7_Crayons</vt:lpstr>
      <vt:lpstr>PowerPoint 프레젠테이션</vt:lpstr>
      <vt:lpstr>이번 장에서 학습할 내용</vt:lpstr>
      <vt:lpstr>자료형의 분류</vt:lpstr>
      <vt:lpstr>구조체의 필요성</vt:lpstr>
      <vt:lpstr>구조체의 필요성</vt:lpstr>
      <vt:lpstr>중간 점검</vt:lpstr>
      <vt:lpstr>구조체 선언</vt:lpstr>
      <vt:lpstr>구조체 선언</vt:lpstr>
      <vt:lpstr>구조체 변수 선언</vt:lpstr>
      <vt:lpstr>구조체 변수의 선언 방법1</vt:lpstr>
      <vt:lpstr>구조체 변수의 선언 방법2</vt:lpstr>
      <vt:lpstr>구조체 변수의 선언 방법3</vt:lpstr>
      <vt:lpstr>구조체의 초기화</vt:lpstr>
      <vt:lpstr>구조체 멤버 참조</vt:lpstr>
      <vt:lpstr>구조체 선언과 구조체 변수 선언</vt:lpstr>
      <vt:lpstr>예제 #1</vt:lpstr>
      <vt:lpstr>예제 #1</vt:lpstr>
      <vt:lpstr>예제 #2</vt:lpstr>
      <vt:lpstr>(실습1) 점들간의 거리 계산</vt:lpstr>
      <vt:lpstr>(실습1) 점들간의 거리 계산</vt:lpstr>
      <vt:lpstr>구조체 변수의 대입</vt:lpstr>
      <vt:lpstr>구조체 변수의 비교</vt:lpstr>
      <vt:lpstr>사각형의 면적 계산</vt:lpstr>
      <vt:lpstr>예제</vt:lpstr>
      <vt:lpstr>예제</vt:lpstr>
      <vt:lpstr>구조체 배열</vt:lpstr>
      <vt:lpstr>구조체 배열</vt:lpstr>
      <vt:lpstr>구조체 배열의 초기화</vt:lpstr>
      <vt:lpstr>예제 #1</vt:lpstr>
      <vt:lpstr>PowerPoint 프레젠테이션</vt:lpstr>
      <vt:lpstr>예제 #1</vt:lpstr>
      <vt:lpstr>(실습2) 구조체 배열 사용하기</vt:lpstr>
      <vt:lpstr>(실습2) 구조체 배열 사용하기</vt:lpstr>
      <vt:lpstr>구조체와 함수</vt:lpstr>
      <vt:lpstr>구조체와 함수</vt:lpstr>
      <vt:lpstr>예제 #1</vt:lpstr>
      <vt:lpstr>예제 #1</vt:lpstr>
      <vt:lpstr>예제 #1</vt:lpstr>
      <vt:lpstr>구조체와 포인터</vt:lpstr>
      <vt:lpstr>-&gt; 연산자</vt:lpstr>
      <vt:lpstr>예제</vt:lpstr>
      <vt:lpstr>구조체를 인자로 가지는 함수</vt:lpstr>
      <vt:lpstr>구조체를 반환하는 함수</vt:lpstr>
      <vt:lpstr>자기 참조 구조체</vt:lpstr>
      <vt:lpstr>자기 참조 구조체</vt:lpstr>
      <vt:lpstr>공용체</vt:lpstr>
      <vt:lpstr>예제</vt:lpstr>
      <vt:lpstr>예제2</vt:lpstr>
      <vt:lpstr>열거형</vt:lpstr>
      <vt:lpstr>열거형의 초기화</vt:lpstr>
      <vt:lpstr>예제1</vt:lpstr>
      <vt:lpstr>예제1</vt:lpstr>
      <vt:lpstr>예제2</vt:lpstr>
      <vt:lpstr>열거형과 다른 방법과의 비교</vt:lpstr>
      <vt:lpstr>typedef </vt:lpstr>
      <vt:lpstr>typedef </vt:lpstr>
      <vt:lpstr>typedef의 예</vt:lpstr>
      <vt:lpstr>예제 #1</vt:lpstr>
      <vt:lpstr>예제 소스</vt:lpstr>
      <vt:lpstr>예제 소스</vt:lpstr>
      <vt:lpstr>구조체 변수의 선언 방법4</vt:lpstr>
      <vt:lpstr>구조체 변수의 선언 방법5</vt:lpstr>
      <vt:lpstr>typedef의 용도</vt:lpstr>
    </vt:vector>
  </TitlesOfParts>
  <Company>web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11장 포인터</dc:title>
  <dc:creator>web</dc:creator>
  <cp:lastModifiedBy>lab</cp:lastModifiedBy>
  <cp:revision>247</cp:revision>
  <dcterms:created xsi:type="dcterms:W3CDTF">2007-11-08T01:24:05Z</dcterms:created>
  <dcterms:modified xsi:type="dcterms:W3CDTF">2020-10-22T08:29:43Z</dcterms:modified>
</cp:coreProperties>
</file>