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  <p:sldMasterId id="2147483745" r:id="rId3"/>
    <p:sldMasterId id="2147483757" r:id="rId4"/>
    <p:sldMasterId id="2147483769" r:id="rId5"/>
    <p:sldMasterId id="2147483782" r:id="rId6"/>
    <p:sldMasterId id="2147483794" r:id="rId7"/>
    <p:sldMasterId id="2147483806" r:id="rId8"/>
    <p:sldMasterId id="2147483819" r:id="rId9"/>
  </p:sldMasterIdLst>
  <p:sldIdLst>
    <p:sldId id="540" r:id="rId10"/>
    <p:sldId id="541" r:id="rId11"/>
    <p:sldId id="419" r:id="rId12"/>
    <p:sldId id="487" r:id="rId13"/>
    <p:sldId id="488" r:id="rId14"/>
    <p:sldId id="423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420" r:id="rId32"/>
    <p:sldId id="544" r:id="rId33"/>
    <p:sldId id="445" r:id="rId34"/>
    <p:sldId id="446" r:id="rId35"/>
    <p:sldId id="447" r:id="rId36"/>
    <p:sldId id="448" r:id="rId37"/>
    <p:sldId id="449" r:id="rId38"/>
    <p:sldId id="450" r:id="rId39"/>
    <p:sldId id="561" r:id="rId40"/>
    <p:sldId id="453" r:id="rId41"/>
    <p:sldId id="458" r:id="rId42"/>
    <p:sldId id="459" r:id="rId43"/>
    <p:sldId id="524" r:id="rId44"/>
    <p:sldId id="525" r:id="rId45"/>
    <p:sldId id="517" r:id="rId46"/>
    <p:sldId id="460" r:id="rId47"/>
    <p:sldId id="464" r:id="rId48"/>
    <p:sldId id="527" r:id="rId49"/>
    <p:sldId id="511" r:id="rId50"/>
    <p:sldId id="528" r:id="rId51"/>
    <p:sldId id="470" r:id="rId52"/>
    <p:sldId id="562" r:id="rId53"/>
    <p:sldId id="472" r:id="rId54"/>
    <p:sldId id="473" r:id="rId55"/>
    <p:sldId id="474" r:id="rId56"/>
    <p:sldId id="518" r:id="rId57"/>
    <p:sldId id="530" r:id="rId58"/>
    <p:sldId id="531" r:id="rId59"/>
    <p:sldId id="496" r:id="rId60"/>
    <p:sldId id="497" r:id="rId61"/>
    <p:sldId id="532" r:id="rId62"/>
    <p:sldId id="533" r:id="rId63"/>
    <p:sldId id="534" r:id="rId64"/>
    <p:sldId id="535" r:id="rId65"/>
    <p:sldId id="536" r:id="rId66"/>
    <p:sldId id="537" r:id="rId67"/>
    <p:sldId id="538" r:id="rId68"/>
    <p:sldId id="539" r:id="rId69"/>
    <p:sldId id="564" r:id="rId70"/>
    <p:sldId id="565" r:id="rId71"/>
    <p:sldId id="566" r:id="rId72"/>
    <p:sldId id="563" r:id="rId7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CC"/>
    <a:srgbClr val="AFEAFF"/>
    <a:srgbClr val="CCFFFF"/>
    <a:srgbClr val="CCECFF"/>
    <a:srgbClr val="CCFFCC"/>
    <a:srgbClr val="FF0000"/>
    <a:srgbClr val="FFCCFF"/>
    <a:srgbClr val="00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214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970254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3709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10/22/2020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14269-532F-45EA-A9BA-55B4AED5BE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07CCE-3CC9-465E-8CCB-51671EB54BA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C0280C-360A-4D92-903B-2BED37C71DC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4399F3-3142-4CFB-955F-A0CF5CEAF78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727BE4-A820-49B7-872C-E04F10B90E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7B2A7B-CF72-42EA-9722-02A1D0DCD1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4A179-5AA2-4366-99FC-E393E7C5C1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E316DA-46CC-4AB9-9CB0-195FBCD7C7D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83998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A37BDD-EF56-43DB-9147-6D638F403D6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81B-BF42-4700-BBA1-F0784519C2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17A200B-9835-4546-B5E3-C83C6C27D5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2450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173091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350600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499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47280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12384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823893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12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파일입출력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64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형식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569325" cy="324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08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필드폭</a:t>
            </a:r>
            <a:r>
              <a:rPr lang="ko-KR" altLang="en-US" dirty="0"/>
              <a:t> 예제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1709928"/>
            <a:ext cx="6572250" cy="3810274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#include </a:t>
            </a:r>
            <a:r>
              <a:rPr lang="en-US" altLang="ko-KR" sz="1600" dirty="0">
                <a:latin typeface="+mj-lt"/>
              </a:rPr>
              <a:t>&lt;</a:t>
            </a:r>
            <a:r>
              <a:rPr lang="en-US" altLang="ko-KR" sz="1600" dirty="0" err="1">
                <a:latin typeface="+mj-lt"/>
              </a:rPr>
              <a:t>stdio.h</a:t>
            </a:r>
            <a:r>
              <a:rPr lang="en-US" altLang="ko-KR" sz="1600" dirty="0"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void)</a:t>
            </a:r>
            <a:r>
              <a:rPr lang="en-US" altLang="ko-KR" sz="1600" dirty="0">
                <a:latin typeface="+mj-lt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("%6d                %6d\n", 1, -1);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("%6d                %6d\n", 12, -12);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("%6d                %6d\n", 123, -123);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("%-6d                %-6d\n", 1, -1);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("%-6d                %-6d\n", 1, -1);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("%-6d                %-6d\n", 1, -1);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51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정밀도 예제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1709928"/>
            <a:ext cx="6572250" cy="3810274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#include </a:t>
            </a:r>
            <a:r>
              <a:rPr lang="en-US" altLang="ko-KR" sz="1600" dirty="0">
                <a:latin typeface="+mj-lt"/>
              </a:rPr>
              <a:t>&lt;</a:t>
            </a:r>
            <a:r>
              <a:rPr lang="en-US" altLang="ko-KR" sz="1600" dirty="0" err="1">
                <a:latin typeface="+mj-lt"/>
              </a:rPr>
              <a:t>stdio.h</a:t>
            </a:r>
            <a:r>
              <a:rPr lang="en-US" altLang="ko-KR" sz="1600" dirty="0"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void)</a:t>
            </a:r>
            <a:r>
              <a:rPr lang="en-US" altLang="ko-KR" sz="1600" dirty="0">
                <a:latin typeface="+mj-lt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("%10.3f\n", 1.23456789);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("%10.4f\n", 1.23456789);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("%10.5f\n", 1.23456789);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("%.3f\n", 1.23456789);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("%.3f\n", 1.23456789);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("%.3f\n", 1.23456789);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63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과학적</a:t>
            </a:r>
            <a:r>
              <a:rPr lang="en-US" altLang="ko-KR" dirty="0"/>
              <a:t> </a:t>
            </a:r>
            <a:r>
              <a:rPr lang="ko-KR" altLang="en-US" dirty="0"/>
              <a:t>표기법 출력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1709928"/>
            <a:ext cx="6572250" cy="2529923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#include </a:t>
            </a:r>
            <a:r>
              <a:rPr lang="en-US" altLang="ko-KR" sz="1600" dirty="0">
                <a:latin typeface="+mj-lt"/>
              </a:rPr>
              <a:t>&lt;</a:t>
            </a:r>
            <a:r>
              <a:rPr lang="en-US" altLang="ko-KR" sz="1600" dirty="0" err="1">
                <a:latin typeface="+mj-lt"/>
              </a:rPr>
              <a:t>stdio.h</a:t>
            </a:r>
            <a:r>
              <a:rPr lang="en-US" altLang="ko-KR" sz="1600" dirty="0"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void)</a:t>
            </a:r>
            <a:r>
              <a:rPr lang="en-US" altLang="ko-KR" sz="1600" dirty="0">
                <a:latin typeface="+mj-lt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("%f\n", 0.00123);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("%e\n", 0.00123);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93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scanf()</a:t>
            </a:r>
            <a:r>
              <a:rPr lang="ko-KR" altLang="en-US"/>
              <a:t>의 형식 제어 문자열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3988" cy="472204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>
                <a:latin typeface="Trebuchet MS" panose="020B0603020202020204" pitchFamily="34" charset="0"/>
              </a:rPr>
              <a:t>문자열 형태의 입력을 원하는 형식으로 변환</a:t>
            </a:r>
            <a:endParaRPr lang="en-US" altLang="ko-KR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800" dirty="0">
              <a:latin typeface="Trebuchet MS" panose="020B0603020202020204" pitchFamily="34" charset="0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3437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8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/>
              <a:t>필드폭</a:t>
            </a:r>
            <a:r>
              <a:rPr lang="ko-KR" altLang="en-US" sz="3600" dirty="0"/>
              <a:t> 지정하여 읽기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560" y="1709928"/>
            <a:ext cx="6572250" cy="3170099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#include </a:t>
            </a:r>
            <a:r>
              <a:rPr lang="en-US" altLang="ko-KR" sz="1600" dirty="0">
                <a:latin typeface="+mj-lt"/>
              </a:rPr>
              <a:t>&lt;</a:t>
            </a:r>
            <a:r>
              <a:rPr lang="en-US" altLang="ko-KR" sz="1600" dirty="0" err="1">
                <a:latin typeface="+mj-lt"/>
              </a:rPr>
              <a:t>stdio.h</a:t>
            </a:r>
            <a:r>
              <a:rPr lang="en-US" altLang="ko-KR" sz="1600" dirty="0"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void)</a:t>
            </a:r>
            <a:r>
              <a:rPr lang="en-US" altLang="ko-KR" sz="1600" dirty="0">
                <a:latin typeface="+mj-lt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ko-KR" altLang="en-US" sz="16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a, b;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("6</a:t>
            </a:r>
            <a:r>
              <a:rPr lang="ko-KR" altLang="en-US" sz="1600" dirty="0">
                <a:latin typeface="+mj-lt"/>
              </a:rPr>
              <a:t>자리 정수 입력</a:t>
            </a:r>
            <a:r>
              <a:rPr lang="en-US" altLang="ko-KR" sz="1600" dirty="0">
                <a:latin typeface="+mj-lt"/>
              </a:rPr>
              <a:t>: 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scanf</a:t>
            </a:r>
            <a:r>
              <a:rPr lang="en-US" altLang="ko-KR" sz="1600" dirty="0">
                <a:latin typeface="+mj-lt"/>
              </a:rPr>
              <a:t>("%3d%3d", &amp;a, &amp;b);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("%d, %d\n", a, b);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1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진수</a:t>
            </a:r>
            <a:r>
              <a:rPr lang="en-US" altLang="ko-KR"/>
              <a:t>, 16</a:t>
            </a:r>
            <a:r>
              <a:rPr lang="ko-KR" altLang="en-US"/>
              <a:t>진수 입력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1709928"/>
            <a:ext cx="6572250" cy="3170099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#include </a:t>
            </a:r>
            <a:r>
              <a:rPr lang="en-US" altLang="ko-KR" sz="1600" dirty="0">
                <a:latin typeface="+mj-lt"/>
              </a:rPr>
              <a:t>&lt;</a:t>
            </a:r>
            <a:r>
              <a:rPr lang="en-US" altLang="ko-KR" sz="1600" dirty="0" err="1">
                <a:latin typeface="+mj-lt"/>
              </a:rPr>
              <a:t>stdio.h</a:t>
            </a:r>
            <a:r>
              <a:rPr lang="en-US" altLang="ko-KR" sz="1600" dirty="0"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void)</a:t>
            </a:r>
            <a:r>
              <a:rPr lang="en-US" altLang="ko-KR" sz="1600" dirty="0">
                <a:latin typeface="+mj-lt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ko-KR" altLang="en-US" sz="16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d, o, x;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scanf</a:t>
            </a:r>
            <a:r>
              <a:rPr lang="en-US" altLang="ko-KR" sz="1600" dirty="0">
                <a:latin typeface="+mj-lt"/>
              </a:rPr>
              <a:t>("%d %o %x", &amp;d, &amp;o, &amp;x);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("d=%d, o=%d, x=%d\n", d, o, x);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}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72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문자와 문자열 입력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2395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0222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01840"/>
              </p:ext>
            </p:extLst>
          </p:nvPr>
        </p:nvGraphicFramePr>
        <p:xfrm>
          <a:off x="457200" y="1772816"/>
          <a:ext cx="8363272" cy="3888432"/>
        </p:xfrm>
        <a:graphic>
          <a:graphicData uri="http://schemas.openxmlformats.org/drawingml/2006/table">
            <a:tbl>
              <a:tblPr/>
              <a:tblGrid>
                <a:gridCol w="92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2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분류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형식 지정자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설명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07">
                <a:tc rowSpan="5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문자형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%c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char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형으로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입력받음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%s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공백 문자가 아닌 문자부터 공백 문자가 나올 때까지를 문자열로 변환하여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입력받음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%[abc]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대괄호 안에 있는 문자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a,b,c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로만 이루어진 문자열을 읽어 들인다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%[^abc]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대괄호 안에 있는 문자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a,b,c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만을 제외하고 다른 문자들로 이루어진 문자열을 읽어 들인다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%[0-9]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에서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9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까지의 범위에 있는 문자들로 이루어진 문자열을 읽어 들인다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45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문자와 문자열 읽기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42910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268413"/>
            <a:ext cx="45275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74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scanf1.c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9552" y="1558310"/>
            <a:ext cx="7704856" cy="35274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s[80], t[80];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스페이스로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분리된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문자열을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:"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scanf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"%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s%c%s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>
                <a:latin typeface="+mj-lt"/>
              </a:rPr>
              <a:t>, s, &amp;c, t);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첫번째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=%s\n"</a:t>
            </a:r>
            <a:r>
              <a:rPr lang="en-US" altLang="en-US" sz="1400" dirty="0">
                <a:latin typeface="+mj-lt"/>
              </a:rPr>
              <a:t>, s);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문자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=%c\n"</a:t>
            </a:r>
            <a:r>
              <a:rPr lang="en-US" altLang="en-US" sz="1400" dirty="0">
                <a:latin typeface="+mj-lt"/>
              </a:rPr>
              <a:t>, c);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두번째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=%s\n"</a:t>
            </a:r>
            <a:r>
              <a:rPr lang="en-US" altLang="en-US" sz="1400" dirty="0">
                <a:latin typeface="+mj-lt"/>
              </a:rPr>
              <a:t>, t);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" name="_x70575392"/>
          <p:cNvSpPr>
            <a:spLocks noChangeArrowheads="1"/>
          </p:cNvSpPr>
          <p:nvPr/>
        </p:nvSpPr>
        <p:spPr bwMode="auto">
          <a:xfrm>
            <a:off x="540271" y="5229250"/>
            <a:ext cx="7704137" cy="1008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ko-KR" altLang="en-US" sz="1400" dirty="0">
                <a:solidFill>
                  <a:srgbClr val="993300"/>
                </a:solidFill>
                <a:latin typeface="+mj-lt"/>
              </a:rPr>
              <a:t>스페이스로 분리된 문자열을 입력하시오</a:t>
            </a:r>
            <a:r>
              <a:rPr lang="en-US" altLang="ko-KR" sz="1400" dirty="0">
                <a:solidFill>
                  <a:srgbClr val="993300"/>
                </a:solidFill>
                <a:latin typeface="+mj-lt"/>
              </a:rPr>
              <a:t>:Hello World</a:t>
            </a:r>
          </a:p>
          <a:p>
            <a:pPr algn="just" latinLnBrk="0"/>
            <a:r>
              <a:rPr lang="ko-KR" altLang="en-US" sz="1400" dirty="0">
                <a:solidFill>
                  <a:srgbClr val="993300"/>
                </a:solidFill>
                <a:latin typeface="+mj-lt"/>
              </a:rPr>
              <a:t>입력된 </a:t>
            </a:r>
            <a:r>
              <a:rPr lang="ko-KR" altLang="en-US" sz="1400" dirty="0" err="1">
                <a:solidFill>
                  <a:srgbClr val="993300"/>
                </a:solidFill>
                <a:latin typeface="+mj-lt"/>
              </a:rPr>
              <a:t>첫번째</a:t>
            </a:r>
            <a:r>
              <a:rPr lang="ko-KR" altLang="en-US" sz="1400" dirty="0">
                <a:solidFill>
                  <a:srgbClr val="993300"/>
                </a:solidFill>
                <a:latin typeface="+mj-lt"/>
              </a:rPr>
              <a:t> 문자열</a:t>
            </a:r>
            <a:r>
              <a:rPr lang="en-US" altLang="ko-KR" sz="1400" dirty="0">
                <a:solidFill>
                  <a:srgbClr val="993300"/>
                </a:solidFill>
                <a:latin typeface="+mj-lt"/>
              </a:rPr>
              <a:t>=Hello</a:t>
            </a:r>
          </a:p>
          <a:p>
            <a:pPr algn="just" latinLnBrk="0"/>
            <a:r>
              <a:rPr lang="ko-KR" altLang="en-US" sz="1400" dirty="0">
                <a:solidFill>
                  <a:srgbClr val="993300"/>
                </a:solidFill>
                <a:latin typeface="+mj-lt"/>
              </a:rPr>
              <a:t>입력된 문자</a:t>
            </a:r>
            <a:r>
              <a:rPr lang="en-US" altLang="ko-KR" sz="1400" dirty="0">
                <a:solidFill>
                  <a:srgbClr val="993300"/>
                </a:solidFill>
                <a:latin typeface="+mj-lt"/>
              </a:rPr>
              <a:t>=</a:t>
            </a:r>
          </a:p>
          <a:p>
            <a:pPr algn="just" latinLnBrk="0"/>
            <a:r>
              <a:rPr lang="ko-KR" altLang="en-US" sz="1400" dirty="0">
                <a:solidFill>
                  <a:srgbClr val="993300"/>
                </a:solidFill>
                <a:latin typeface="+mj-lt"/>
              </a:rPr>
              <a:t>입력된 </a:t>
            </a:r>
            <a:r>
              <a:rPr lang="ko-KR" altLang="en-US" sz="1400" dirty="0" err="1">
                <a:solidFill>
                  <a:srgbClr val="993300"/>
                </a:solidFill>
                <a:latin typeface="+mj-lt"/>
              </a:rPr>
              <a:t>두번째</a:t>
            </a:r>
            <a:r>
              <a:rPr lang="ko-KR" altLang="en-US" sz="1400" dirty="0">
                <a:solidFill>
                  <a:srgbClr val="993300"/>
                </a:solidFill>
                <a:latin typeface="+mj-lt"/>
              </a:rPr>
              <a:t> 문자열</a:t>
            </a:r>
            <a:r>
              <a:rPr lang="en-US" altLang="ko-KR" sz="1400" dirty="0">
                <a:solidFill>
                  <a:srgbClr val="993300"/>
                </a:solidFill>
                <a:latin typeface="+mj-lt"/>
              </a:rPr>
              <a:t>=World</a:t>
            </a:r>
          </a:p>
        </p:txBody>
      </p:sp>
    </p:spTree>
    <p:extLst>
      <p:ext uri="{BB962C8B-B14F-4D97-AF65-F5344CB8AC3E}">
        <p14:creationId xmlns:p14="http://schemas.microsoft.com/office/powerpoint/2010/main" val="74806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atinLnBrk="0">
              <a:buFontTx/>
              <a:buChar char="•"/>
            </a:pPr>
            <a:r>
              <a:rPr lang="ko-KR" altLang="en-US" dirty="0" err="1">
                <a:solidFill>
                  <a:schemeClr val="tx2"/>
                </a:solidFill>
              </a:rPr>
              <a:t>스트림의</a:t>
            </a:r>
            <a:r>
              <a:rPr lang="ko-KR" altLang="en-US" dirty="0">
                <a:solidFill>
                  <a:schemeClr val="tx2"/>
                </a:solidFill>
              </a:rPr>
              <a:t> 개념</a:t>
            </a:r>
          </a:p>
          <a:p>
            <a:pPr latinLnBrk="0"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표준 입출력</a:t>
            </a:r>
          </a:p>
          <a:p>
            <a:pPr latinLnBrk="0"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파일 입출력</a:t>
            </a:r>
          </a:p>
          <a:p>
            <a:pPr latinLnBrk="0"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입출력 관련 함수</a:t>
            </a:r>
          </a:p>
        </p:txBody>
      </p:sp>
    </p:spTree>
    <p:extLst>
      <p:ext uri="{BB962C8B-B14F-4D97-AF65-F5344CB8AC3E}">
        <p14:creationId xmlns:p14="http://schemas.microsoft.com/office/powerpoint/2010/main" val="2733892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문자집합으로 읽기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11560" y="1772816"/>
            <a:ext cx="7777162" cy="29527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s[80];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문자열을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:"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scanf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"%[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abc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]"</a:t>
            </a:r>
            <a:r>
              <a:rPr lang="en-US" altLang="en-US" sz="1400" dirty="0">
                <a:latin typeface="+mj-lt"/>
              </a:rPr>
              <a:t>, s);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=%s\n"</a:t>
            </a:r>
            <a:r>
              <a:rPr lang="en-US" altLang="en-US" sz="1400" dirty="0">
                <a:latin typeface="+mj-lt"/>
              </a:rPr>
              <a:t>, s);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  <p:sp>
        <p:nvSpPr>
          <p:cNvPr id="33" name="_x70575392"/>
          <p:cNvSpPr>
            <a:spLocks noChangeArrowheads="1"/>
          </p:cNvSpPr>
          <p:nvPr/>
        </p:nvSpPr>
        <p:spPr bwMode="auto">
          <a:xfrm>
            <a:off x="611560" y="4966407"/>
            <a:ext cx="7704137" cy="550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ko-KR" altLang="en-US" sz="1400" dirty="0">
                <a:solidFill>
                  <a:srgbClr val="993300"/>
                </a:solidFill>
                <a:latin typeface="+mj-lt"/>
              </a:rPr>
              <a:t>문자열을 입력하시오</a:t>
            </a:r>
            <a:r>
              <a:rPr lang="en-US" altLang="ko-KR" sz="1400" dirty="0">
                <a:solidFill>
                  <a:srgbClr val="993300"/>
                </a:solidFill>
                <a:latin typeface="+mj-lt"/>
              </a:rPr>
              <a:t>:</a:t>
            </a:r>
            <a:r>
              <a:rPr lang="en-US" altLang="ko-KR" sz="1400" dirty="0" err="1">
                <a:solidFill>
                  <a:srgbClr val="993300"/>
                </a:solidFill>
                <a:latin typeface="+mj-lt"/>
              </a:rPr>
              <a:t>abcdefgab</a:t>
            </a:r>
            <a:endParaRPr lang="en-US" altLang="ko-KR" sz="1400" dirty="0">
              <a:solidFill>
                <a:srgbClr val="993300"/>
              </a:solidFill>
              <a:latin typeface="+mj-lt"/>
            </a:endParaRPr>
          </a:p>
          <a:p>
            <a:pPr algn="just" latinLnBrk="0"/>
            <a:r>
              <a:rPr lang="ko-KR" altLang="en-US" sz="1400" dirty="0">
                <a:solidFill>
                  <a:srgbClr val="993300"/>
                </a:solidFill>
                <a:latin typeface="+mj-lt"/>
              </a:rPr>
              <a:t>입력된 문자열</a:t>
            </a:r>
            <a:r>
              <a:rPr lang="en-US" altLang="ko-KR" sz="1400" dirty="0">
                <a:solidFill>
                  <a:srgbClr val="993300"/>
                </a:solidFill>
                <a:latin typeface="+mj-lt"/>
              </a:rPr>
              <a:t>=</a:t>
            </a:r>
            <a:r>
              <a:rPr lang="en-US" altLang="ko-KR" sz="1400" dirty="0" err="1">
                <a:solidFill>
                  <a:srgbClr val="993300"/>
                </a:solidFill>
                <a:latin typeface="+mj-lt"/>
              </a:rPr>
              <a:t>abc</a:t>
            </a:r>
            <a:endParaRPr lang="en-US" altLang="ko-KR" sz="1400" dirty="0">
              <a:solidFill>
                <a:srgbClr val="993300"/>
              </a:solidFill>
              <a:latin typeface="+mj-lt"/>
            </a:endParaRPr>
          </a:p>
        </p:txBody>
      </p:sp>
      <p:sp>
        <p:nvSpPr>
          <p:cNvPr id="3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문자집합으로 읽기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74899" y="1755468"/>
            <a:ext cx="7777162" cy="302418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>
                <a:latin typeface="+mj-lt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en-US" sz="140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>
                <a:latin typeface="+mj-lt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>
                <a:latin typeface="+mj-lt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>
                <a:latin typeface="+mj-lt"/>
              </a:rPr>
              <a:t> s[80];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+mj-lt"/>
              </a:rPr>
              <a:t>"문자열을 입력하시오:"</a:t>
            </a:r>
            <a:r>
              <a:rPr lang="en-US" altLang="en-US" sz="1400">
                <a:latin typeface="+mj-lt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+mj-lt"/>
              </a:rPr>
              <a:t>"%[a-z]"</a:t>
            </a:r>
            <a:r>
              <a:rPr lang="en-US" altLang="en-US" sz="1400">
                <a:latin typeface="+mj-lt"/>
              </a:rPr>
              <a:t>, s);	</a:t>
            </a:r>
            <a:r>
              <a:rPr lang="en-US" altLang="en-US" sz="1400">
                <a:solidFill>
                  <a:srgbClr val="008000"/>
                </a:solidFill>
                <a:latin typeface="+mj-lt"/>
              </a:rPr>
              <a:t>// 알파벳 소문자(a-z)로 구성된 문자열만 입력</a:t>
            </a:r>
            <a:endParaRPr lang="en-US" altLang="en-US" sz="140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+mj-lt"/>
              </a:rPr>
              <a:t>"입력된 문자열=%s\n"</a:t>
            </a:r>
            <a:r>
              <a:rPr lang="en-US" altLang="en-US" sz="1400">
                <a:latin typeface="+mj-lt"/>
              </a:rPr>
              <a:t>, s);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}</a:t>
            </a:r>
          </a:p>
        </p:txBody>
      </p:sp>
      <p:sp>
        <p:nvSpPr>
          <p:cNvPr id="308230" name="_x70575392"/>
          <p:cNvSpPr>
            <a:spLocks noChangeArrowheads="1"/>
          </p:cNvSpPr>
          <p:nvPr/>
        </p:nvSpPr>
        <p:spPr bwMode="auto">
          <a:xfrm>
            <a:off x="574899" y="4925219"/>
            <a:ext cx="7777162" cy="808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ko-KR" altLang="ko-KR" sz="1400">
                <a:solidFill>
                  <a:srgbClr val="993300"/>
                </a:solidFill>
                <a:latin typeface="+mj-lt"/>
              </a:rPr>
              <a:t>문자열을 입력하시오:abcdefghijklmnOPQRSTUVWXYZ</a:t>
            </a:r>
          </a:p>
          <a:p>
            <a:pPr algn="just" eaLnBrk="1" hangingPunct="1"/>
            <a:r>
              <a:rPr lang="ko-KR" altLang="ko-KR" sz="1400">
                <a:solidFill>
                  <a:srgbClr val="993300"/>
                </a:solidFill>
                <a:latin typeface="+mj-lt"/>
              </a:rPr>
              <a:t>입력된 문자열=abcdefghijklmn</a:t>
            </a:r>
            <a:endParaRPr lang="en-US" altLang="ko-KR" sz="1400">
              <a:solidFill>
                <a:srgbClr val="993300"/>
              </a:solidFill>
              <a:latin typeface="+mj-lt"/>
            </a:endParaRPr>
          </a:p>
        </p:txBody>
      </p:sp>
      <p:sp>
        <p:nvSpPr>
          <p:cNvPr id="3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08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scanf() </a:t>
            </a:r>
            <a:r>
              <a:rPr lang="ko-KR" altLang="en-US"/>
              <a:t>사용시 주의점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1800" dirty="0" err="1">
                <a:latin typeface="Arial" panose="020B0604020202020204" pitchFamily="34" charset="0"/>
              </a:rPr>
              <a:t>입력값을</a:t>
            </a:r>
            <a:r>
              <a:rPr lang="ko-KR" altLang="en-US" sz="1800" dirty="0">
                <a:latin typeface="Arial" panose="020B0604020202020204" pitchFamily="34" charset="0"/>
              </a:rPr>
              <a:t> 저장할 변수의 주소를 전달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latin typeface="Arial" panose="020B0604020202020204" pitchFamily="34" charset="0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</a:rPr>
              <a:t>i</a:t>
            </a:r>
            <a:r>
              <a:rPr lang="en-US" altLang="ko-KR" sz="1800" dirty="0"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scanf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("%d", </a:t>
            </a: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); // 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오류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!!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latin typeface="Arial" panose="020B0604020202020204" pitchFamily="34" charset="0"/>
              </a:rPr>
              <a:t>배열의 이름은 배열을 가리키는 포인터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latin typeface="Arial" panose="020B0604020202020204" pitchFamily="34" charset="0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</a:rPr>
              <a:t>str</a:t>
            </a:r>
            <a:r>
              <a:rPr lang="en-US" altLang="ko-KR" sz="1800" dirty="0">
                <a:latin typeface="Arial" panose="020B0604020202020204" pitchFamily="34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latin typeface="Arial" panose="020B0604020202020204" pitchFamily="34" charset="0"/>
              </a:rPr>
              <a:t>scanf</a:t>
            </a:r>
            <a:r>
              <a:rPr lang="en-US" altLang="ko-KR" sz="1800" dirty="0">
                <a:latin typeface="Arial" panose="020B0604020202020204" pitchFamily="34" charset="0"/>
              </a:rPr>
              <a:t>("%s", </a:t>
            </a:r>
            <a:r>
              <a:rPr lang="en-US" altLang="ko-KR" sz="1800" dirty="0" err="1">
                <a:latin typeface="Arial" panose="020B0604020202020204" pitchFamily="34" charset="0"/>
              </a:rPr>
              <a:t>str</a:t>
            </a:r>
            <a:r>
              <a:rPr lang="en-US" altLang="ko-KR" sz="1800" dirty="0">
                <a:latin typeface="Arial" panose="020B0604020202020204" pitchFamily="34" charset="0"/>
              </a:rPr>
              <a:t>); // </a:t>
            </a:r>
            <a:r>
              <a:rPr lang="ko-KR" altLang="en-US" sz="1800" dirty="0">
                <a:latin typeface="Arial" panose="020B0604020202020204" pitchFamily="34" charset="0"/>
              </a:rPr>
              <a:t>올바름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scanf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("%s", &amp;</a:t>
            </a: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str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); // 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오류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!!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latin typeface="Arial" panose="020B0604020202020204" pitchFamily="34" charset="0"/>
              </a:rPr>
              <a:t>충분한 공간을 확보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latin typeface="Arial" panose="020B0604020202020204" pitchFamily="34" charset="0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</a:rPr>
              <a:t>str</a:t>
            </a:r>
            <a:r>
              <a:rPr lang="en-US" altLang="ko-KR" sz="1800" dirty="0">
                <a:latin typeface="Arial" panose="020B0604020202020204" pitchFamily="34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scanf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("%s", </a:t>
            </a: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str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); // 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입력된 문자의 개수가 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79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를 초과하면 오류 발생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800" dirty="0" err="1">
                <a:latin typeface="Arial" panose="020B0604020202020204" pitchFamily="34" charset="0"/>
              </a:rPr>
              <a:t>scanf</a:t>
            </a:r>
            <a:r>
              <a:rPr lang="en-US" altLang="ko-KR" sz="1800" dirty="0">
                <a:latin typeface="Arial" panose="020B0604020202020204" pitchFamily="34" charset="0"/>
              </a:rPr>
              <a:t>()</a:t>
            </a:r>
            <a:r>
              <a:rPr lang="ko-KR" altLang="en-US" sz="1800" dirty="0">
                <a:latin typeface="Arial" panose="020B0604020202020204" pitchFamily="34" charset="0"/>
              </a:rPr>
              <a:t>의 형식 제어 문자열의 끝에 </a:t>
            </a:r>
            <a:r>
              <a:rPr lang="ko-KR" altLang="en-US" sz="1800" dirty="0" err="1">
                <a:latin typeface="Arial" panose="020B0604020202020204" pitchFamily="34" charset="0"/>
              </a:rPr>
              <a:t>줄바꿈</a:t>
            </a:r>
            <a:r>
              <a:rPr lang="ko-KR" altLang="en-US" sz="1800" dirty="0">
                <a:latin typeface="Arial" panose="020B0604020202020204" pitchFamily="34" charset="0"/>
              </a:rPr>
              <a:t> 문자 </a:t>
            </a:r>
            <a:r>
              <a:rPr lang="en-US" altLang="ko-KR" sz="1800" dirty="0">
                <a:latin typeface="Arial" panose="020B0604020202020204" pitchFamily="34" charset="0"/>
              </a:rPr>
              <a:t>'\n'</a:t>
            </a:r>
            <a:r>
              <a:rPr lang="ko-KR" altLang="en-US" sz="1800" dirty="0">
                <a:latin typeface="Arial" panose="020B0604020202020204" pitchFamily="34" charset="0"/>
              </a:rPr>
              <a:t>을 사용하는 것은 해당 문자가 반드시 입력되어야 한다는 의미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scanf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("%d\n", &amp;</a:t>
            </a: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);// 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잘못됨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!!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71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스트림과 파일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스트림은 구체적으로 </a:t>
            </a:r>
            <a:r>
              <a:rPr lang="en-US" altLang="ko-KR"/>
              <a:t>FILE </a:t>
            </a:r>
            <a:r>
              <a:rPr lang="ko-KR" altLang="en-US"/>
              <a:t>구조체를 통하여 구현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FILE</a:t>
            </a:r>
            <a:r>
              <a:rPr lang="ko-KR" altLang="en-US"/>
              <a:t>은 </a:t>
            </a:r>
            <a:r>
              <a:rPr lang="en-US" altLang="ko-KR"/>
              <a:t>stdio.h</a:t>
            </a:r>
            <a:r>
              <a:rPr lang="ko-KR" altLang="en-US"/>
              <a:t>에 정의되어 있다</a:t>
            </a:r>
            <a:r>
              <a:rPr lang="en-US" altLang="ko-KR"/>
              <a:t>.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428875"/>
            <a:ext cx="585787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419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스트림과</a:t>
            </a:r>
            <a:r>
              <a:rPr lang="ko-KR" altLang="en-US" dirty="0"/>
              <a:t>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스트림은</a:t>
            </a:r>
            <a:r>
              <a:rPr lang="ko-KR" altLang="en-US" dirty="0"/>
              <a:t> </a:t>
            </a:r>
            <a:r>
              <a:rPr lang="en-US" altLang="ko-KR" dirty="0"/>
              <a:t>FILE </a:t>
            </a:r>
            <a:r>
              <a:rPr lang="ko-KR" altLang="en-US" dirty="0"/>
              <a:t>구조체를 통해서 구현됨</a:t>
            </a:r>
            <a:endParaRPr lang="en-US" altLang="ko-KR" dirty="0"/>
          </a:p>
          <a:p>
            <a:r>
              <a:rPr lang="en-US" altLang="ko-KR" dirty="0"/>
              <a:t>FILE </a:t>
            </a:r>
            <a:r>
              <a:rPr lang="ko-KR" altLang="en-US" dirty="0"/>
              <a:t>구조체는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에 정의되어 있음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2811237"/>
            <a:ext cx="6572250" cy="2850011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struct</a:t>
            </a:r>
            <a:r>
              <a:rPr lang="en-US" altLang="ko-KR" sz="1600" dirty="0">
                <a:latin typeface="+mj-lt"/>
              </a:rPr>
              <a:t> _</a:t>
            </a:r>
            <a:r>
              <a:rPr lang="en-US" altLang="ko-KR" sz="1600" dirty="0" err="1">
                <a:latin typeface="+mj-lt"/>
              </a:rPr>
              <a:t>iobuf</a:t>
            </a:r>
            <a:r>
              <a:rPr lang="en-US" altLang="ko-KR" sz="1600" dirty="0">
                <a:latin typeface="+mj-lt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ko-KR" sz="1600" dirty="0">
                <a:latin typeface="+mj-lt"/>
              </a:rPr>
              <a:t> *_</a:t>
            </a:r>
            <a:r>
              <a:rPr lang="en-US" altLang="ko-KR" sz="1600" dirty="0" err="1">
                <a:latin typeface="+mj-lt"/>
              </a:rPr>
              <a:t>ptr</a:t>
            </a:r>
            <a:r>
              <a:rPr lang="en-US" altLang="ko-KR" sz="1600" dirty="0">
                <a:latin typeface="+mj-lt"/>
              </a:rPr>
              <a:t>;	// </a:t>
            </a:r>
            <a:r>
              <a:rPr lang="ko-KR" altLang="en-US" sz="1600" dirty="0">
                <a:latin typeface="+mj-lt"/>
              </a:rPr>
              <a:t>버퍼의 현재 포인터</a:t>
            </a: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  _</a:t>
            </a:r>
            <a:r>
              <a:rPr lang="en-US" altLang="ko-KR" sz="1600" dirty="0" err="1">
                <a:latin typeface="+mj-lt"/>
              </a:rPr>
              <a:t>cnt</a:t>
            </a:r>
            <a:r>
              <a:rPr lang="en-US" altLang="ko-KR" sz="1600" dirty="0">
                <a:latin typeface="+mj-lt"/>
              </a:rPr>
              <a:t>;	// </a:t>
            </a:r>
            <a:r>
              <a:rPr lang="ko-KR" altLang="en-US" sz="1600" dirty="0">
                <a:latin typeface="+mj-lt"/>
              </a:rPr>
              <a:t>버퍼의 남은 </a:t>
            </a:r>
            <a:r>
              <a:rPr lang="ko-KR" altLang="en-US" sz="1600" dirty="0" err="1">
                <a:latin typeface="+mj-lt"/>
              </a:rPr>
              <a:t>문자수</a:t>
            </a: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ko-KR" sz="1600" dirty="0">
                <a:latin typeface="+mj-lt"/>
              </a:rPr>
              <a:t> *_base;	// </a:t>
            </a:r>
            <a:r>
              <a:rPr lang="ko-KR" altLang="en-US" sz="1600" dirty="0">
                <a:latin typeface="+mj-lt"/>
              </a:rPr>
              <a:t>버퍼의 시작 포인터</a:t>
            </a: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  _flag;	// </a:t>
            </a:r>
            <a:r>
              <a:rPr lang="ko-KR" altLang="en-US" sz="1600" dirty="0">
                <a:latin typeface="+mj-lt"/>
              </a:rPr>
              <a:t>파일 접근 모드</a:t>
            </a:r>
            <a:endParaRPr lang="en-US" altLang="ko-KR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  _file;	// </a:t>
            </a:r>
            <a:r>
              <a:rPr lang="ko-KR" altLang="en-US" sz="1600" dirty="0">
                <a:latin typeface="+mj-lt"/>
              </a:rPr>
              <a:t>파일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디스크립터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(file descriptor)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	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latin typeface="+mj-lt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struct</a:t>
            </a:r>
            <a:r>
              <a:rPr lang="en-US" altLang="ko-KR" sz="1600" dirty="0">
                <a:latin typeface="+mj-lt"/>
              </a:rPr>
              <a:t> _</a:t>
            </a:r>
            <a:r>
              <a:rPr lang="en-US" altLang="ko-KR" sz="1600" dirty="0" err="1">
                <a:latin typeface="+mj-lt"/>
              </a:rPr>
              <a:t>iobuf</a:t>
            </a:r>
            <a:r>
              <a:rPr lang="en-US" altLang="ko-KR" sz="1600" dirty="0">
                <a:latin typeface="+mj-lt"/>
              </a:rPr>
              <a:t> FILE;</a:t>
            </a:r>
          </a:p>
        </p:txBody>
      </p:sp>
    </p:spTree>
    <p:extLst>
      <p:ext uri="{BB962C8B-B14F-4D97-AF65-F5344CB8AC3E}">
        <p14:creationId xmlns:p14="http://schemas.microsoft.com/office/powerpoint/2010/main" val="33864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파일이 필요한 이유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0" y="1988840"/>
            <a:ext cx="76676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614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파일의 개념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</a:t>
            </a:r>
            <a:r>
              <a:rPr lang="ko-KR" altLang="en-US" dirty="0"/>
              <a:t>에서의 파일은 일련의 연속된 바이트</a:t>
            </a:r>
          </a:p>
          <a:p>
            <a:pPr eaLnBrk="1" hangingPunct="1"/>
            <a:r>
              <a:rPr lang="ko-KR" altLang="en-US" dirty="0"/>
              <a:t>모든 파일 데이터들은 결국은 바이트로 바뀌어서 파일에 저장</a:t>
            </a:r>
          </a:p>
          <a:p>
            <a:pPr eaLnBrk="1" hangingPunct="1"/>
            <a:r>
              <a:rPr lang="ko-KR" altLang="en-US" dirty="0"/>
              <a:t>이들 바이트들을 어떻게 해석하느냐는 전적으로 프로그래머의 책임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50" name="_x72100584" descr="EMB00000448b9ec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49275"/>
            <a:ext cx="17986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58197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텍스트 파일</a:t>
            </a:r>
            <a:r>
              <a:rPr lang="en-US" altLang="ko-KR"/>
              <a:t>(text file)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텍스트 파일은 사람이 읽을 수 있는 텍스트가 들어 있는 파일</a:t>
            </a:r>
          </a:p>
          <a:p>
            <a:pPr lvl="1" eaLnBrk="1" hangingPunct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C </a:t>
            </a:r>
            <a:r>
              <a:rPr lang="ko-KR" altLang="en-US"/>
              <a:t>프로그램 소스 파일이나 메모장 파일</a:t>
            </a:r>
          </a:p>
          <a:p>
            <a:pPr eaLnBrk="1" hangingPunct="1"/>
            <a:r>
              <a:rPr lang="ko-KR" altLang="en-US"/>
              <a:t>텍스트 파일은 아스키 코드를 이용하여 저장</a:t>
            </a:r>
          </a:p>
          <a:p>
            <a:pPr eaLnBrk="1" hangingPunct="1"/>
            <a:r>
              <a:rPr lang="ko-KR" altLang="en-US"/>
              <a:t>텍스트 파일은 연속적인 라인들로 구성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87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51545" y="3345245"/>
            <a:ext cx="7265466" cy="3087318"/>
            <a:chOff x="474886" y="2950338"/>
            <a:chExt cx="8273578" cy="3793468"/>
          </a:xfrm>
        </p:grpSpPr>
        <p:grpSp>
          <p:nvGrpSpPr>
            <p:cNvPr id="6" name="그룹 5"/>
            <p:cNvGrpSpPr/>
            <p:nvPr/>
          </p:nvGrpSpPr>
          <p:grpSpPr>
            <a:xfrm>
              <a:off x="4951513" y="2950338"/>
              <a:ext cx="3796951" cy="1148494"/>
              <a:chOff x="4214495" y="2950338"/>
              <a:chExt cx="3796951" cy="114849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214495" y="2950338"/>
                <a:ext cx="3796951" cy="576066"/>
                <a:chOff x="4312771" y="4581128"/>
                <a:chExt cx="3796951" cy="576066"/>
              </a:xfrm>
            </p:grpSpPr>
            <p:sp>
              <p:nvSpPr>
                <p:cNvPr id="9" name="정육면체 8"/>
                <p:cNvSpPr/>
                <p:nvPr/>
              </p:nvSpPr>
              <p:spPr>
                <a:xfrm>
                  <a:off x="4312771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795619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1" name="정육면체 10"/>
                <p:cNvSpPr/>
                <p:nvPr/>
              </p:nvSpPr>
              <p:spPr>
                <a:xfrm>
                  <a:off x="5285742" y="4581129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2" name="정육면체 11"/>
                <p:cNvSpPr/>
                <p:nvPr/>
              </p:nvSpPr>
              <p:spPr>
                <a:xfrm>
                  <a:off x="5796136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3" name="정육면체 12"/>
                <p:cNvSpPr/>
                <p:nvPr/>
              </p:nvSpPr>
              <p:spPr>
                <a:xfrm>
                  <a:off x="6300192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" name="정육면체 13"/>
                <p:cNvSpPr/>
                <p:nvPr/>
              </p:nvSpPr>
              <p:spPr>
                <a:xfrm>
                  <a:off x="6948264" y="4581129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5" name="정육면체 14"/>
                <p:cNvSpPr/>
                <p:nvPr/>
              </p:nvSpPr>
              <p:spPr>
                <a:xfrm>
                  <a:off x="7476052" y="4581128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5254873" y="3645024"/>
                <a:ext cx="2311355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+mj-lt"/>
                    <a:ea typeface="+mj-ea"/>
                  </a:rPr>
                  <a:t>윈도우</a:t>
                </a:r>
                <a:r>
                  <a:rPr lang="en-US" altLang="ko-KR">
                    <a:latin typeface="+mj-lt"/>
                    <a:ea typeface="+mj-ea"/>
                  </a:rPr>
                  <a:t>, MS_DOS</a:t>
                </a:r>
                <a:endParaRPr lang="ko-KR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951513" y="4348032"/>
              <a:ext cx="3269163" cy="1082281"/>
              <a:chOff x="4214495" y="4348032"/>
              <a:chExt cx="3269163" cy="1082281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214495" y="4348032"/>
                <a:ext cx="3269163" cy="576065"/>
                <a:chOff x="4312771" y="5301955"/>
                <a:chExt cx="3269163" cy="576065"/>
              </a:xfrm>
            </p:grpSpPr>
            <p:sp>
              <p:nvSpPr>
                <p:cNvPr id="19" name="정육면체 18"/>
                <p:cNvSpPr/>
                <p:nvPr/>
              </p:nvSpPr>
              <p:spPr>
                <a:xfrm>
                  <a:off x="4312771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0" name="정육면체 19"/>
                <p:cNvSpPr/>
                <p:nvPr/>
              </p:nvSpPr>
              <p:spPr>
                <a:xfrm>
                  <a:off x="4795619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1" name="정육면체 20"/>
                <p:cNvSpPr/>
                <p:nvPr/>
              </p:nvSpPr>
              <p:spPr>
                <a:xfrm>
                  <a:off x="5285742" y="5301955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2" name="정육면체 21"/>
                <p:cNvSpPr/>
                <p:nvPr/>
              </p:nvSpPr>
              <p:spPr>
                <a:xfrm>
                  <a:off x="5796136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" name="정육면체 22"/>
                <p:cNvSpPr/>
                <p:nvPr/>
              </p:nvSpPr>
              <p:spPr>
                <a:xfrm>
                  <a:off x="6300192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4" name="정육면체 23"/>
                <p:cNvSpPr/>
                <p:nvPr/>
              </p:nvSpPr>
              <p:spPr>
                <a:xfrm>
                  <a:off x="6948264" y="5301955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507470" y="4976505"/>
                <a:ext cx="998873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+mj-lt"/>
                    <a:ea typeface="+mj-ea"/>
                  </a:rPr>
                  <a:t>유닉스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951513" y="5680873"/>
              <a:ext cx="3270865" cy="1062933"/>
              <a:chOff x="4214495" y="5680873"/>
              <a:chExt cx="3270865" cy="106293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4214495" y="5680873"/>
                <a:ext cx="3270865" cy="576065"/>
                <a:chOff x="4312771" y="5968906"/>
                <a:chExt cx="3270865" cy="576065"/>
              </a:xfrm>
            </p:grpSpPr>
            <p:sp>
              <p:nvSpPr>
                <p:cNvPr id="28" name="정육면체 27"/>
                <p:cNvSpPr/>
                <p:nvPr/>
              </p:nvSpPr>
              <p:spPr>
                <a:xfrm>
                  <a:off x="4312771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9" name="정육면체 28"/>
                <p:cNvSpPr/>
                <p:nvPr/>
              </p:nvSpPr>
              <p:spPr>
                <a:xfrm>
                  <a:off x="4795619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0" name="정육면체 29"/>
                <p:cNvSpPr/>
                <p:nvPr/>
              </p:nvSpPr>
              <p:spPr>
                <a:xfrm>
                  <a:off x="5285742" y="5968906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1" name="정육면체 30"/>
                <p:cNvSpPr/>
                <p:nvPr/>
              </p:nvSpPr>
              <p:spPr>
                <a:xfrm>
                  <a:off x="5796136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2" name="정육면체 31"/>
                <p:cNvSpPr/>
                <p:nvPr/>
              </p:nvSpPr>
              <p:spPr>
                <a:xfrm>
                  <a:off x="6300192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3" name="정육면체 32"/>
                <p:cNvSpPr/>
                <p:nvPr/>
              </p:nvSpPr>
              <p:spPr>
                <a:xfrm>
                  <a:off x="6949966" y="5968906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396701" y="6289998"/>
                <a:ext cx="1261735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+mj-lt"/>
                    <a:ea typeface="+mj-ea"/>
                  </a:rPr>
                  <a:t>매킨토시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4886" y="4361704"/>
              <a:ext cx="3168352" cy="1068609"/>
              <a:chOff x="474886" y="4581128"/>
              <a:chExt cx="3168352" cy="1068609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474886" y="4581128"/>
                <a:ext cx="3168352" cy="576065"/>
                <a:chOff x="539552" y="4581128"/>
                <a:chExt cx="3168352" cy="576065"/>
              </a:xfrm>
            </p:grpSpPr>
            <p:sp>
              <p:nvSpPr>
                <p:cNvPr id="37" name="정육면체 36"/>
                <p:cNvSpPr/>
                <p:nvPr/>
              </p:nvSpPr>
              <p:spPr>
                <a:xfrm>
                  <a:off x="539552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8" name="정육면체 37"/>
                <p:cNvSpPr/>
                <p:nvPr/>
              </p:nvSpPr>
              <p:spPr>
                <a:xfrm>
                  <a:off x="1022400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9" name="정육면체 38"/>
                <p:cNvSpPr/>
                <p:nvPr/>
              </p:nvSpPr>
              <p:spPr>
                <a:xfrm>
                  <a:off x="1512523" y="4581128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0" name="정육면체 39"/>
                <p:cNvSpPr/>
                <p:nvPr/>
              </p:nvSpPr>
              <p:spPr>
                <a:xfrm>
                  <a:off x="2022917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1" name="정육면체 40"/>
                <p:cNvSpPr/>
                <p:nvPr/>
              </p:nvSpPr>
              <p:spPr>
                <a:xfrm>
                  <a:off x="2526973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2" name="정육면체 41"/>
                <p:cNvSpPr/>
                <p:nvPr/>
              </p:nvSpPr>
              <p:spPr>
                <a:xfrm>
                  <a:off x="3074234" y="4581128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447857" y="5195929"/>
                <a:ext cx="924032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+mj-lt"/>
                    <a:ea typeface="+mj-ea"/>
                  </a:rPr>
                  <a:t>C</a:t>
                </a:r>
                <a:r>
                  <a:rPr lang="ko-KR" altLang="en-US">
                    <a:latin typeface="+mj-lt"/>
                    <a:ea typeface="+mj-ea"/>
                  </a:rPr>
                  <a:t>언어</a:t>
                </a:r>
              </a:p>
            </p:txBody>
          </p:sp>
        </p:grpSp>
        <p:cxnSp>
          <p:nvCxnSpPr>
            <p:cNvPr id="43" name="직선 화살표 연결선 42"/>
            <p:cNvCxnSpPr/>
            <p:nvPr/>
          </p:nvCxnSpPr>
          <p:spPr>
            <a:xfrm>
              <a:off x="3779912" y="4623364"/>
              <a:ext cx="100811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3779912" y="3310379"/>
              <a:ext cx="1008112" cy="13008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3779912" y="4611229"/>
              <a:ext cx="1008112" cy="135767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010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</a:t>
            </a:r>
            <a:r>
              <a:rPr lang="en-US" altLang="ko-KR"/>
              <a:t>(binary file)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이진 파일은 사람이 읽을 수는 없으나 컴퓨터는 읽을 수 있는 파일</a:t>
            </a:r>
          </a:p>
          <a:p>
            <a:pPr eaLnBrk="1" hangingPunct="1"/>
            <a:r>
              <a:rPr lang="ko-KR" altLang="en-US" dirty="0"/>
              <a:t>이진 데이터가 직접 저장되어 있는 파일</a:t>
            </a:r>
          </a:p>
          <a:p>
            <a:pPr eaLnBrk="1" hangingPunct="1"/>
            <a:r>
              <a:rPr lang="ko-KR" altLang="en-US" dirty="0"/>
              <a:t>이진 파일은 텍스트 파일과는 달리 라인들로 분리되지 않는다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/>
              <a:t>모든 데이터들은 문자열로 변환되지 않고 입출력</a:t>
            </a:r>
          </a:p>
          <a:p>
            <a:pPr eaLnBrk="1" hangingPunct="1"/>
            <a:r>
              <a:rPr lang="ko-KR" altLang="en-US" dirty="0"/>
              <a:t>이진 파일은 특정 프로그램에 의해서만 판독이 가능</a:t>
            </a:r>
          </a:p>
          <a:p>
            <a:pPr lvl="1"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C </a:t>
            </a:r>
            <a:r>
              <a:rPr lang="ko-KR" altLang="en-US" dirty="0"/>
              <a:t>프로그램 실행 파일</a:t>
            </a:r>
            <a:r>
              <a:rPr lang="en-US" altLang="ko-KR" dirty="0"/>
              <a:t>, </a:t>
            </a:r>
            <a:r>
              <a:rPr lang="ko-KR" altLang="en-US" dirty="0"/>
              <a:t>사운드 파일</a:t>
            </a:r>
            <a:r>
              <a:rPr lang="en-US" altLang="ko-KR" dirty="0"/>
              <a:t>, </a:t>
            </a:r>
            <a:r>
              <a:rPr lang="ko-KR" altLang="en-US" dirty="0"/>
              <a:t>이미지 파일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574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75057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633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처리의 개요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파일을 다룰 때는 반드시 다음과 같은 순서를 지켜야 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디스크 파일은 </a:t>
            </a:r>
            <a:r>
              <a:rPr lang="en-US" altLang="ko-KR" dirty="0"/>
              <a:t>FILE </a:t>
            </a:r>
            <a:r>
              <a:rPr lang="ko-KR" altLang="en-US" dirty="0"/>
              <a:t>구조체를 이용하여 접근 </a:t>
            </a:r>
          </a:p>
          <a:p>
            <a:pPr eaLnBrk="1" hangingPunct="1"/>
            <a:r>
              <a:rPr lang="en-US" altLang="ko-KR" dirty="0"/>
              <a:t>FILE </a:t>
            </a:r>
            <a:r>
              <a:rPr lang="ko-KR" altLang="en-US" dirty="0"/>
              <a:t>구조체를 가리키는 포인터를 파일 포인터</a:t>
            </a:r>
            <a:r>
              <a:rPr lang="en-US" altLang="ko-KR" dirty="0"/>
              <a:t>(file pointer)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1341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79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스트림의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chemeClr val="tx2"/>
                </a:solidFill>
              </a:rPr>
              <a:t>스트림</a:t>
            </a:r>
            <a:r>
              <a:rPr lang="en-US" altLang="ko-KR">
                <a:solidFill>
                  <a:schemeClr val="tx2"/>
                </a:solidFill>
              </a:rPr>
              <a:t>(stream</a:t>
            </a:r>
            <a:r>
              <a:rPr lang="en-US" altLang="ko-KR"/>
              <a:t>): </a:t>
            </a:r>
            <a:r>
              <a:rPr lang="ko-KR" altLang="en-US"/>
              <a:t>입력과 출력을 바이트</a:t>
            </a:r>
            <a:r>
              <a:rPr lang="en-US" altLang="ko-KR"/>
              <a:t>(byte)</a:t>
            </a:r>
            <a:r>
              <a:rPr lang="ko-KR" altLang="en-US"/>
              <a:t>들의 흐름으로 생각하는 것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347957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51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열기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781175"/>
            <a:ext cx="90678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87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모드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5226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62735"/>
              </p:ext>
            </p:extLst>
          </p:nvPr>
        </p:nvGraphicFramePr>
        <p:xfrm>
          <a:off x="755576" y="1615687"/>
          <a:ext cx="7286625" cy="4516152"/>
        </p:xfrm>
        <a:graphic>
          <a:graphicData uri="http://schemas.openxmlformats.org/drawingml/2006/table">
            <a:tbl>
              <a:tblPr/>
              <a:tblGrid>
                <a:gridCol w="11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9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모드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설명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4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“r”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읽기 모드로 파일을 연다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“w”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쓰기 모드로 파일을 생성한다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만약 파일이 존재하지 않으면 파일이 생성된다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파일이 이미 존재하면 기존의 내용이 지워진다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8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“a“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추가 모드로 파일을 연다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만약 똑같은 이름의 기존의 파일이 있으면 데이터가 파일의 끝에 추가된다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파일이 없으면 새로운 파일을 만든다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2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“r+”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읽기와 쓰기 모드로 파일을 연다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파일이 반드시 존재하여야 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28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“w+”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읽기와 쓰기 모드로 파일을 생성한다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만약 파일이 존재하지 않으면 파일이 생성된다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파일이 존재하면 새 데이터가 기존 파일의 데이터를 덮어 쓰게 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28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“a+”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읽기와 추가 모드로 파일을 연다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만약 똑같은 이름의 기존의 파일이 있으면 데이터가 파일의 끝에 추가된다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읽기는 어떤 위치에서나 가능하다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파일이 없으면 새로운 파일을 만든다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165304"/>
            <a:ext cx="8229600" cy="36004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r, w, a</a:t>
            </a:r>
            <a:r>
              <a:rPr lang="ko-KR" altLang="en-US" sz="2000" dirty="0"/>
              <a:t>뒤에 </a:t>
            </a:r>
            <a:r>
              <a:rPr lang="en-US" altLang="ko-KR" sz="2000" dirty="0"/>
              <a:t>b</a:t>
            </a:r>
            <a:r>
              <a:rPr lang="ko-KR" altLang="en-US" sz="2000" dirty="0"/>
              <a:t>를 붙일 경우 </a:t>
            </a:r>
            <a:r>
              <a:rPr lang="en-US" altLang="ko-KR" sz="2000" dirty="0"/>
              <a:t>binary file</a:t>
            </a:r>
            <a:r>
              <a:rPr lang="ko-KR" altLang="en-US" sz="2000" dirty="0"/>
              <a:t>을 열게 됨</a:t>
            </a:r>
          </a:p>
        </p:txBody>
      </p:sp>
    </p:spTree>
    <p:extLst>
      <p:ext uri="{BB962C8B-B14F-4D97-AF65-F5344CB8AC3E}">
        <p14:creationId xmlns:p14="http://schemas.microsoft.com/office/powerpoint/2010/main" val="4126776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file_open.c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800597" y="1432396"/>
            <a:ext cx="7777162" cy="444658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"sample.txt"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실패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성공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827584" y="6093296"/>
            <a:ext cx="7777163" cy="2889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latin typeface="Comic Sans MS" pitchFamily="66" charset="0"/>
              </a:rPr>
              <a:t>파일 열기 성공</a:t>
            </a:r>
          </a:p>
        </p:txBody>
      </p:sp>
    </p:spTree>
    <p:extLst>
      <p:ext uri="{BB962C8B-B14F-4D97-AF65-F5344CB8AC3E}">
        <p14:creationId xmlns:p14="http://schemas.microsoft.com/office/powerpoint/2010/main" val="16188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 단위 입출력</a:t>
            </a:r>
            <a:endParaRPr lang="en-US" altLang="ko-KR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683419" y="1556792"/>
            <a:ext cx="7777162" cy="4968329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#include &lt;</a:t>
            </a:r>
            <a:r>
              <a:rPr lang="en-US" sz="1600" dirty="0" err="1">
                <a:latin typeface="Trebuchet MS"/>
                <a:cs typeface="Trebuchet MS"/>
              </a:rPr>
              <a:t>stdio.h</a:t>
            </a:r>
            <a:r>
              <a:rPr lang="en-US" sz="1600" dirty="0"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0"/>
              </a:spcAft>
              <a:defRPr/>
            </a:pPr>
            <a:endParaRPr lang="en-US" sz="1600" dirty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 err="1">
                <a:latin typeface="Trebuchet MS"/>
                <a:cs typeface="Trebuchet MS"/>
              </a:rPr>
              <a:t>int</a:t>
            </a:r>
            <a:r>
              <a:rPr lang="en-US" sz="1600" dirty="0">
                <a:latin typeface="Trebuchet MS"/>
                <a:cs typeface="Trebuchet MS"/>
              </a:rPr>
              <a:t> main(void)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{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FILE *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NULL;</a:t>
            </a:r>
          </a:p>
          <a:p>
            <a:pPr>
              <a:spcAft>
                <a:spcPts val="0"/>
              </a:spcAft>
              <a:defRPr/>
            </a:pPr>
            <a:endParaRPr lang="en-US" sz="1600" dirty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</a:t>
            </a:r>
            <a:r>
              <a:rPr lang="en-US" sz="1600" dirty="0" err="1">
                <a:latin typeface="Trebuchet MS"/>
                <a:cs typeface="Trebuchet MS"/>
              </a:rPr>
              <a:t>fopen</a:t>
            </a:r>
            <a:r>
              <a:rPr lang="en-US" sz="1600" dirty="0">
                <a:latin typeface="Trebuchet MS"/>
                <a:cs typeface="Trebuchet MS"/>
              </a:rPr>
              <a:t>("</a:t>
            </a:r>
            <a:r>
              <a:rPr lang="en-US" sz="1600" dirty="0" err="1">
                <a:latin typeface="Trebuchet MS"/>
                <a:cs typeface="Trebuchet MS"/>
              </a:rPr>
              <a:t>alphabet.txt</a:t>
            </a:r>
            <a:r>
              <a:rPr lang="en-US" sz="1600" dirty="0">
                <a:latin typeface="Trebuchet MS"/>
                <a:cs typeface="Trebuchet MS"/>
              </a:rPr>
              <a:t>", "w");	// </a:t>
            </a:r>
            <a:r>
              <a:rPr lang="ko-KR" altLang="en-US" sz="1600" dirty="0">
                <a:latin typeface="Trebuchet MS"/>
                <a:cs typeface="Trebuchet MS"/>
              </a:rPr>
              <a:t>파일을 쓰기 모드로 연다</a:t>
            </a:r>
            <a:r>
              <a:rPr lang="en-US" altLang="ko-KR" sz="1600" dirty="0">
                <a:latin typeface="Trebuchet MS"/>
                <a:cs typeface="Trebuchet MS"/>
              </a:rPr>
              <a:t>. 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latin typeface="Trebuchet MS"/>
                <a:cs typeface="Trebuchet MS"/>
              </a:rPr>
              <a:t>if (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== NULL) {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fprintf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 err="1">
                <a:latin typeface="Trebuchet MS"/>
                <a:cs typeface="Trebuchet MS"/>
              </a:rPr>
              <a:t>stderr</a:t>
            </a:r>
            <a:r>
              <a:rPr lang="en-US" sz="1600" dirty="0">
                <a:latin typeface="Trebuchet MS"/>
                <a:cs typeface="Trebuchet MS"/>
              </a:rPr>
              <a:t>, "</a:t>
            </a:r>
            <a:r>
              <a:rPr lang="ko-KR" altLang="en-US" sz="1600" dirty="0">
                <a:latin typeface="Trebuchet MS"/>
                <a:cs typeface="Trebuchet MS"/>
              </a:rPr>
              <a:t>파일 </a:t>
            </a:r>
            <a:r>
              <a:rPr lang="en-US" sz="1600" dirty="0" err="1">
                <a:latin typeface="Trebuchet MS"/>
                <a:cs typeface="Trebuchet MS"/>
              </a:rPr>
              <a:t>alphabet.txt</a:t>
            </a:r>
            <a:r>
              <a:rPr lang="ko-KR" altLang="en-US" sz="1600" dirty="0">
                <a:latin typeface="Trebuchet MS"/>
                <a:cs typeface="Trebuchet MS"/>
              </a:rPr>
              <a:t>를 열 수 없습니다</a:t>
            </a:r>
            <a:r>
              <a:rPr lang="en-US" altLang="ko-KR" sz="1600" dirty="0">
                <a:latin typeface="Trebuchet MS"/>
                <a:cs typeface="Trebuchet MS"/>
              </a:rPr>
              <a:t>.\</a:t>
            </a:r>
            <a:r>
              <a:rPr lang="en-US" sz="1600" dirty="0">
                <a:latin typeface="Trebuchet MS"/>
                <a:cs typeface="Trebuchet MS"/>
              </a:rPr>
              <a:t>n");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exit(1);	// </a:t>
            </a:r>
            <a:r>
              <a:rPr lang="ko-KR" altLang="en-US" sz="1600" dirty="0">
                <a:latin typeface="Trebuchet MS"/>
                <a:cs typeface="Trebuchet MS"/>
              </a:rPr>
              <a:t>프로그램을 종료한다</a:t>
            </a:r>
            <a:r>
              <a:rPr lang="en-US" altLang="ko-KR" sz="1600" dirty="0">
                <a:latin typeface="Trebuchet MS"/>
                <a:cs typeface="Trebuchet MS"/>
              </a:rPr>
              <a:t>. 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sz="1600" dirty="0">
                <a:latin typeface="Trebuchet MS"/>
                <a:cs typeface="Trebuchet MS"/>
              </a:rPr>
              <a:t>	}</a:t>
            </a:r>
          </a:p>
          <a:p>
            <a:pPr>
              <a:spcAft>
                <a:spcPts val="0"/>
              </a:spcAft>
              <a:defRPr/>
            </a:pPr>
            <a:endParaRPr lang="en-US" altLang="ko-KR" sz="1600" dirty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ko-KR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latin typeface="Trebuchet MS"/>
                <a:cs typeface="Trebuchet MS"/>
              </a:rPr>
              <a:t>char c;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for (c = 'a'; c &lt;= 'z'; </a:t>
            </a:r>
            <a:r>
              <a:rPr lang="en-US" sz="1600" dirty="0" err="1">
                <a:latin typeface="Trebuchet MS"/>
                <a:cs typeface="Trebuchet MS"/>
              </a:rPr>
              <a:t>c++</a:t>
            </a:r>
            <a:r>
              <a:rPr lang="en-US" sz="1600" dirty="0">
                <a:latin typeface="Trebuchet MS"/>
                <a:cs typeface="Trebuchet MS"/>
              </a:rPr>
              <a:t>) 	// ‘a'</a:t>
            </a:r>
            <a:r>
              <a:rPr lang="ko-KR" altLang="en-US" sz="1600" dirty="0">
                <a:latin typeface="Trebuchet MS"/>
                <a:cs typeface="Trebuchet MS"/>
              </a:rPr>
              <a:t>부터 ’</a:t>
            </a:r>
            <a:r>
              <a:rPr lang="en-US" sz="1600" dirty="0">
                <a:latin typeface="Trebuchet MS"/>
                <a:cs typeface="Trebuchet MS"/>
              </a:rPr>
              <a:t>z'</a:t>
            </a:r>
            <a:r>
              <a:rPr lang="ko-KR" altLang="en-US" sz="1600" dirty="0">
                <a:latin typeface="Trebuchet MS"/>
                <a:cs typeface="Trebuchet MS"/>
              </a:rPr>
              <a:t>까지 파일에 쓴다</a:t>
            </a:r>
            <a:r>
              <a:rPr lang="en-US" altLang="ko-KR" sz="1600" dirty="0">
                <a:latin typeface="Trebuchet MS"/>
                <a:cs typeface="Trebuchet MS"/>
              </a:rPr>
              <a:t>. 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(c,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</a:p>
          <a:p>
            <a:pPr>
              <a:spcAft>
                <a:spcPts val="0"/>
              </a:spcAft>
              <a:defRPr/>
            </a:pPr>
            <a:endParaRPr lang="en-US" sz="1600" dirty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fclose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return 0;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6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14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 단위 입출력</a:t>
            </a:r>
            <a:endParaRPr lang="en-US" altLang="ko-KR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827584" y="1384300"/>
            <a:ext cx="7777162" cy="525636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#include &lt;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stdio.h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&gt;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main(void)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{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FILE *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= NULL;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c;	// 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정수 변수에 주의한다</a:t>
            </a: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.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=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fopen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("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alphabet.txt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", "r");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if 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== NULL) {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fprintf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stderr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, "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원본 파일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alphabet.txt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를 열 수 없습니다</a:t>
            </a: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.\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n");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exit(1);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}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while ((c =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fgetc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)) !=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EOF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putchar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(c);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fclose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return 0;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}</a:t>
            </a:r>
            <a:endParaRPr lang="ko-KR" sz="1600" kern="100" dirty="0">
              <a:latin typeface="Century Schoolbook" panose="02040604050505020304" pitchFamily="18" charset="0"/>
              <a:ea typeface="맑은 고딕"/>
              <a:cs typeface="Times New Roman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70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541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줄씩 읽고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fputs</a:t>
            </a:r>
            <a:r>
              <a:rPr lang="en-US" altLang="ko-KR" dirty="0"/>
              <a:t>(s, </a:t>
            </a:r>
            <a:r>
              <a:rPr lang="en-US" altLang="ko-KR" dirty="0" err="1"/>
              <a:t>fp</a:t>
            </a:r>
            <a:r>
              <a:rPr lang="en-US" altLang="ko-KR" dirty="0"/>
              <a:t>) : </a:t>
            </a: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를 </a:t>
            </a:r>
            <a:r>
              <a:rPr lang="en-US" altLang="ko-KR" dirty="0" err="1"/>
              <a:t>fp</a:t>
            </a:r>
            <a:r>
              <a:rPr lang="ko-KR" altLang="en-US" dirty="0"/>
              <a:t>에 쓴다</a:t>
            </a:r>
            <a:r>
              <a:rPr lang="en-US" altLang="ko-KR" dirty="0"/>
              <a:t>. </a:t>
            </a:r>
            <a:r>
              <a:rPr lang="en-US" altLang="ko-KR" dirty="0" err="1"/>
              <a:t>fp</a:t>
            </a:r>
            <a:r>
              <a:rPr lang="ko-KR" altLang="en-US" dirty="0"/>
              <a:t>는 </a:t>
            </a:r>
            <a:r>
              <a:rPr lang="en-US" altLang="ko-KR" dirty="0"/>
              <a:t>FILE </a:t>
            </a:r>
            <a:r>
              <a:rPr lang="ko-KR" altLang="en-US" dirty="0"/>
              <a:t>포인터이다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fgets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 : </a:t>
            </a:r>
            <a:r>
              <a:rPr lang="en-US" altLang="ko-KR" dirty="0" err="1"/>
              <a:t>fp</a:t>
            </a:r>
            <a:r>
              <a:rPr lang="ko-KR" altLang="en-US" dirty="0"/>
              <a:t>에서 한 줄을 읽어서 반환한다</a:t>
            </a:r>
            <a:r>
              <a:rPr lang="en-US" altLang="ko-KR" dirty="0"/>
              <a:t>. </a:t>
            </a:r>
            <a:r>
              <a:rPr lang="en-US" altLang="ko-KR" dirty="0" err="1"/>
              <a:t>fp</a:t>
            </a:r>
            <a:r>
              <a:rPr lang="ko-KR" altLang="en-US" dirty="0"/>
              <a:t>는 </a:t>
            </a:r>
            <a:r>
              <a:rPr lang="en-US" altLang="ko-KR" dirty="0"/>
              <a:t>FILE </a:t>
            </a:r>
            <a:r>
              <a:rPr lang="ko-KR" altLang="en-US" dirty="0"/>
              <a:t>포인터이다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69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836712"/>
            <a:ext cx="7777162" cy="5803949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#include&lt;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stdio.h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&gt;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main(void)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{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FILE *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char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[100];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=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fopen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("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file.txt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", "w");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if 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== NULL) {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fprintf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stderr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, "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파일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file.txt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를 열 수 없습니다</a:t>
            </a: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.\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n");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exit(0);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}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do {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gets(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);			// 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사용자로부터 한 줄을 받는다</a:t>
            </a: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.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fputs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);		// 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한 줄을 파일에 쓴다</a:t>
            </a: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.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} 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while 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strlen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 != 0);	</a:t>
            </a:r>
            <a:endParaRPr lang="ko-KR" altLang="en-US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fclose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return 0;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}</a:t>
            </a:r>
            <a:endParaRPr lang="ko-KR" sz="1600" kern="100" dirty="0">
              <a:latin typeface="Century Schoolbook" panose="02040604050505020304" pitchFamily="18" charset="0"/>
              <a:ea typeface="맑은 고딕"/>
              <a:cs typeface="Times New Roman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79"/>
          <a:stretch/>
        </p:blipFill>
        <p:spPr bwMode="auto">
          <a:xfrm>
            <a:off x="4356274" y="5395398"/>
            <a:ext cx="424847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230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텍스트 </a:t>
            </a:r>
            <a:r>
              <a:rPr lang="ko-KR" altLang="en-US" dirty="0"/>
              <a:t>파일 복사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65" y="4581128"/>
            <a:ext cx="721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Image result for file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1624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176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텍스트 </a:t>
            </a:r>
            <a:r>
              <a:rPr lang="ko-KR" altLang="en-US" dirty="0"/>
              <a:t>파일 복사</a:t>
            </a:r>
            <a:endParaRPr lang="en-US" altLang="ko-KR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83419" y="1201611"/>
            <a:ext cx="7777162" cy="532779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*fp1, *fp2;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file1[100], file2[100];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buffer[100];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file1);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file2);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61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형식화된 출력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48309"/>
            <a:ext cx="7200800" cy="23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4" y="1484784"/>
            <a:ext cx="8268072" cy="330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5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스트림과</a:t>
            </a:r>
            <a:r>
              <a:rPr lang="ko-KR" altLang="en-US" dirty="0"/>
              <a:t> 버퍼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스트림에는</a:t>
            </a:r>
            <a:r>
              <a:rPr lang="ko-KR" altLang="en-US" dirty="0"/>
              <a:t> 기본적으로 버퍼가 포함되어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204864"/>
            <a:ext cx="69818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825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에제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55576" y="1628800"/>
            <a:ext cx="7777162" cy="359627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FILE *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fp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fp</a:t>
            </a:r>
            <a:r>
              <a:rPr lang="en-US" altLang="ko-KR" sz="1600" dirty="0">
                <a:latin typeface="Century Schoolbook" panose="02040604050505020304" pitchFamily="18" charset="0"/>
              </a:rPr>
              <a:t>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fopen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sales.txt</a:t>
            </a:r>
            <a:r>
              <a:rPr lang="en-US" altLang="ko-KR" sz="1600" dirty="0">
                <a:latin typeface="Century Schoolbook" panose="02040604050505020304" pitchFamily="18" charset="0"/>
              </a:rPr>
              <a:t>", "a");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fp</a:t>
            </a:r>
            <a:r>
              <a:rPr lang="en-US" altLang="ko-KR" sz="1600" dirty="0">
                <a:latin typeface="Century Schoolbook" panose="02040604050505020304" pitchFamily="18" charset="0"/>
              </a:rPr>
              <a:t>, "2017.3.1 </a:t>
            </a:r>
            <a:r>
              <a:rPr lang="ko-KR" altLang="en-US" sz="1600" dirty="0">
                <a:latin typeface="Century Schoolbook" panose="02040604050505020304" pitchFamily="18" charset="0"/>
              </a:rPr>
              <a:t>매출</a:t>
            </a:r>
            <a:r>
              <a:rPr lang="en-US" altLang="ko-KR" sz="1600" dirty="0">
                <a:latin typeface="Century Schoolbook" panose="02040604050505020304" pitchFamily="18" charset="0"/>
              </a:rPr>
              <a:t>: %d \n", 200000);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fclose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fp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17232"/>
            <a:ext cx="777716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1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성적을</a:t>
            </a:r>
            <a:r>
              <a:rPr lang="en-US" altLang="ko-KR" dirty="0"/>
              <a:t> </a:t>
            </a:r>
            <a:r>
              <a:rPr lang="ko-KR" altLang="en-US" dirty="0"/>
              <a:t>파일에 기록하기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입력하는 학생들의 성적을 형식화된 입출력을 사용하여 텍스트 파일에 저장하는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636912"/>
            <a:ext cx="7210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207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성적을</a:t>
            </a:r>
            <a:r>
              <a:rPr lang="en-US" altLang="ko-KR" dirty="0"/>
              <a:t> </a:t>
            </a:r>
            <a:r>
              <a:rPr lang="ko-KR" altLang="en-US"/>
              <a:t>파일에 기록하기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5576" y="1628800"/>
            <a:ext cx="7777162" cy="482453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846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 쓰기와 읽기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텍스트 파일과 이진 파일의 차이점</a:t>
            </a:r>
          </a:p>
          <a:p>
            <a:pPr lvl="1" eaLnBrk="1" hangingPunct="1"/>
            <a:r>
              <a:rPr lang="ko-KR" altLang="en-US" i="1">
                <a:solidFill>
                  <a:srgbClr val="FF0000"/>
                </a:solidFill>
              </a:rPr>
              <a:t>텍스트 파일</a:t>
            </a:r>
            <a:r>
              <a:rPr lang="en-US" altLang="ko-KR"/>
              <a:t>: </a:t>
            </a:r>
            <a:r>
              <a:rPr lang="ko-KR" altLang="en-US"/>
              <a:t>모든 데이터가 아스키 코드로 변환되어서 저장됨</a:t>
            </a:r>
          </a:p>
          <a:p>
            <a:pPr lvl="1" eaLnBrk="1" hangingPunct="1"/>
            <a:r>
              <a:rPr lang="ko-KR" altLang="en-US" i="1">
                <a:solidFill>
                  <a:srgbClr val="FF0000"/>
                </a:solidFill>
              </a:rPr>
              <a:t>이진 파일</a:t>
            </a:r>
            <a:r>
              <a:rPr lang="en-US" altLang="ko-KR"/>
              <a:t>: </a:t>
            </a:r>
            <a:r>
              <a:rPr lang="ko-KR" altLang="en-US"/>
              <a:t>컴퓨터에서 데이터를 표현하는 방식 그대로 저장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1" y="3140968"/>
            <a:ext cx="7674818" cy="26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097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파일의 생성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676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41490"/>
              </p:ext>
            </p:extLst>
          </p:nvPr>
        </p:nvGraphicFramePr>
        <p:xfrm>
          <a:off x="611560" y="1412776"/>
          <a:ext cx="7705725" cy="1828800"/>
        </p:xfrm>
        <a:graphic>
          <a:graphicData uri="http://schemas.openxmlformats.org/drawingml/2006/table">
            <a:tbl>
              <a:tblPr/>
              <a:tblGrid>
                <a:gridCol w="182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파일 모드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“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rb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"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읽기 모드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“wb"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쓰기 모드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“ab"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추가 모드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“rb+"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읽고 쓰기 모드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"wb+"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쓰고 읽기 모드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611560" y="3356992"/>
            <a:ext cx="7705725" cy="31432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>
                <a:latin typeface="+mj-lt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>
                <a:latin typeface="+mj-lt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{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FILE *fp =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fp = fopen(</a:t>
            </a:r>
            <a:r>
              <a:rPr lang="en-US" altLang="en-US" sz="1400">
                <a:solidFill>
                  <a:srgbClr val="800000"/>
                </a:solidFill>
                <a:latin typeface="+mj-lt"/>
              </a:rPr>
              <a:t>"binary.txt"</a:t>
            </a:r>
            <a:r>
              <a:rPr lang="en-US" altLang="en-US" sz="1400">
                <a:latin typeface="+mj-lt"/>
              </a:rPr>
              <a:t>, </a:t>
            </a:r>
            <a:r>
              <a:rPr lang="en-US" altLang="en-US" sz="1400">
                <a:solidFill>
                  <a:srgbClr val="800000"/>
                </a:solidFill>
                <a:latin typeface="+mj-lt"/>
              </a:rPr>
              <a:t>"rb"</a:t>
            </a:r>
            <a:r>
              <a:rPr lang="en-US" altLang="en-US" sz="1400">
                <a:latin typeface="+mj-lt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1400">
                <a:latin typeface="+mj-lt"/>
              </a:rPr>
              <a:t>( fp == NULL 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+mj-lt"/>
              </a:rPr>
              <a:t>"이진 파일 열기에 실패하였습니다.\n"</a:t>
            </a:r>
            <a:r>
              <a:rPr lang="en-US" altLang="en-US" sz="1400">
                <a:latin typeface="+mj-lt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+mj-lt"/>
              </a:rPr>
              <a:t>else</a:t>
            </a:r>
            <a:endParaRPr lang="en-US" altLang="en-US" sz="140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+mj-lt"/>
              </a:rPr>
              <a:t>"이진 파일 열기에 성공하였습니다.\n"</a:t>
            </a:r>
            <a:r>
              <a:rPr lang="en-US" altLang="en-US" sz="1400">
                <a:latin typeface="+mj-lt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1400">
                <a:latin typeface="+mj-lt"/>
              </a:rPr>
              <a:t>( fp != NULL ) fclose(fp);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+mj-lt"/>
              </a:rPr>
              <a:t>}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059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 쓰기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700808"/>
            <a:ext cx="90487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713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318" y="31281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/>
              <a:t>이진 파일 쓰기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683568" y="1021881"/>
            <a:ext cx="7813675" cy="564356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en-US" sz="1600" dirty="0">
                <a:latin typeface="Century Schoolbook" panose="02040604050505020304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buffer[] = { 10, 20, 30, 40, 50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FILE *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fp</a:t>
            </a:r>
            <a:r>
              <a:rPr lang="en-US" altLang="en-US" sz="1600" dirty="0">
                <a:latin typeface="Century Schoolbook" panose="02040604050505020304" pitchFamily="18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size_t</a:t>
            </a:r>
            <a:r>
              <a:rPr lang="en-US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, size, count;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fp</a:t>
            </a:r>
            <a:r>
              <a:rPr lang="en-US" altLang="en-US" sz="1600" dirty="0">
                <a:latin typeface="Century Schoolbook" panose="02040604050505020304" pitchFamily="18" charset="0"/>
              </a:rPr>
              <a:t> =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fopen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binary.bin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>
                <a:latin typeface="Century Schoolbook" panose="02040604050505020304" pitchFamily="18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wb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if</a:t>
            </a:r>
            <a:r>
              <a:rPr lang="en-US" altLang="en-US" sz="1600" dirty="0">
                <a:latin typeface="Century Schoolbook" panose="02040604050505020304" pitchFamily="18" charset="0"/>
              </a:rPr>
              <a:t>(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fp</a:t>
            </a:r>
            <a:r>
              <a:rPr lang="en-US" altLang="en-US" sz="1600" dirty="0">
                <a:latin typeface="Century Schoolbook" panose="02040604050505020304" pitchFamily="18" charset="0"/>
              </a:rPr>
              <a:t> == NULL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stderr</a:t>
            </a:r>
            <a:r>
              <a:rPr lang="en-US" altLang="en-US" sz="1600" dirty="0">
                <a:latin typeface="Century Schoolbook" panose="02040604050505020304" pitchFamily="18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"binary.txt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파일을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."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size = 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sizeof</a:t>
            </a:r>
            <a:r>
              <a:rPr lang="en-US" altLang="en-US" sz="1600" dirty="0">
                <a:latin typeface="Century Schoolbook" panose="02040604050505020304" pitchFamily="18" charset="0"/>
              </a:rPr>
              <a:t>(buffer[0]);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count = 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sizeof</a:t>
            </a:r>
            <a:r>
              <a:rPr lang="en-US" altLang="en-US" sz="1600" dirty="0">
                <a:latin typeface="Century Schoolbook" panose="02040604050505020304" pitchFamily="18" charset="0"/>
              </a:rPr>
              <a:t>(buffer) / 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sizeof</a:t>
            </a:r>
            <a:r>
              <a:rPr lang="en-US" altLang="en-US" sz="1600" dirty="0">
                <a:latin typeface="Century Schoolbook" panose="02040604050505020304" pitchFamily="18" charset="0"/>
              </a:rPr>
              <a:t>(buffer[0]);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u="sng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en-US" sz="1600" u="sng" dirty="0">
                <a:solidFill>
                  <a:srgbClr val="FF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en-US" sz="1600" u="sng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fwrite</a:t>
            </a:r>
            <a:r>
              <a:rPr lang="en-US" altLang="en-US" sz="1600" u="sng" dirty="0">
                <a:solidFill>
                  <a:srgbClr val="FF0000"/>
                </a:solidFill>
                <a:latin typeface="Century Schoolbook" panose="02040604050505020304" pitchFamily="18" charset="0"/>
              </a:rPr>
              <a:t>(&amp;buffer, size, count, </a:t>
            </a:r>
            <a:r>
              <a:rPr lang="en-US" altLang="en-US" sz="1600" u="sng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fp</a:t>
            </a:r>
            <a:r>
              <a:rPr lang="en-US" altLang="en-US" sz="1600" u="sng" dirty="0">
                <a:solidFill>
                  <a:srgbClr val="FF0000"/>
                </a:solidFill>
                <a:latin typeface="Century Schoolbook" panose="02040604050505020304" pitchFamily="18" charset="0"/>
              </a:rPr>
              <a:t>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600" dirty="0">
                <a:latin typeface="Century Schoolbook" panose="02040604050505020304" pitchFamily="18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14" name="정육면체 13"/>
          <p:cNvSpPr/>
          <p:nvPr/>
        </p:nvSpPr>
        <p:spPr>
          <a:xfrm>
            <a:off x="5024430" y="2094787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5507278" y="2094787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6600917" y="2094787"/>
            <a:ext cx="640008" cy="576065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7104973" y="2094787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7594629" y="2094787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6056030" y="2094787"/>
            <a:ext cx="633670" cy="576064"/>
          </a:xfrm>
          <a:prstGeom prst="cub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항목</a:t>
            </a:r>
          </a:p>
        </p:txBody>
      </p:sp>
      <p:sp>
        <p:nvSpPr>
          <p:cNvPr id="20" name="오른쪽 중괄호 19"/>
          <p:cNvSpPr/>
          <p:nvPr/>
        </p:nvSpPr>
        <p:spPr>
          <a:xfrm rot="5400000">
            <a:off x="6129482" y="2633687"/>
            <a:ext cx="378617" cy="521277"/>
          </a:xfrm>
          <a:prstGeom prst="rightBrac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5276" y="3089503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entury Schoolbook" panose="02040604050505020304" pitchFamily="18" charset="0"/>
              </a:rPr>
              <a:t>size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uLnTx/>
              <a:uFillTx/>
              <a:latin typeface="Century Schoolbook" panose="020406040505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V="1">
            <a:off x="5045067" y="2696251"/>
            <a:ext cx="0" cy="406481"/>
          </a:xfrm>
          <a:prstGeom prst="straightConnector1">
            <a:avLst/>
          </a:prstGeom>
          <a:solidFill>
            <a:srgbClr val="FFEF66"/>
          </a:solidFill>
          <a:ln w="19050" cap="flat" cmpd="sng" algn="ctr">
            <a:solidFill>
              <a:schemeClr val="tx1">
                <a:alpha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4723202" y="3078559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Century Schoolbook" panose="02040604050505020304" pitchFamily="18" charset="0"/>
              </a:rPr>
              <a:t>buffer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24" name="오른쪽 중괄호 23"/>
          <p:cNvSpPr/>
          <p:nvPr/>
        </p:nvSpPr>
        <p:spPr>
          <a:xfrm rot="16200000">
            <a:off x="6462268" y="304958"/>
            <a:ext cx="462706" cy="3038969"/>
          </a:xfrm>
          <a:prstGeom prst="rightBrac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8790" y="1256360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entury Schoolbook" panose="02040604050505020304" pitchFamily="18" charset="0"/>
              </a:rPr>
              <a:t>count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uLnTx/>
              <a:uFillTx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98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140" y="248990"/>
            <a:ext cx="7813675" cy="564356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en-US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#define SIZE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buffer[SIZE];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FILE *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fp</a:t>
            </a:r>
            <a:r>
              <a:rPr lang="en-US" altLang="en-US" sz="1600" dirty="0">
                <a:latin typeface="Century Schoolbook" panose="02040604050505020304" pitchFamily="18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fp</a:t>
            </a:r>
            <a:r>
              <a:rPr lang="en-US" altLang="en-US" sz="1600" dirty="0">
                <a:latin typeface="Century Schoolbook" panose="02040604050505020304" pitchFamily="18" charset="0"/>
              </a:rPr>
              <a:t> =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fopen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binary.bin</a:t>
            </a:r>
            <a:r>
              <a:rPr lang="en-US" altLang="en-US" sz="1600" dirty="0">
                <a:latin typeface="Century Schoolbook" panose="02040604050505020304" pitchFamily="18" charset="0"/>
              </a:rPr>
              <a:t>", "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rb</a:t>
            </a:r>
            <a:r>
              <a:rPr lang="en-US" altLang="en-US" sz="1600" dirty="0">
                <a:latin typeface="Century Schoolbook" panose="02040604050505020304" pitchFamily="18" charset="0"/>
              </a:rPr>
              <a:t>");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if 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fp</a:t>
            </a:r>
            <a:r>
              <a:rPr lang="en-US" altLang="en-US" sz="1600" dirty="0">
                <a:latin typeface="Century Schoolbook" panose="02040604050505020304" pitchFamily="18" charset="0"/>
              </a:rPr>
              <a:t> == NULL) 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stderr</a:t>
            </a:r>
            <a:r>
              <a:rPr lang="en-US" altLang="en-US" sz="1600" dirty="0">
                <a:latin typeface="Century Schoolbook" panose="02040604050505020304" pitchFamily="18" charset="0"/>
              </a:rPr>
              <a:t>, "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binary.bin</a:t>
            </a:r>
            <a:r>
              <a:rPr lang="en-US" altLang="en-US" sz="1600" dirty="0">
                <a:latin typeface="Century Schoolbook" panose="02040604050505020304" pitchFamily="18" charset="0"/>
              </a:rPr>
              <a:t> </a:t>
            </a:r>
            <a:r>
              <a:rPr lang="ko-KR" altLang="en-US" sz="1600" dirty="0">
                <a:latin typeface="Century Schoolbook" panose="02040604050505020304" pitchFamily="18" charset="0"/>
              </a:rPr>
              <a:t>파일을 열 수 없습니다</a:t>
            </a:r>
            <a:r>
              <a:rPr lang="en-US" altLang="ko-KR" sz="1600" dirty="0">
                <a:latin typeface="Century Schoolbook" panose="02040604050505020304" pitchFamily="18" charset="0"/>
              </a:rPr>
              <a:t>.");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>
                <a:latin typeface="Century Schoolbook" panose="02040604050505020304" pitchFamily="18" charset="0"/>
              </a:rPr>
              <a:t>return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fread</a:t>
            </a:r>
            <a:r>
              <a:rPr lang="en-US" altLang="en-US" sz="1600" dirty="0">
                <a:latin typeface="Century Schoolbook" panose="02040604050505020304" pitchFamily="18" charset="0"/>
              </a:rPr>
              <a:t>(buffer,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sizeof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), SIZE,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fp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for 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 = 0;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&lt;SIZE;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("%d ", buffer[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fclose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fp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0" y="5733802"/>
            <a:ext cx="781407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500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 읽어서 표시하기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19" y="1857375"/>
            <a:ext cx="7210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142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밝기를 나타내는 숫자들로 이루어짐</a:t>
            </a:r>
            <a:r>
              <a:rPr lang="en-US" altLang="ko-KR" dirty="0"/>
              <a:t>(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33909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64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입출력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ko-KR" altLang="en-US" dirty="0" err="1"/>
              <a:t>스트림들은</a:t>
            </a:r>
            <a:r>
              <a:rPr lang="ko-KR" altLang="en-US" dirty="0"/>
              <a:t> 프로그래머가 생성하지 않아도 자동으로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13803"/>
              </p:ext>
            </p:extLst>
          </p:nvPr>
        </p:nvGraphicFramePr>
        <p:xfrm>
          <a:off x="1691680" y="2114179"/>
          <a:ext cx="5688632" cy="1498157"/>
        </p:xfrm>
        <a:graphic>
          <a:graphicData uri="http://schemas.openxmlformats.org/drawingml/2006/table">
            <a:tbl>
              <a:tblPr/>
              <a:tblGrid>
                <a:gridCol w="108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이름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스트림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연결 장치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45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stdin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표준 입력 스트림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키보드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45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stdout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표준 출력 스트림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모니터의 화면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45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stderr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표준 오류 스트림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모니터의 화면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7088" y="2881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58007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119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픽셀을 화면에 그릴 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SetPixel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x, y, </a:t>
            </a:r>
            <a:r>
              <a:rPr lang="en-US" altLang="ko-KR" dirty="0" err="1"/>
              <a:t>RGB</a:t>
            </a:r>
            <a:r>
              <a:rPr lang="en-US" altLang="ko-KR" dirty="0"/>
              <a:t>(red, green, blue));</a:t>
            </a:r>
            <a:endParaRPr lang="ko-KR" altLang="en-US" dirty="0"/>
          </a:p>
        </p:txBody>
      </p:sp>
      <p:pic>
        <p:nvPicPr>
          <p:cNvPr id="20482" name="Picture 2" descr="Image result for draw pix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32856"/>
            <a:ext cx="3291576" cy="43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859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 읽어서 표시하기</a:t>
            </a:r>
            <a:endParaRPr lang="en-US" altLang="ko-KR" dirty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93502" y="1556792"/>
            <a:ext cx="7956996" cy="482453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#include &lt;</a:t>
            </a:r>
            <a:r>
              <a:rPr lang="en-US" altLang="ko-KR" dirty="0" err="1">
                <a:latin typeface="Century Schoolbook" panose="02040604050505020304" pitchFamily="18" charset="0"/>
              </a:rPr>
              <a:t>windows.h</a:t>
            </a:r>
            <a:r>
              <a:rPr lang="en-US" altLang="ko-KR" dirty="0">
                <a:latin typeface="Century Schoolbook" panose="02040604050505020304" pitchFamily="18" charset="0"/>
              </a:rPr>
              <a:t>&gt;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#include &lt;</a:t>
            </a:r>
            <a:r>
              <a:rPr lang="en-US" altLang="ko-KR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dirty="0">
                <a:latin typeface="Century Schoolbook" panose="02040604050505020304" pitchFamily="18" charset="0"/>
              </a:rPr>
              <a:t>&gt;</a:t>
            </a:r>
          </a:p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main(void)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HDC</a:t>
            </a:r>
            <a:r>
              <a:rPr lang="en-US" altLang="ko-KR" dirty="0">
                <a:latin typeface="Century Schoolbook" panose="02040604050505020304" pitchFamily="18" charset="0"/>
              </a:rPr>
              <a:t> </a:t>
            </a:r>
            <a:r>
              <a:rPr lang="en-US" altLang="ko-KR" dirty="0" err="1">
                <a:latin typeface="Century Schoolbook" panose="02040604050505020304" pitchFamily="18" charset="0"/>
              </a:rPr>
              <a:t>hdc</a:t>
            </a:r>
            <a:r>
              <a:rPr lang="en-US" altLang="ko-KR" dirty="0">
                <a:latin typeface="Century Schoolbook" panose="02040604050505020304" pitchFamily="18" charset="0"/>
              </a:rPr>
              <a:t> = </a:t>
            </a:r>
            <a:r>
              <a:rPr lang="en-US" altLang="ko-KR" dirty="0" err="1">
                <a:latin typeface="Century Schoolbook" panose="02040604050505020304" pitchFamily="18" charset="0"/>
              </a:rPr>
              <a:t>GetWindowDC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GetForegroundWindow</a:t>
            </a:r>
            <a:r>
              <a:rPr lang="en-US" altLang="ko-KR" dirty="0">
                <a:latin typeface="Century Schoolbook" panose="02040604050505020304" pitchFamily="18" charset="0"/>
              </a:rPr>
              <a:t>());</a:t>
            </a:r>
          </a:p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FILE * 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 = </a:t>
            </a:r>
            <a:r>
              <a:rPr lang="en-US" altLang="ko-KR" dirty="0" err="1">
                <a:latin typeface="Century Schoolbook" panose="02040604050505020304" pitchFamily="18" charset="0"/>
              </a:rPr>
              <a:t>fopen</a:t>
            </a:r>
            <a:r>
              <a:rPr lang="en-US" altLang="ko-KR" dirty="0">
                <a:latin typeface="Century Schoolbook" panose="02040604050505020304" pitchFamily="18" charset="0"/>
              </a:rPr>
              <a:t>("d:\\</a:t>
            </a:r>
            <a:r>
              <a:rPr lang="en-US" altLang="ko-KR" dirty="0" err="1">
                <a:latin typeface="Century Schoolbook" panose="02040604050505020304" pitchFamily="18" charset="0"/>
              </a:rPr>
              <a:t>lena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256x256</a:t>
            </a:r>
            <a:r>
              <a:rPr lang="en-US" altLang="ko-KR" dirty="0">
                <a:latin typeface="Century Schoolbook" panose="02040604050505020304" pitchFamily="18" charset="0"/>
              </a:rPr>
              <a:t>).raw", "</a:t>
            </a:r>
            <a:r>
              <a:rPr lang="en-US" altLang="ko-KR" dirty="0" err="1">
                <a:latin typeface="Century Schoolbook" panose="02040604050505020304" pitchFamily="18" charset="0"/>
              </a:rPr>
              <a:t>rb</a:t>
            </a:r>
            <a:r>
              <a:rPr lang="en-US" altLang="ko-KR" dirty="0">
                <a:latin typeface="Century Schoolbook" panose="02040604050505020304" pitchFamily="18" charset="0"/>
              </a:rPr>
              <a:t>");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if 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 == NULL){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en-US" altLang="ko-KR" dirty="0" err="1">
                <a:latin typeface="Century Schoolbook" panose="02040604050505020304" pitchFamily="18" charset="0"/>
              </a:rPr>
              <a:t>lena.raw</a:t>
            </a:r>
            <a:r>
              <a:rPr lang="en-US" altLang="ko-KR" dirty="0">
                <a:latin typeface="Century Schoolbook" panose="02040604050505020304" pitchFamily="18" charset="0"/>
              </a:rPr>
              <a:t> </a:t>
            </a:r>
            <a:r>
              <a:rPr lang="ko-KR" altLang="en-US" dirty="0">
                <a:latin typeface="Century Schoolbook" panose="02040604050505020304" pitchFamily="18" charset="0"/>
              </a:rPr>
              <a:t>파일을 열 수 없습니다</a:t>
            </a:r>
            <a:r>
              <a:rPr lang="en-US" altLang="ko-KR" dirty="0">
                <a:latin typeface="Century Schoolbook" panose="02040604050505020304" pitchFamily="18" charset="0"/>
              </a:rPr>
              <a:t>.");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exit(1);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}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char image[256][256];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fread</a:t>
            </a:r>
            <a:r>
              <a:rPr lang="en-US" altLang="ko-KR" dirty="0">
                <a:latin typeface="Century Schoolbook" panose="02040604050505020304" pitchFamily="18" charset="0"/>
              </a:rPr>
              <a:t>(image, 1, 256 * 256, 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fclose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36543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 읽어서 표시하기</a:t>
            </a:r>
            <a:endParaRPr lang="en-US" altLang="ko-KR" dirty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65162" y="1700808"/>
            <a:ext cx="7813675" cy="417668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r, c;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for (r = 0; r &lt; 256; r++) 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for (c = 0; c &lt; 256; </a:t>
            </a:r>
            <a:r>
              <a:rPr lang="en-US" altLang="ko-KR" dirty="0" err="1">
                <a:latin typeface="Century Schoolbook" panose="02040604050505020304" pitchFamily="18" charset="0"/>
              </a:rPr>
              <a:t>c++</a:t>
            </a:r>
            <a:r>
              <a:rPr lang="en-US" altLang="ko-KR" dirty="0">
                <a:latin typeface="Century Schoolbook" panose="02040604050505020304" pitchFamily="18" charset="0"/>
              </a:rPr>
              <a:t>) 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red = image[r][c];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green = image[r][c];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blue = image[r][c];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	</a:t>
            </a:r>
            <a:r>
              <a:rPr lang="en-US" altLang="ko-KR" dirty="0" err="1">
                <a:latin typeface="Century Schoolbook" panose="02040604050505020304" pitchFamily="18" charset="0"/>
              </a:rPr>
              <a:t>SetPixel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hdc</a:t>
            </a:r>
            <a:r>
              <a:rPr lang="en-US" altLang="ko-KR" dirty="0">
                <a:latin typeface="Century Schoolbook" panose="02040604050505020304" pitchFamily="18" charset="0"/>
              </a:rPr>
              <a:t>, c, r, </a:t>
            </a:r>
            <a:r>
              <a:rPr lang="en-US" altLang="ko-KR" dirty="0" err="1">
                <a:latin typeface="Century Schoolbook" panose="02040604050505020304" pitchFamily="18" charset="0"/>
              </a:rPr>
              <a:t>RGB</a:t>
            </a:r>
            <a:r>
              <a:rPr lang="en-US" altLang="ko-KR" dirty="0">
                <a:latin typeface="Century Schoolbook" panose="02040604050505020304" pitchFamily="18" charset="0"/>
              </a:rPr>
              <a:t>(red, green, blue));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}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}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return 0;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409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848991"/>
            <a:ext cx="7486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66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 포인터는 </a:t>
            </a:r>
            <a:r>
              <a:rPr lang="en-US" altLang="ko-KR" dirty="0"/>
              <a:t>64</a:t>
            </a:r>
            <a:r>
              <a:rPr lang="ko-KR" altLang="en-US" dirty="0"/>
              <a:t>비트의 값으로 읽기와 쓰기 동작이 현재 어떤 위치에서 이루어지는지를 나타낸다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700338"/>
            <a:ext cx="79914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581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포인터 함수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8" y="1772816"/>
            <a:ext cx="90392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8" y="3501008"/>
            <a:ext cx="8877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421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720840"/>
            <a:ext cx="8352928" cy="1477328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>
                <a:latin typeface="Century Schoolbook" panose="02040604050505020304" pitchFamily="18" charset="0"/>
              </a:rPr>
              <a:t>fseek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, </a:t>
            </a:r>
            <a:r>
              <a:rPr lang="en-US" altLang="ko-KR" dirty="0" err="1">
                <a:latin typeface="Century Schoolbook" panose="02040604050505020304" pitchFamily="18" charset="0"/>
              </a:rPr>
              <a:t>0L</a:t>
            </a:r>
            <a:r>
              <a:rPr lang="en-US" altLang="ko-KR" dirty="0">
                <a:latin typeface="Century Schoolbook" panose="02040604050505020304" pitchFamily="18" charset="0"/>
              </a:rPr>
              <a:t>, </a:t>
            </a:r>
            <a:r>
              <a:rPr lang="en-US" altLang="ko-KR" dirty="0" err="1">
                <a:latin typeface="Century Schoolbook" panose="02040604050505020304" pitchFamily="18" charset="0"/>
              </a:rPr>
              <a:t>SEEK_SET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  <a:r>
              <a:rPr lang="ko-KR" altLang="en-US" dirty="0">
                <a:latin typeface="Century Schoolbook" panose="02040604050505020304" pitchFamily="18" charset="0"/>
              </a:rPr>
              <a:t>		</a:t>
            </a:r>
            <a:r>
              <a:rPr lang="en-US" altLang="ko-KR" dirty="0">
                <a:latin typeface="Century Schoolbook" panose="02040604050505020304" pitchFamily="18" charset="0"/>
              </a:rPr>
              <a:t>// </a:t>
            </a:r>
            <a:r>
              <a:rPr lang="ko-KR" altLang="en-US" dirty="0">
                <a:latin typeface="Century Schoolbook" panose="02040604050505020304" pitchFamily="18" charset="0"/>
              </a:rPr>
              <a:t>파일의 처음으로 이동</a:t>
            </a:r>
          </a:p>
          <a:p>
            <a:pPr latinLnBrk="0"/>
            <a:r>
              <a:rPr lang="en-US" altLang="ko-KR" dirty="0" err="1">
                <a:latin typeface="Century Schoolbook" panose="02040604050505020304" pitchFamily="18" charset="0"/>
              </a:rPr>
              <a:t>fseek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, </a:t>
            </a:r>
            <a:r>
              <a:rPr lang="en-US" altLang="ko-KR" dirty="0" err="1">
                <a:latin typeface="Century Schoolbook" panose="02040604050505020304" pitchFamily="18" charset="0"/>
              </a:rPr>
              <a:t>0L</a:t>
            </a:r>
            <a:r>
              <a:rPr lang="en-US" altLang="ko-KR" dirty="0">
                <a:latin typeface="Century Schoolbook" panose="02040604050505020304" pitchFamily="18" charset="0"/>
              </a:rPr>
              <a:t>, </a:t>
            </a:r>
            <a:r>
              <a:rPr lang="en-US" altLang="ko-KR" dirty="0" err="1">
                <a:latin typeface="Century Schoolbook" panose="02040604050505020304" pitchFamily="18" charset="0"/>
              </a:rPr>
              <a:t>SEEK_END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  <a:r>
              <a:rPr lang="ko-KR" altLang="en-US" dirty="0">
                <a:latin typeface="Century Schoolbook" panose="02040604050505020304" pitchFamily="18" charset="0"/>
              </a:rPr>
              <a:t>	</a:t>
            </a:r>
            <a:r>
              <a:rPr lang="en-US" altLang="ko-KR" dirty="0">
                <a:latin typeface="Century Schoolbook" panose="02040604050505020304" pitchFamily="18" charset="0"/>
              </a:rPr>
              <a:t>// </a:t>
            </a:r>
            <a:r>
              <a:rPr lang="ko-KR" altLang="en-US" dirty="0">
                <a:latin typeface="Century Schoolbook" panose="02040604050505020304" pitchFamily="18" charset="0"/>
              </a:rPr>
              <a:t>파일의 끝으로 이동</a:t>
            </a:r>
          </a:p>
          <a:p>
            <a:pPr latinLnBrk="0"/>
            <a:r>
              <a:rPr lang="en-US" altLang="ko-KR" dirty="0" err="1">
                <a:latin typeface="Century Schoolbook" panose="02040604050505020304" pitchFamily="18" charset="0"/>
              </a:rPr>
              <a:t>fseek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, </a:t>
            </a:r>
            <a:r>
              <a:rPr lang="en-US" altLang="ko-KR" dirty="0" err="1">
                <a:latin typeface="Century Schoolbook" panose="02040604050505020304" pitchFamily="18" charset="0"/>
              </a:rPr>
              <a:t>100L</a:t>
            </a:r>
            <a:r>
              <a:rPr lang="en-US" altLang="ko-KR" dirty="0">
                <a:latin typeface="Century Schoolbook" panose="02040604050505020304" pitchFamily="18" charset="0"/>
              </a:rPr>
              <a:t>, </a:t>
            </a:r>
            <a:r>
              <a:rPr lang="en-US" altLang="ko-KR" dirty="0" err="1">
                <a:latin typeface="Century Schoolbook" panose="02040604050505020304" pitchFamily="18" charset="0"/>
              </a:rPr>
              <a:t>SEEK_SET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  <a:r>
              <a:rPr lang="ko-KR" altLang="en-US" dirty="0">
                <a:latin typeface="Century Schoolbook" panose="02040604050505020304" pitchFamily="18" charset="0"/>
              </a:rPr>
              <a:t>	</a:t>
            </a:r>
            <a:r>
              <a:rPr lang="en-US" altLang="ko-KR" dirty="0">
                <a:latin typeface="Century Schoolbook" panose="02040604050505020304" pitchFamily="18" charset="0"/>
              </a:rPr>
              <a:t>// </a:t>
            </a:r>
            <a:r>
              <a:rPr lang="ko-KR" altLang="en-US" dirty="0">
                <a:latin typeface="Century Schoolbook" panose="02040604050505020304" pitchFamily="18" charset="0"/>
              </a:rPr>
              <a:t>파일의 처음에서 </a:t>
            </a:r>
            <a:r>
              <a:rPr lang="en-US" altLang="ko-KR" dirty="0">
                <a:latin typeface="Century Schoolbook" panose="02040604050505020304" pitchFamily="18" charset="0"/>
              </a:rPr>
              <a:t>100</a:t>
            </a:r>
            <a:r>
              <a:rPr lang="ko-KR" altLang="en-US" dirty="0">
                <a:latin typeface="Century Schoolbook" panose="02040604050505020304" pitchFamily="18" charset="0"/>
              </a:rPr>
              <a:t>바이트 이동</a:t>
            </a:r>
          </a:p>
          <a:p>
            <a:pPr latinLnBrk="0"/>
            <a:r>
              <a:rPr lang="en-US" altLang="ko-KR" dirty="0" err="1">
                <a:latin typeface="Century Schoolbook" panose="02040604050505020304" pitchFamily="18" charset="0"/>
              </a:rPr>
              <a:t>fseek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, </a:t>
            </a:r>
            <a:r>
              <a:rPr lang="en-US" altLang="ko-KR" dirty="0" err="1">
                <a:latin typeface="Century Schoolbook" panose="02040604050505020304" pitchFamily="18" charset="0"/>
              </a:rPr>
              <a:t>50L</a:t>
            </a:r>
            <a:r>
              <a:rPr lang="en-US" altLang="ko-KR" dirty="0">
                <a:latin typeface="Century Schoolbook" panose="02040604050505020304" pitchFamily="18" charset="0"/>
              </a:rPr>
              <a:t>, </a:t>
            </a:r>
            <a:r>
              <a:rPr lang="en-US" altLang="ko-KR" dirty="0" err="1">
                <a:latin typeface="Century Schoolbook" panose="02040604050505020304" pitchFamily="18" charset="0"/>
              </a:rPr>
              <a:t>SEEK_CUR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  <a:r>
              <a:rPr lang="ko-KR" altLang="en-US" dirty="0">
                <a:latin typeface="Century Schoolbook" panose="02040604050505020304" pitchFamily="18" charset="0"/>
              </a:rPr>
              <a:t>	</a:t>
            </a:r>
            <a:r>
              <a:rPr lang="en-US" altLang="ko-KR" dirty="0">
                <a:latin typeface="Century Schoolbook" panose="02040604050505020304" pitchFamily="18" charset="0"/>
              </a:rPr>
              <a:t>// </a:t>
            </a:r>
            <a:r>
              <a:rPr lang="ko-KR" altLang="en-US" dirty="0">
                <a:latin typeface="Century Schoolbook" panose="02040604050505020304" pitchFamily="18" charset="0"/>
              </a:rPr>
              <a:t>현재 위치에서 </a:t>
            </a:r>
            <a:r>
              <a:rPr lang="en-US" altLang="ko-KR" dirty="0">
                <a:latin typeface="Century Schoolbook" panose="02040604050505020304" pitchFamily="18" charset="0"/>
              </a:rPr>
              <a:t>50</a:t>
            </a:r>
            <a:r>
              <a:rPr lang="ko-KR" altLang="en-US" dirty="0">
                <a:latin typeface="Century Schoolbook" panose="02040604050505020304" pitchFamily="18" charset="0"/>
              </a:rPr>
              <a:t>바이트 이동</a:t>
            </a:r>
          </a:p>
          <a:p>
            <a:pPr latinLnBrk="0"/>
            <a:r>
              <a:rPr lang="en-US" altLang="ko-KR" dirty="0" err="1">
                <a:latin typeface="Century Schoolbook" panose="02040604050505020304" pitchFamily="18" charset="0"/>
              </a:rPr>
              <a:t>fseek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, -</a:t>
            </a:r>
            <a:r>
              <a:rPr lang="en-US" altLang="ko-KR" dirty="0" err="1">
                <a:latin typeface="Century Schoolbook" panose="02040604050505020304" pitchFamily="18" charset="0"/>
              </a:rPr>
              <a:t>20L</a:t>
            </a:r>
            <a:r>
              <a:rPr lang="en-US" altLang="ko-KR" dirty="0">
                <a:latin typeface="Century Schoolbook" panose="02040604050505020304" pitchFamily="18" charset="0"/>
              </a:rPr>
              <a:t>, </a:t>
            </a:r>
            <a:r>
              <a:rPr lang="en-US" altLang="ko-KR" dirty="0" err="1">
                <a:latin typeface="Century Schoolbook" panose="02040604050505020304" pitchFamily="18" charset="0"/>
              </a:rPr>
              <a:t>SEEK_END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  <a:r>
              <a:rPr lang="ko-KR" altLang="en-US" dirty="0">
                <a:latin typeface="Century Schoolbook" panose="02040604050505020304" pitchFamily="18" charset="0"/>
              </a:rPr>
              <a:t>	</a:t>
            </a:r>
            <a:r>
              <a:rPr lang="en-US" altLang="ko-KR" dirty="0">
                <a:latin typeface="Century Schoolbook" panose="02040604050505020304" pitchFamily="18" charset="0"/>
              </a:rPr>
              <a:t>// </a:t>
            </a:r>
            <a:r>
              <a:rPr lang="ko-KR" altLang="en-US" dirty="0">
                <a:latin typeface="Century Schoolbook" panose="02040604050505020304" pitchFamily="18" charset="0"/>
              </a:rPr>
              <a:t>파일의 끝에서 </a:t>
            </a:r>
            <a:r>
              <a:rPr lang="en-US" altLang="ko-KR" dirty="0">
                <a:latin typeface="Century Schoolbook" panose="02040604050505020304" pitchFamily="18" charset="0"/>
              </a:rPr>
              <a:t>20</a:t>
            </a:r>
            <a:r>
              <a:rPr lang="ko-KR" altLang="en-US" dirty="0">
                <a:latin typeface="Century Schoolbook" panose="02040604050505020304" pitchFamily="18" charset="0"/>
              </a:rPr>
              <a:t>바이트 앞으로 이동</a:t>
            </a:r>
          </a:p>
        </p:txBody>
      </p:sp>
    </p:spTree>
    <p:extLst>
      <p:ext uri="{BB962C8B-B14F-4D97-AF65-F5344CB8AC3E}">
        <p14:creationId xmlns:p14="http://schemas.microsoft.com/office/powerpoint/2010/main" val="1176361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fseek</a:t>
            </a:r>
            <a:r>
              <a:rPr lang="en-US" altLang="ko-KR" dirty="0"/>
              <a:t>()</a:t>
            </a:r>
            <a:r>
              <a:rPr lang="ko-KR" altLang="en-US" dirty="0"/>
              <a:t>를 이용하여 파일의 크기를 알아보자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1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036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9836" y="1340768"/>
            <a:ext cx="8352928" cy="5355312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#include &lt;</a:t>
            </a:r>
            <a:r>
              <a:rPr lang="en-US" altLang="ko-KR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dirty="0">
                <a:latin typeface="Century Schoolbook" panose="02040604050505020304" pitchFamily="18" charset="0"/>
              </a:rPr>
              <a:t>&gt;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#include &lt;</a:t>
            </a:r>
            <a:r>
              <a:rPr lang="en-US" altLang="ko-KR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dirty="0">
                <a:latin typeface="Century Schoolbook" panose="02040604050505020304" pitchFamily="18" charset="0"/>
              </a:rPr>
              <a:t>&gt;</a:t>
            </a:r>
          </a:p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main(void) 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long length;</a:t>
            </a:r>
          </a:p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FILE * 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 = </a:t>
            </a:r>
            <a:r>
              <a:rPr lang="en-US" altLang="ko-KR" dirty="0" err="1">
                <a:latin typeface="Century Schoolbook" panose="02040604050505020304" pitchFamily="18" charset="0"/>
              </a:rPr>
              <a:t>fopen</a:t>
            </a:r>
            <a:r>
              <a:rPr lang="en-US" altLang="ko-KR" dirty="0">
                <a:latin typeface="Century Schoolbook" panose="02040604050505020304" pitchFamily="18" charset="0"/>
              </a:rPr>
              <a:t>("d:\\</a:t>
            </a:r>
            <a:r>
              <a:rPr lang="en-US" altLang="ko-KR" dirty="0" err="1">
                <a:latin typeface="Century Schoolbook" panose="02040604050505020304" pitchFamily="18" charset="0"/>
              </a:rPr>
              <a:t>lena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256x256</a:t>
            </a:r>
            <a:r>
              <a:rPr lang="en-US" altLang="ko-KR" dirty="0">
                <a:latin typeface="Century Schoolbook" panose="02040604050505020304" pitchFamily="18" charset="0"/>
              </a:rPr>
              <a:t>).raw", "</a:t>
            </a:r>
            <a:r>
              <a:rPr lang="en-US" altLang="ko-KR" dirty="0" err="1">
                <a:latin typeface="Century Schoolbook" panose="02040604050505020304" pitchFamily="18" charset="0"/>
              </a:rPr>
              <a:t>rb</a:t>
            </a:r>
            <a:r>
              <a:rPr lang="en-US" altLang="ko-KR" dirty="0">
                <a:latin typeface="Century Schoolbook" panose="02040604050505020304" pitchFamily="18" charset="0"/>
              </a:rPr>
              <a:t>");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if 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 == NULL) 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en-US" altLang="ko-KR" dirty="0" err="1">
                <a:latin typeface="Century Schoolbook" panose="02040604050505020304" pitchFamily="18" charset="0"/>
              </a:rPr>
              <a:t>lena.raw</a:t>
            </a:r>
            <a:r>
              <a:rPr lang="en-US" altLang="ko-KR" dirty="0">
                <a:latin typeface="Century Schoolbook" panose="02040604050505020304" pitchFamily="18" charset="0"/>
              </a:rPr>
              <a:t> </a:t>
            </a:r>
            <a:r>
              <a:rPr lang="ko-KR" altLang="en-US" dirty="0">
                <a:latin typeface="Century Schoolbook" panose="02040604050505020304" pitchFamily="18" charset="0"/>
              </a:rPr>
              <a:t>파일을 열 수 없습니다</a:t>
            </a:r>
            <a:r>
              <a:rPr lang="en-US" altLang="ko-KR" dirty="0">
                <a:latin typeface="Century Schoolbook" panose="02040604050505020304" pitchFamily="18" charset="0"/>
              </a:rPr>
              <a:t>.");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exit(1);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}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fseek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, 0, </a:t>
            </a:r>
            <a:r>
              <a:rPr lang="en-US" altLang="ko-KR" dirty="0" err="1">
                <a:latin typeface="Century Schoolbook" panose="02040604050505020304" pitchFamily="18" charset="0"/>
              </a:rPr>
              <a:t>SEEK_END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length = </a:t>
            </a:r>
            <a:r>
              <a:rPr lang="en-US" altLang="ko-KR" dirty="0" err="1">
                <a:latin typeface="Century Schoolbook" panose="02040604050505020304" pitchFamily="18" charset="0"/>
              </a:rPr>
              <a:t>ftell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ko-KR" altLang="en-US" dirty="0">
                <a:latin typeface="Century Schoolbook" panose="02040604050505020304" pitchFamily="18" charset="0"/>
              </a:rPr>
              <a:t>파일 크기</a:t>
            </a:r>
            <a:r>
              <a:rPr lang="en-US" altLang="ko-KR" dirty="0">
                <a:latin typeface="Century Schoolbook" panose="02040604050505020304" pitchFamily="18" charset="0"/>
              </a:rPr>
              <a:t>=%d </a:t>
            </a:r>
            <a:r>
              <a:rPr lang="ko-KR" altLang="en-US" dirty="0">
                <a:latin typeface="Century Schoolbook" panose="02040604050505020304" pitchFamily="18" charset="0"/>
              </a:rPr>
              <a:t>바이트</a:t>
            </a:r>
            <a:r>
              <a:rPr lang="en-US" altLang="ko-KR" dirty="0">
                <a:latin typeface="Century Schoolbook" panose="02040604050505020304" pitchFamily="18" charset="0"/>
              </a:rPr>
              <a:t>\n", length);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fclose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return 0;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}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21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 파일의 중간 부분을 </a:t>
            </a:r>
            <a:r>
              <a:rPr lang="ko-KR" altLang="en-US" dirty="0" err="1"/>
              <a:t>변경해보자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348880"/>
            <a:ext cx="7953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5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입출력 함수의 분류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214438"/>
            <a:ext cx="8229600" cy="2087562"/>
          </a:xfrm>
        </p:spPr>
        <p:txBody>
          <a:bodyPr/>
          <a:lstStyle/>
          <a:p>
            <a:pPr eaLnBrk="1" hangingPunct="1"/>
            <a:r>
              <a:rPr lang="ko-KR" altLang="en-US">
                <a:latin typeface="Trebuchet MS" pitchFamily="34" charset="0"/>
              </a:rPr>
              <a:t>사용하는 스트림에 따른 분류</a:t>
            </a:r>
          </a:p>
          <a:p>
            <a:pPr lvl="1" eaLnBrk="1" hangingPunct="1"/>
            <a:r>
              <a:rPr lang="ko-KR" altLang="en-US">
                <a:latin typeface="Trebuchet MS" pitchFamily="34" charset="0"/>
              </a:rPr>
              <a:t>표준 입출력 스트림을 사용하여 입출력을 하는 함수</a:t>
            </a:r>
          </a:p>
          <a:p>
            <a:pPr lvl="1" eaLnBrk="1" hangingPunct="1"/>
            <a:r>
              <a:rPr lang="ko-KR" altLang="en-US">
                <a:latin typeface="Trebuchet MS" pitchFamily="34" charset="0"/>
              </a:rPr>
              <a:t>스트림을 구체적으로 명시해 주어야 하는 입출력 함수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03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88999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93687"/>
              </p:ext>
            </p:extLst>
          </p:nvPr>
        </p:nvGraphicFramePr>
        <p:xfrm>
          <a:off x="571500" y="2786063"/>
          <a:ext cx="8424862" cy="2346666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스트림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형식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표준 스트림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일반 스트림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형식이 없는 입출력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 형태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getchar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fgetc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(FILE *f,...)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 입력 함수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putchar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fputc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(FILE *f,...)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 출력 함수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gets()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fgets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(FILE *f,...)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입력 함수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puts()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fputs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(FILE *f,...)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출력 함수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형식이 있는 입출력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정수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실수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,..)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printf()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fprintf(FILE *f,...)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형식화된 출력 함수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fscanf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(FILE *f,...)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형식화된 입력 함수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357438" y="2714625"/>
            <a:ext cx="1714500" cy="2500313"/>
          </a:xfrm>
          <a:prstGeom prst="roundRect">
            <a:avLst/>
          </a:prstGeom>
          <a:solidFill>
            <a:srgbClr val="0070C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43375" y="2714625"/>
            <a:ext cx="2357438" cy="2500313"/>
          </a:xfrm>
          <a:prstGeom prst="roundRect">
            <a:avLst/>
          </a:prstGeom>
          <a:solidFill>
            <a:schemeClr val="tx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77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/>
              <a:t>#2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8352928" cy="4801314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#include &lt;</a:t>
            </a:r>
            <a:r>
              <a:rPr lang="en-US" altLang="ko-KR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dirty="0">
                <a:latin typeface="Century Schoolbook" panose="02040604050505020304" pitchFamily="18" charset="0"/>
              </a:rPr>
              <a:t>&gt;</a:t>
            </a:r>
          </a:p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main(void)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FILE * 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 = </a:t>
            </a:r>
            <a:r>
              <a:rPr lang="en-US" altLang="ko-KR" dirty="0" err="1">
                <a:latin typeface="Century Schoolbook" panose="02040604050505020304" pitchFamily="18" charset="0"/>
              </a:rPr>
              <a:t>fopen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en-US" altLang="ko-KR" dirty="0" err="1">
                <a:latin typeface="Century Schoolbook" panose="02040604050505020304" pitchFamily="18" charset="0"/>
              </a:rPr>
              <a:t>data.txt</a:t>
            </a:r>
            <a:r>
              <a:rPr lang="en-US" altLang="ko-KR" dirty="0">
                <a:latin typeface="Century Schoolbook" panose="02040604050505020304" pitchFamily="18" charset="0"/>
              </a:rPr>
              <a:t>", "w");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if 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 == NULL) 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en-US" altLang="ko-KR" dirty="0" err="1">
                <a:latin typeface="Century Schoolbook" panose="02040604050505020304" pitchFamily="18" charset="0"/>
              </a:rPr>
              <a:t>data.txt</a:t>
            </a:r>
            <a:r>
              <a:rPr lang="en-US" altLang="ko-KR" dirty="0">
                <a:latin typeface="Century Schoolbook" panose="02040604050505020304" pitchFamily="18" charset="0"/>
              </a:rPr>
              <a:t> </a:t>
            </a:r>
            <a:r>
              <a:rPr lang="ko-KR" altLang="en-US" dirty="0">
                <a:latin typeface="Century Schoolbook" panose="02040604050505020304" pitchFamily="18" charset="0"/>
              </a:rPr>
              <a:t>파일을 열 수 없습니다</a:t>
            </a:r>
            <a:r>
              <a:rPr lang="en-US" altLang="ko-KR" dirty="0">
                <a:latin typeface="Century Schoolbook" panose="02040604050505020304" pitchFamily="18" charset="0"/>
              </a:rPr>
              <a:t>.");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exit(1);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}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fputs</a:t>
            </a:r>
            <a:r>
              <a:rPr lang="en-US" altLang="ko-KR" dirty="0">
                <a:latin typeface="Century Schoolbook" panose="02040604050505020304" pitchFamily="18" charset="0"/>
              </a:rPr>
              <a:t>("This is an house.", 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fseek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, 11, </a:t>
            </a:r>
            <a:r>
              <a:rPr lang="en-US" altLang="ko-KR" dirty="0" err="1">
                <a:latin typeface="Century Schoolbook" panose="02040604050505020304" pitchFamily="18" charset="0"/>
              </a:rPr>
              <a:t>SEEK_SET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fputs</a:t>
            </a:r>
            <a:r>
              <a:rPr lang="en-US" altLang="ko-KR" dirty="0">
                <a:latin typeface="Century Schoolbook" panose="02040604050505020304" pitchFamily="18" charset="0"/>
              </a:rPr>
              <a:t>("apple", 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fclose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return 0;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}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87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#3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39552" y="1524000"/>
            <a:ext cx="7777162" cy="492998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#define</a:t>
            </a:r>
            <a:r>
              <a:rPr lang="en-US" altLang="en-US" sz="1400" dirty="0">
                <a:latin typeface="+mj-lt"/>
              </a:rPr>
              <a:t> SIZE 1000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init_table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table[],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size);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table[SIZE];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n, data;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long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pos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FILE *</a:t>
            </a:r>
            <a:r>
              <a:rPr lang="en-US" altLang="en-US" sz="1400" dirty="0" err="1">
                <a:latin typeface="+mj-lt"/>
              </a:rPr>
              <a:t>fp</a:t>
            </a:r>
            <a:r>
              <a:rPr lang="en-US" altLang="en-US" sz="1400" dirty="0">
                <a:latin typeface="+mj-lt"/>
              </a:rPr>
              <a:t> =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배열을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초기화한다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init_table</a:t>
            </a:r>
            <a:r>
              <a:rPr lang="en-US" altLang="en-US" sz="1400" dirty="0">
                <a:latin typeface="+mj-lt"/>
              </a:rPr>
              <a:t>(table, SIZE);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파일을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쓰기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연다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1400" dirty="0">
                <a:latin typeface="+mj-lt"/>
              </a:rPr>
              <a:t>( (</a:t>
            </a:r>
            <a:r>
              <a:rPr lang="en-US" altLang="en-US" sz="1400" dirty="0" err="1">
                <a:latin typeface="+mj-lt"/>
              </a:rPr>
              <a:t>fp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dirty="0" err="1">
                <a:latin typeface="+mj-lt"/>
              </a:rPr>
              <a:t>fopen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"sample.dat"</a:t>
            </a:r>
            <a:r>
              <a:rPr lang="en-US" altLang="en-US" sz="1400" dirty="0">
                <a:latin typeface="+mj-lt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wb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>
                <a:latin typeface="+mj-lt"/>
              </a:rPr>
              <a:t>)) == NULL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fprintf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stderr</a:t>
            </a:r>
            <a:r>
              <a:rPr lang="en-US" altLang="en-US" sz="1400" dirty="0">
                <a:latin typeface="+mj-lt"/>
              </a:rPr>
              <a:t>,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출력을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위한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파일을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.\n"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exit(1);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762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 dirty="0"/>
              <a:t>#3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39552" y="1517551"/>
            <a:ext cx="7777162" cy="5041999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배열을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파일에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저장한다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fwrite</a:t>
            </a:r>
            <a:r>
              <a:rPr lang="en-US" altLang="en-US" sz="1400" dirty="0">
                <a:latin typeface="+mj-lt"/>
              </a:rPr>
              <a:t>(table,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), SIZE, </a:t>
            </a:r>
            <a:r>
              <a:rPr lang="en-US" altLang="en-US" sz="1400" dirty="0" err="1">
                <a:latin typeface="+mj-lt"/>
              </a:rPr>
              <a:t>fp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fclose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fp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	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파일을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읽기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연다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1400" dirty="0">
                <a:latin typeface="+mj-lt"/>
              </a:rPr>
              <a:t>( (</a:t>
            </a:r>
            <a:r>
              <a:rPr lang="en-US" altLang="en-US" sz="1400" dirty="0" err="1">
                <a:latin typeface="+mj-lt"/>
              </a:rPr>
              <a:t>fp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dirty="0" err="1">
                <a:latin typeface="+mj-lt"/>
              </a:rPr>
              <a:t>fopen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"sample.dat"</a:t>
            </a:r>
            <a:r>
              <a:rPr lang="en-US" altLang="en-US" sz="1400" dirty="0">
                <a:latin typeface="+mj-lt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rb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>
                <a:latin typeface="+mj-lt"/>
              </a:rPr>
              <a:t>)) == NULL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fprintf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stderr</a:t>
            </a:r>
            <a:r>
              <a:rPr lang="en-US" altLang="en-US" sz="1400" dirty="0">
                <a:latin typeface="+mj-lt"/>
              </a:rPr>
              <a:t>,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입력을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위한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파일을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.\n"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exit(1);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사용자가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선택한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위치의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정수를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파일로부터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읽는다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while</a:t>
            </a:r>
            <a:r>
              <a:rPr lang="en-US" altLang="en-US" sz="1400" dirty="0">
                <a:latin typeface="+mj-lt"/>
              </a:rPr>
              <a:t>(1) {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파일에서의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위치를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입력하십시요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(0에서 %d, 종료-1): "</a:t>
            </a:r>
            <a:r>
              <a:rPr lang="en-US" altLang="en-US" sz="1400" dirty="0">
                <a:latin typeface="+mj-lt"/>
              </a:rPr>
              <a:t>, SIZE - 1);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scanf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"%d"</a:t>
            </a:r>
            <a:r>
              <a:rPr lang="en-US" altLang="en-US" sz="1400" dirty="0">
                <a:latin typeface="+mj-lt"/>
              </a:rPr>
              <a:t>, &amp;n);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1400" dirty="0">
                <a:latin typeface="+mj-lt"/>
              </a:rPr>
              <a:t>( n == -1 ) 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break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pos</a:t>
            </a:r>
            <a:r>
              <a:rPr lang="en-US" altLang="en-US" sz="1400" dirty="0">
                <a:latin typeface="+mj-lt"/>
              </a:rPr>
              <a:t> = 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long</a:t>
            </a:r>
            <a:r>
              <a:rPr lang="en-US" altLang="en-US" sz="1400" dirty="0">
                <a:latin typeface="+mj-lt"/>
              </a:rPr>
              <a:t>) n *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fseek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fp</a:t>
            </a:r>
            <a:r>
              <a:rPr lang="en-US" altLang="en-US" sz="1400" dirty="0">
                <a:latin typeface="+mj-lt"/>
              </a:rPr>
              <a:t>, </a:t>
            </a:r>
            <a:r>
              <a:rPr lang="en-US" altLang="en-US" sz="1400" dirty="0" err="1">
                <a:latin typeface="+mj-lt"/>
              </a:rPr>
              <a:t>pos</a:t>
            </a:r>
            <a:r>
              <a:rPr lang="en-US" altLang="en-US" sz="1400" dirty="0">
                <a:latin typeface="+mj-lt"/>
              </a:rPr>
              <a:t>, SEEK_SET);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fread</a:t>
            </a:r>
            <a:r>
              <a:rPr lang="en-US" altLang="en-US" sz="1400" dirty="0">
                <a:latin typeface="+mj-lt"/>
              </a:rPr>
              <a:t>(&amp;data,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), 1, </a:t>
            </a:r>
            <a:r>
              <a:rPr lang="en-US" altLang="en-US" sz="1400" dirty="0" err="1">
                <a:latin typeface="+mj-lt"/>
              </a:rPr>
              <a:t>fp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"%d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위치의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값은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d입니다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.\n"</a:t>
            </a:r>
            <a:r>
              <a:rPr lang="en-US" altLang="en-US" sz="1400" dirty="0">
                <a:latin typeface="+mj-lt"/>
              </a:rPr>
              <a:t>, n, data);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fclose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fp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2774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 dirty="0"/>
              <a:t>#3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9552" y="1524000"/>
            <a:ext cx="7813675" cy="23050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배열을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인덱스의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제곱으로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</a:rPr>
              <a:t>채운다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init_table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table[],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size)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for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= 0;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&lt; size;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table[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] =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*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  <p:sp>
        <p:nvSpPr>
          <p:cNvPr id="380936" name="_x55654040"/>
          <p:cNvSpPr>
            <a:spLocks noChangeArrowheads="1"/>
          </p:cNvSpPr>
          <p:nvPr/>
        </p:nvSpPr>
        <p:spPr bwMode="auto">
          <a:xfrm>
            <a:off x="528266" y="4105275"/>
            <a:ext cx="7858125" cy="1428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파일에서의 위치를 </a:t>
            </a:r>
            <a:r>
              <a:rPr lang="ko-KR" altLang="en-US" sz="1600" i="1" dirty="0" err="1">
                <a:solidFill>
                  <a:srgbClr val="000000"/>
                </a:solidFill>
                <a:latin typeface="+mj-ea"/>
                <a:ea typeface="+mj-ea"/>
              </a:rPr>
              <a:t>입력하십시요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(0</a:t>
            </a:r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999, </a:t>
            </a:r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종료 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-1): 3</a:t>
            </a:r>
            <a:endParaRPr lang="en-US" altLang="ko-KR" sz="1600" dirty="0">
              <a:latin typeface="+mj-ea"/>
              <a:ea typeface="+mj-ea"/>
            </a:endParaRPr>
          </a:p>
          <a:p>
            <a:pPr algn="just" latinLnBrk="0"/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위치의 값은 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algn="just" latinLnBrk="0"/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파일에서의 위치를 </a:t>
            </a:r>
            <a:r>
              <a:rPr lang="ko-KR" altLang="en-US" sz="1600" i="1" dirty="0" err="1">
                <a:solidFill>
                  <a:srgbClr val="000000"/>
                </a:solidFill>
                <a:latin typeface="+mj-ea"/>
                <a:ea typeface="+mj-ea"/>
              </a:rPr>
              <a:t>입력하십시요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(0</a:t>
            </a:r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999, </a:t>
            </a:r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종료 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-1): 9</a:t>
            </a:r>
            <a:endParaRPr lang="en-US" altLang="ko-KR" sz="1600" dirty="0">
              <a:latin typeface="+mj-ea"/>
              <a:ea typeface="+mj-ea"/>
            </a:endParaRPr>
          </a:p>
          <a:p>
            <a:pPr algn="just" latinLnBrk="0"/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9 </a:t>
            </a:r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위치의 값은 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81</a:t>
            </a:r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algn="just" latinLnBrk="0"/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파일에서의 위치를 </a:t>
            </a:r>
            <a:r>
              <a:rPr lang="ko-KR" altLang="en-US" sz="1600" i="1" dirty="0" err="1">
                <a:solidFill>
                  <a:srgbClr val="000000"/>
                </a:solidFill>
                <a:latin typeface="+mj-ea"/>
                <a:ea typeface="+mj-ea"/>
              </a:rPr>
              <a:t>입력하십시요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(0</a:t>
            </a:r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999, </a:t>
            </a:r>
            <a:r>
              <a:rPr lang="ko-KR" altLang="en-US" sz="1600" i="1" dirty="0">
                <a:solidFill>
                  <a:srgbClr val="000000"/>
                </a:solidFill>
                <a:latin typeface="+mj-ea"/>
                <a:ea typeface="+mj-ea"/>
              </a:rPr>
              <a:t>종료 </a:t>
            </a:r>
            <a:r>
              <a:rPr lang="en-US" altLang="ko-KR" sz="1600" i="1" dirty="0">
                <a:solidFill>
                  <a:srgbClr val="000000"/>
                </a:solidFill>
                <a:latin typeface="+mj-ea"/>
                <a:ea typeface="+mj-ea"/>
              </a:rPr>
              <a:t>-1): -1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2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638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임의 접근 관련 함수</a:t>
            </a:r>
          </a:p>
        </p:txBody>
      </p:sp>
      <p:sp>
        <p:nvSpPr>
          <p:cNvPr id="67588" name="_x72138536"/>
          <p:cNvSpPr>
            <a:spLocks noChangeArrowheads="1"/>
          </p:cNvSpPr>
          <p:nvPr/>
        </p:nvSpPr>
        <p:spPr bwMode="auto">
          <a:xfrm>
            <a:off x="611560" y="1623244"/>
            <a:ext cx="7777162" cy="392112"/>
          </a:xfrm>
          <a:prstGeom prst="rect">
            <a:avLst/>
          </a:prstGeom>
          <a:solidFill>
            <a:srgbClr val="F0F0F0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j-lt"/>
              </a:rPr>
              <a:t>void rewind(FILE *</a:t>
            </a:r>
            <a:r>
              <a:rPr lang="en-US" altLang="ko-KR" sz="1600" dirty="0" err="1">
                <a:latin typeface="+mj-lt"/>
              </a:rPr>
              <a:t>fp</a:t>
            </a:r>
            <a:r>
              <a:rPr lang="en-US" altLang="ko-KR" sz="1600" dirty="0">
                <a:latin typeface="+mj-lt"/>
              </a:rPr>
              <a:t>);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11560" y="2126481"/>
            <a:ext cx="3592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+mj-lt"/>
              </a:rPr>
              <a:t>파일 위치 표시자를 </a:t>
            </a:r>
            <a:r>
              <a:rPr lang="en-US" altLang="ko-KR">
                <a:latin typeface="+mj-lt"/>
              </a:rPr>
              <a:t>0</a:t>
            </a:r>
            <a:r>
              <a:rPr lang="ko-KR" altLang="en-US">
                <a:latin typeface="+mj-lt"/>
              </a:rPr>
              <a:t>으로 초기화</a:t>
            </a:r>
          </a:p>
        </p:txBody>
      </p:sp>
      <p:sp>
        <p:nvSpPr>
          <p:cNvPr id="67591" name="_x72138536"/>
          <p:cNvSpPr>
            <a:spLocks noChangeArrowheads="1"/>
          </p:cNvSpPr>
          <p:nvPr/>
        </p:nvSpPr>
        <p:spPr bwMode="auto">
          <a:xfrm>
            <a:off x="611560" y="3063106"/>
            <a:ext cx="7777162" cy="392113"/>
          </a:xfrm>
          <a:prstGeom prst="rect">
            <a:avLst/>
          </a:prstGeom>
          <a:solidFill>
            <a:srgbClr val="F0F0F0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j-lt"/>
              </a:rPr>
              <a:t>long </a:t>
            </a:r>
            <a:r>
              <a:rPr lang="en-US" altLang="ko-KR" sz="1600" dirty="0" err="1">
                <a:latin typeface="+mj-lt"/>
              </a:rPr>
              <a:t>ftell</a:t>
            </a:r>
            <a:r>
              <a:rPr lang="en-US" altLang="ko-KR" sz="1600" dirty="0">
                <a:latin typeface="+mj-lt"/>
              </a:rPr>
              <a:t>(FILE *</a:t>
            </a:r>
            <a:r>
              <a:rPr lang="en-US" altLang="ko-KR" sz="1600" dirty="0" err="1">
                <a:latin typeface="+mj-lt"/>
              </a:rPr>
              <a:t>fp</a:t>
            </a:r>
            <a:r>
              <a:rPr lang="en-US" altLang="ko-KR" sz="1600" dirty="0">
                <a:latin typeface="+mj-lt"/>
              </a:rPr>
              <a:t>);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11560" y="3566344"/>
            <a:ext cx="399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+mj-lt"/>
              </a:rPr>
              <a:t>파일 위치 표시자의 현재 위치를 반환</a:t>
            </a:r>
          </a:p>
        </p:txBody>
      </p:sp>
      <p:sp>
        <p:nvSpPr>
          <p:cNvPr id="4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52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58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printf()</a:t>
            </a:r>
            <a:r>
              <a:rPr lang="ko-KR" altLang="en-US"/>
              <a:t>를 이용한 출력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2141314"/>
            <a:ext cx="7837487" cy="4168006"/>
          </a:xfrm>
        </p:spPr>
        <p:txBody>
          <a:bodyPr>
            <a:normAutofit/>
          </a:bodyPr>
          <a:lstStyle/>
          <a:p>
            <a:pPr eaLnBrk="1" hangingPunct="1"/>
            <a:endParaRPr lang="en-US" altLang="ko-KR" sz="1600" dirty="0">
              <a:latin typeface="+mj-lt"/>
              <a:ea typeface="+mj-ea"/>
            </a:endParaRPr>
          </a:p>
          <a:p>
            <a:pPr eaLnBrk="1" hangingPunct="1"/>
            <a:r>
              <a:rPr lang="ko-KR" altLang="en-US" sz="1800" dirty="0">
                <a:latin typeface="+mj-lt"/>
                <a:ea typeface="+mj-ea"/>
              </a:rPr>
              <a:t>형식 제어 문자열의 구조</a:t>
            </a:r>
          </a:p>
          <a:p>
            <a:pPr eaLnBrk="1" hangingPunct="1"/>
            <a:endParaRPr lang="ko-KR" altLang="en-US" sz="1600" dirty="0">
              <a:latin typeface="+mj-lt"/>
              <a:ea typeface="+mj-ea"/>
            </a:endParaRPr>
          </a:p>
          <a:p>
            <a:pPr eaLnBrk="1" hangingPunct="1"/>
            <a:endParaRPr lang="en-US" altLang="ko-KR" sz="1600" dirty="0">
              <a:latin typeface="+mj-lt"/>
              <a:ea typeface="+mj-ea"/>
            </a:endParaRPr>
          </a:p>
          <a:p>
            <a:pPr eaLnBrk="1" hangingPunct="1"/>
            <a:r>
              <a:rPr lang="en-US" altLang="ko-KR" sz="1800" dirty="0">
                <a:latin typeface="+mj-lt"/>
                <a:ea typeface="+mj-ea"/>
              </a:rPr>
              <a:t>% </a:t>
            </a:r>
            <a:r>
              <a:rPr lang="ko-KR" altLang="en-US" sz="1800" dirty="0">
                <a:latin typeface="+mj-lt"/>
                <a:ea typeface="+mj-ea"/>
              </a:rPr>
              <a:t>기호</a:t>
            </a:r>
            <a:endParaRPr lang="en-US" altLang="ko-KR" sz="1800" dirty="0">
              <a:latin typeface="+mj-lt"/>
              <a:ea typeface="+mj-ea"/>
            </a:endParaRPr>
          </a:p>
          <a:p>
            <a:pPr lvl="1"/>
            <a:r>
              <a:rPr lang="ko-KR" altLang="en-US" sz="1600" dirty="0">
                <a:latin typeface="+mj-lt"/>
                <a:ea typeface="+mj-ea"/>
              </a:rPr>
              <a:t>형식 제어 문자열의 시작</a:t>
            </a:r>
          </a:p>
          <a:p>
            <a:pPr eaLnBrk="1" hangingPunct="1"/>
            <a:r>
              <a:rPr lang="ko-KR" altLang="en-US" sz="1800" dirty="0">
                <a:latin typeface="+mj-lt"/>
                <a:ea typeface="+mj-ea"/>
              </a:rPr>
              <a:t>플래그</a:t>
            </a:r>
            <a:r>
              <a:rPr lang="en-US" altLang="ko-KR" sz="1800" dirty="0">
                <a:latin typeface="+mj-lt"/>
                <a:ea typeface="+mj-ea"/>
              </a:rPr>
              <a:t>(flag)</a:t>
            </a:r>
          </a:p>
          <a:p>
            <a:pPr lvl="1"/>
            <a:r>
              <a:rPr lang="ko-KR" altLang="en-US" sz="1600" dirty="0">
                <a:latin typeface="+mj-lt"/>
                <a:ea typeface="+mj-ea"/>
              </a:rPr>
              <a:t>출력의 정렬과 부호 출력</a:t>
            </a:r>
            <a:r>
              <a:rPr lang="en-US" altLang="ko-KR" sz="1600" dirty="0">
                <a:latin typeface="+mj-lt"/>
                <a:ea typeface="+mj-ea"/>
              </a:rPr>
              <a:t>, </a:t>
            </a:r>
            <a:r>
              <a:rPr lang="ko-KR" altLang="en-US" sz="1600" dirty="0">
                <a:latin typeface="+mj-lt"/>
                <a:ea typeface="+mj-ea"/>
              </a:rPr>
              <a:t>공백 문자 출력</a:t>
            </a:r>
            <a:r>
              <a:rPr lang="en-US" altLang="ko-KR" sz="1600" dirty="0">
                <a:latin typeface="+mj-lt"/>
                <a:ea typeface="+mj-ea"/>
              </a:rPr>
              <a:t>, </a:t>
            </a:r>
            <a:r>
              <a:rPr lang="ko-KR" altLang="en-US" sz="1600" dirty="0">
                <a:latin typeface="+mj-lt"/>
                <a:ea typeface="+mj-ea"/>
              </a:rPr>
              <a:t>소수점</a:t>
            </a:r>
            <a:r>
              <a:rPr lang="en-US" altLang="ko-KR" sz="1600" dirty="0">
                <a:latin typeface="+mj-lt"/>
                <a:ea typeface="+mj-ea"/>
              </a:rPr>
              <a:t>, 8</a:t>
            </a:r>
            <a:r>
              <a:rPr lang="ko-KR" altLang="en-US" sz="1600" dirty="0">
                <a:latin typeface="+mj-lt"/>
                <a:ea typeface="+mj-ea"/>
              </a:rPr>
              <a:t>진수와 </a:t>
            </a:r>
            <a:r>
              <a:rPr lang="en-US" altLang="ko-KR" sz="1600" dirty="0">
                <a:latin typeface="+mj-lt"/>
                <a:ea typeface="+mj-ea"/>
              </a:rPr>
              <a:t>16</a:t>
            </a:r>
            <a:r>
              <a:rPr lang="ko-KR" altLang="en-US" sz="1600" dirty="0">
                <a:latin typeface="+mj-lt"/>
                <a:ea typeface="+mj-ea"/>
              </a:rPr>
              <a:t>진수 접두사 출력  </a:t>
            </a:r>
          </a:p>
          <a:p>
            <a:pPr eaLnBrk="1" hangingPunct="1"/>
            <a:r>
              <a:rPr lang="ko-KR" altLang="en-US" sz="1800" dirty="0" err="1">
                <a:latin typeface="+mj-lt"/>
                <a:ea typeface="+mj-ea"/>
              </a:rPr>
              <a:t>필드폭</a:t>
            </a:r>
            <a:r>
              <a:rPr lang="en-US" altLang="ko-KR" sz="1800" dirty="0">
                <a:latin typeface="+mj-lt"/>
                <a:ea typeface="+mj-ea"/>
              </a:rPr>
              <a:t>(width)</a:t>
            </a:r>
            <a:r>
              <a:rPr lang="ko-KR" altLang="en-US" sz="1800" dirty="0">
                <a:latin typeface="+mj-lt"/>
                <a:ea typeface="+mj-ea"/>
              </a:rPr>
              <a:t>과 정밀도</a:t>
            </a:r>
            <a:r>
              <a:rPr lang="en-US" altLang="ko-KR" sz="1800" dirty="0">
                <a:latin typeface="+mj-lt"/>
                <a:ea typeface="+mj-ea"/>
              </a:rPr>
              <a:t>(precision)</a:t>
            </a:r>
          </a:p>
          <a:p>
            <a:pPr lvl="1" eaLnBrk="1" hangingPunct="1"/>
            <a:r>
              <a:rPr lang="ko-KR" altLang="en-US" sz="1600" dirty="0">
                <a:latin typeface="+mj-lt"/>
                <a:ea typeface="+mj-ea"/>
              </a:rPr>
              <a:t>데이터가 출력되는 필드의 크기 </a:t>
            </a:r>
          </a:p>
          <a:p>
            <a:pPr lvl="1" eaLnBrk="1" hangingPunct="1"/>
            <a:r>
              <a:rPr lang="ko-KR" altLang="en-US" sz="1600" dirty="0">
                <a:latin typeface="+mj-lt"/>
                <a:ea typeface="+mj-ea"/>
              </a:rPr>
              <a:t>정밀도는 소수점 이하 자릿수의 개수가 된다</a:t>
            </a:r>
            <a:r>
              <a:rPr lang="en-US" altLang="ko-KR" sz="1600" dirty="0">
                <a:latin typeface="+mj-lt"/>
                <a:ea typeface="+mj-ea"/>
              </a:rPr>
              <a:t>.</a:t>
            </a:r>
          </a:p>
        </p:txBody>
      </p:sp>
      <p:sp>
        <p:nvSpPr>
          <p:cNvPr id="11269" name="_x71016400"/>
          <p:cNvSpPr>
            <a:spLocks noChangeArrowheads="1"/>
          </p:cNvSpPr>
          <p:nvPr/>
        </p:nvSpPr>
        <p:spPr bwMode="auto">
          <a:xfrm>
            <a:off x="599877" y="1731739"/>
            <a:ext cx="7777162" cy="360363"/>
          </a:xfrm>
          <a:prstGeom prst="rect">
            <a:avLst/>
          </a:prstGeom>
          <a:solidFill>
            <a:srgbClr val="F0F0F0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ko-KR">
                <a:latin typeface="+mj-lt"/>
                <a:ea typeface="+mj-ea"/>
              </a:rPr>
              <a:t> printf(</a:t>
            </a:r>
            <a:r>
              <a:rPr lang="en-US" altLang="ko-KR">
                <a:solidFill>
                  <a:srgbClr val="0000FF"/>
                </a:solidFill>
                <a:latin typeface="+mj-lt"/>
                <a:ea typeface="+mj-ea"/>
              </a:rPr>
              <a:t>char</a:t>
            </a:r>
            <a:r>
              <a:rPr lang="en-US" altLang="ko-KR">
                <a:latin typeface="+mj-lt"/>
                <a:ea typeface="+mj-ea"/>
              </a:rPr>
              <a:t> *format, ...);</a:t>
            </a:r>
          </a:p>
        </p:txBody>
      </p:sp>
      <p:sp>
        <p:nvSpPr>
          <p:cNvPr id="11270" name="_x70905736"/>
          <p:cNvSpPr>
            <a:spLocks noChangeArrowheads="1"/>
          </p:cNvSpPr>
          <p:nvPr/>
        </p:nvSpPr>
        <p:spPr bwMode="auto">
          <a:xfrm>
            <a:off x="599877" y="2852936"/>
            <a:ext cx="7777162" cy="360362"/>
          </a:xfrm>
          <a:prstGeom prst="rect">
            <a:avLst/>
          </a:prstGeom>
          <a:solidFill>
            <a:srgbClr val="F0F0F0"/>
          </a:solidFill>
          <a:ln w="4191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j-lt"/>
                <a:ea typeface="+mj-ea"/>
              </a:rPr>
              <a:t>%[</a:t>
            </a:r>
            <a:r>
              <a:rPr lang="ko-KR" altLang="en-US" dirty="0">
                <a:latin typeface="+mj-lt"/>
                <a:ea typeface="+mj-ea"/>
              </a:rPr>
              <a:t>플래그</a:t>
            </a:r>
            <a:r>
              <a:rPr lang="en-US" altLang="ko-KR" dirty="0">
                <a:latin typeface="+mj-lt"/>
                <a:ea typeface="+mj-ea"/>
              </a:rPr>
              <a:t>] [</a:t>
            </a:r>
            <a:r>
              <a:rPr lang="ko-KR" altLang="en-US" dirty="0" err="1">
                <a:latin typeface="+mj-lt"/>
                <a:ea typeface="+mj-ea"/>
              </a:rPr>
              <a:t>필드폭</a:t>
            </a:r>
            <a:r>
              <a:rPr lang="en-US" altLang="ko-KR" dirty="0">
                <a:latin typeface="+mj-lt"/>
                <a:ea typeface="+mj-ea"/>
              </a:rPr>
              <a:t>] [.</a:t>
            </a:r>
            <a:r>
              <a:rPr lang="ko-KR" altLang="en-US" dirty="0">
                <a:latin typeface="+mj-lt"/>
                <a:ea typeface="+mj-ea"/>
              </a:rPr>
              <a:t>정밀도</a:t>
            </a:r>
            <a:r>
              <a:rPr lang="en-US" altLang="ko-KR" dirty="0">
                <a:latin typeface="+mj-lt"/>
                <a:ea typeface="+mj-ea"/>
              </a:rPr>
              <a:t>]</a:t>
            </a:r>
            <a:endParaRPr lang="ko-KR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899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플래그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700808"/>
            <a:ext cx="86042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83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필드폭과</a:t>
            </a:r>
            <a:r>
              <a:rPr lang="ko-KR" altLang="en-US" dirty="0"/>
              <a:t> 정밀도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58445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3316922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printf</a:t>
            </a:r>
            <a:r>
              <a:rPr lang="en-US" altLang="ko-KR" sz="2000" dirty="0"/>
              <a:t>("%</a:t>
            </a:r>
            <a:r>
              <a:rPr lang="en-US" altLang="ko-KR" sz="2000" dirty="0">
                <a:solidFill>
                  <a:schemeClr val="tx2"/>
                </a:solidFill>
              </a:rPr>
              <a:t>10.3</a:t>
            </a:r>
            <a:r>
              <a:rPr lang="en-US" altLang="ko-KR" sz="2000" dirty="0"/>
              <a:t>f\n", 3.1415);</a:t>
            </a:r>
            <a:endParaRPr lang="ko-KR" altLang="en-US" sz="20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32340" y="19562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오른쪽 중괄호 19"/>
          <p:cNvSpPr/>
          <p:nvPr/>
        </p:nvSpPr>
        <p:spPr>
          <a:xfrm rot="5400000">
            <a:off x="3540652" y="-243408"/>
            <a:ext cx="432048" cy="561662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40652" y="28529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2675" y="28529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오른쪽 중괄호 22"/>
          <p:cNvSpPr/>
          <p:nvPr/>
        </p:nvSpPr>
        <p:spPr>
          <a:xfrm rot="5400000">
            <a:off x="5653104" y="1972695"/>
            <a:ext cx="432048" cy="1391719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455" y="1493457"/>
            <a:ext cx="2683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printf</a:t>
            </a:r>
            <a:r>
              <a:rPr lang="en-US" altLang="ko-KR" sz="2000" dirty="0"/>
              <a:t>("%</a:t>
            </a:r>
            <a:r>
              <a:rPr lang="en-US" altLang="ko-KR" sz="2000" dirty="0">
                <a:solidFill>
                  <a:schemeClr val="tx2"/>
                </a:solidFill>
              </a:rPr>
              <a:t>10.3</a:t>
            </a:r>
            <a:r>
              <a:rPr lang="en-US" altLang="ko-KR" sz="2000" dirty="0"/>
              <a:t>f\n", 3.1);</a:t>
            </a:r>
            <a:endParaRPr lang="ko-KR" altLang="en-US" sz="20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758445" y="49303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1560" y="4458250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printf</a:t>
            </a:r>
            <a:r>
              <a:rPr lang="en-US" altLang="ko-KR" sz="2000" dirty="0"/>
              <a:t>("%+</a:t>
            </a:r>
            <a:r>
              <a:rPr lang="en-US" altLang="ko-KR" sz="2000" dirty="0">
                <a:solidFill>
                  <a:schemeClr val="tx2"/>
                </a:solidFill>
              </a:rPr>
              <a:t>10.3</a:t>
            </a:r>
            <a:r>
              <a:rPr lang="en-US" altLang="ko-KR" sz="2000" dirty="0"/>
              <a:t>f\n", 3.1415);</a:t>
            </a:r>
            <a:endParaRPr lang="ko-KR" altLang="en-US" sz="20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58445" y="60104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11560" y="5538370"/>
            <a:ext cx="32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printf</a:t>
            </a:r>
            <a:r>
              <a:rPr lang="en-US" altLang="ko-KR" sz="2000" dirty="0"/>
              <a:t>("%0</a:t>
            </a:r>
            <a:r>
              <a:rPr lang="en-US" altLang="ko-KR" sz="2000" dirty="0">
                <a:solidFill>
                  <a:schemeClr val="tx2"/>
                </a:solidFill>
              </a:rPr>
              <a:t>10.3</a:t>
            </a:r>
            <a:r>
              <a:rPr lang="en-US" altLang="ko-KR" sz="2000" dirty="0"/>
              <a:t>f\n", 3.1415);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0560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제16장 파일입출력(강의)_수정</Template>
  <TotalTime>414</TotalTime>
  <Words>3777</Words>
  <Application>Microsoft Office PowerPoint</Application>
  <PresentationFormat>화면 슬라이드 쇼(4:3)</PresentationFormat>
  <Paragraphs>718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64</vt:i4>
      </vt:variant>
    </vt:vector>
  </HeadingPairs>
  <TitlesOfParts>
    <vt:vector size="88" baseType="lpstr">
      <vt:lpstr>Arial Unicode MS</vt:lpstr>
      <vt:lpstr>HY얕은샘물M</vt:lpstr>
      <vt:lpstr>굴림</vt:lpstr>
      <vt:lpstr>굴림체</vt:lpstr>
      <vt:lpstr>돋움체</vt:lpstr>
      <vt:lpstr>맑은 고딕</vt:lpstr>
      <vt:lpstr>Arial</vt:lpstr>
      <vt:lpstr>Century Schoolbook</vt:lpstr>
      <vt:lpstr>Comic Sans MS</vt:lpstr>
      <vt:lpstr>Symbol</vt:lpstr>
      <vt:lpstr>Times New Roman</vt:lpstr>
      <vt:lpstr>Trebuchet MS</vt:lpstr>
      <vt:lpstr>Tw Cen MT</vt:lpstr>
      <vt:lpstr>Wingdings</vt:lpstr>
      <vt:lpstr>Wingdings 2</vt:lpstr>
      <vt:lpstr>제16장 파일입출력(강의)_수정</vt:lpstr>
      <vt:lpstr>가을</vt:lpstr>
      <vt:lpstr>1_Crayons</vt:lpstr>
      <vt:lpstr>2_Crayons</vt:lpstr>
      <vt:lpstr>3_Crayons</vt:lpstr>
      <vt:lpstr>4_Crayons</vt:lpstr>
      <vt:lpstr>5_Crayons</vt:lpstr>
      <vt:lpstr>6_Crayons</vt:lpstr>
      <vt:lpstr>7_Crayons</vt:lpstr>
      <vt:lpstr>PowerPoint 프레젠테이션</vt:lpstr>
      <vt:lpstr>이번 장에서 학습할 내용</vt:lpstr>
      <vt:lpstr>스트림의 개념</vt:lpstr>
      <vt:lpstr>스트림과 버퍼</vt:lpstr>
      <vt:lpstr>표준 입출력 스트림</vt:lpstr>
      <vt:lpstr>입출력 함수의 분류</vt:lpstr>
      <vt:lpstr>printf()를 이용한 출력</vt:lpstr>
      <vt:lpstr>플래그</vt:lpstr>
      <vt:lpstr>필드폭과 정밀도</vt:lpstr>
      <vt:lpstr>형식</vt:lpstr>
      <vt:lpstr>필드폭 예제</vt:lpstr>
      <vt:lpstr>정밀도 예제</vt:lpstr>
      <vt:lpstr>과학적 표기법 출력</vt:lpstr>
      <vt:lpstr>scanf()의 형식 제어 문자열</vt:lpstr>
      <vt:lpstr>필드폭 지정하여 읽기</vt:lpstr>
      <vt:lpstr>8진수, 16진수 입력</vt:lpstr>
      <vt:lpstr>문자와 문자열 입력</vt:lpstr>
      <vt:lpstr>문자와 문자열 읽기</vt:lpstr>
      <vt:lpstr>scanf1.c</vt:lpstr>
      <vt:lpstr>문자집합으로 읽기1</vt:lpstr>
      <vt:lpstr>문자집합으로 읽기2</vt:lpstr>
      <vt:lpstr>scanf() 사용시 주의점</vt:lpstr>
      <vt:lpstr>스트림과 파일</vt:lpstr>
      <vt:lpstr>스트림과 파일</vt:lpstr>
      <vt:lpstr>파일이 필요한 이유</vt:lpstr>
      <vt:lpstr>파일의 개념</vt:lpstr>
      <vt:lpstr>텍스트 파일(text file)</vt:lpstr>
      <vt:lpstr>이진 파일(binary file)</vt:lpstr>
      <vt:lpstr>파일 처리의 개요</vt:lpstr>
      <vt:lpstr>파일 열기</vt:lpstr>
      <vt:lpstr>파일 모드</vt:lpstr>
      <vt:lpstr>file_open.c</vt:lpstr>
      <vt:lpstr>문자 단위 입출력</vt:lpstr>
      <vt:lpstr>문자 단위 입출력</vt:lpstr>
      <vt:lpstr>한 줄씩 읽고 쓰기</vt:lpstr>
      <vt:lpstr>예제 </vt:lpstr>
      <vt:lpstr>(실습1) 텍스트 파일 복사</vt:lpstr>
      <vt:lpstr>(실습1) 텍스트 파일 복사</vt:lpstr>
      <vt:lpstr>형식화된 출력</vt:lpstr>
      <vt:lpstr>에제 </vt:lpstr>
      <vt:lpstr>(실습2) 성적을 파일에 기록하기</vt:lpstr>
      <vt:lpstr>(실습2) 성적을 파일에 기록하기</vt:lpstr>
      <vt:lpstr>이진 파일 쓰기와 읽기</vt:lpstr>
      <vt:lpstr>이진 파일의 생성</vt:lpstr>
      <vt:lpstr>이진 파일 쓰기 </vt:lpstr>
      <vt:lpstr>이진 파일 쓰기</vt:lpstr>
      <vt:lpstr>PowerPoint 프레젠테이션</vt:lpstr>
      <vt:lpstr>이미지 파일 읽어서 표시하기</vt:lpstr>
      <vt:lpstr>이미지 파일</vt:lpstr>
      <vt:lpstr>픽셀을 화면에 그릴 때</vt:lpstr>
      <vt:lpstr>이미지 파일 읽어서 표시하기</vt:lpstr>
      <vt:lpstr>이미지 파일 읽어서 표시하기</vt:lpstr>
      <vt:lpstr>임의 접근</vt:lpstr>
      <vt:lpstr>파일 포인터</vt:lpstr>
      <vt:lpstr>파일 포인터 함수</vt:lpstr>
      <vt:lpstr>예</vt:lpstr>
      <vt:lpstr>예제 #1</vt:lpstr>
      <vt:lpstr>예제 #1</vt:lpstr>
      <vt:lpstr>예제 #2</vt:lpstr>
      <vt:lpstr>예제 #2</vt:lpstr>
      <vt:lpstr>예제 #3</vt:lpstr>
      <vt:lpstr>예제 #3</vt:lpstr>
      <vt:lpstr>예제 #3</vt:lpstr>
      <vt:lpstr>임의 접근 관련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lab</cp:lastModifiedBy>
  <cp:revision>119</cp:revision>
  <dcterms:created xsi:type="dcterms:W3CDTF">2012-02-19T11:13:33Z</dcterms:created>
  <dcterms:modified xsi:type="dcterms:W3CDTF">2020-10-22T08:30:27Z</dcterms:modified>
</cp:coreProperties>
</file>